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457" r:id="rId2"/>
    <p:sldId id="522" r:id="rId3"/>
    <p:sldId id="664" r:id="rId4"/>
    <p:sldId id="665" r:id="rId5"/>
    <p:sldId id="479" r:id="rId6"/>
    <p:sldId id="667" r:id="rId7"/>
    <p:sldId id="530" r:id="rId8"/>
    <p:sldId id="618" r:id="rId9"/>
    <p:sldId id="612" r:id="rId10"/>
    <p:sldId id="620" r:id="rId11"/>
    <p:sldId id="535" r:id="rId12"/>
    <p:sldId id="670" r:id="rId13"/>
    <p:sldId id="536" r:id="rId14"/>
    <p:sldId id="621" r:id="rId15"/>
    <p:sldId id="622" r:id="rId16"/>
    <p:sldId id="623" r:id="rId17"/>
    <p:sldId id="624" r:id="rId18"/>
    <p:sldId id="625" r:id="rId19"/>
    <p:sldId id="626" r:id="rId20"/>
    <p:sldId id="627" r:id="rId21"/>
    <p:sldId id="643" r:id="rId22"/>
    <p:sldId id="628" r:id="rId23"/>
    <p:sldId id="629" r:id="rId24"/>
    <p:sldId id="630" r:id="rId25"/>
    <p:sldId id="631" r:id="rId26"/>
    <p:sldId id="644" r:id="rId27"/>
    <p:sldId id="415" r:id="rId28"/>
    <p:sldId id="632" r:id="rId29"/>
    <p:sldId id="648" r:id="rId30"/>
    <p:sldId id="633" r:id="rId31"/>
    <p:sldId id="673" r:id="rId32"/>
    <p:sldId id="634" r:id="rId33"/>
    <p:sldId id="654" r:id="rId34"/>
    <p:sldId id="655" r:id="rId35"/>
    <p:sldId id="645" r:id="rId36"/>
    <p:sldId id="656" r:id="rId37"/>
    <p:sldId id="615" r:id="rId38"/>
    <p:sldId id="595" r:id="rId39"/>
    <p:sldId id="603" r:id="rId40"/>
    <p:sldId id="635" r:id="rId41"/>
    <p:sldId id="646" r:id="rId42"/>
    <p:sldId id="637" r:id="rId43"/>
    <p:sldId id="650" r:id="rId44"/>
    <p:sldId id="651" r:id="rId45"/>
    <p:sldId id="639" r:id="rId46"/>
    <p:sldId id="675" r:id="rId47"/>
    <p:sldId id="640" r:id="rId48"/>
    <p:sldId id="641" r:id="rId49"/>
    <p:sldId id="642" r:id="rId50"/>
    <p:sldId id="674" r:id="rId51"/>
    <p:sldId id="657" r:id="rId52"/>
    <p:sldId id="662" r:id="rId53"/>
    <p:sldId id="658" r:id="rId54"/>
    <p:sldId id="661" r:id="rId55"/>
  </p:sldIdLst>
  <p:sldSz cx="10287000" cy="6858000" type="35mm"/>
  <p:notesSz cx="7061200" cy="9398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raf"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3399"/>
    <a:srgbClr val="996600"/>
    <a:srgbClr val="996633"/>
    <a:srgbClr val="008080"/>
    <a:srgbClr val="FF66FF"/>
    <a:srgbClr val="66FF66"/>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102" y="-23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37" d="100"/>
          <a:sy n="37" d="100"/>
        </p:scale>
        <p:origin x="-1470" y="-96"/>
      </p:cViewPr>
      <p:guideLst>
        <p:guide orient="horz" pos="2961"/>
        <p:guide pos="222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57525" cy="466725"/>
          </a:xfrm>
          <a:prstGeom prst="rect">
            <a:avLst/>
          </a:prstGeom>
          <a:noFill/>
          <a:ln w="9525">
            <a:noFill/>
            <a:miter lim="800000"/>
            <a:headEnd/>
            <a:tailEnd/>
          </a:ln>
          <a:effectLst/>
        </p:spPr>
        <p:txBody>
          <a:bodyPr vert="horz" wrap="square" lIns="94238" tIns="47118" rIns="94238" bIns="47118" numCol="1" anchor="t" anchorCtr="0" compatLnSpc="1">
            <a:prstTxWarp prst="textNoShape">
              <a:avLst/>
            </a:prstTxWarp>
          </a:bodyPr>
          <a:lstStyle>
            <a:lvl1pPr algn="l" defTabSz="941388">
              <a:defRPr sz="1200"/>
            </a:lvl1pPr>
          </a:lstStyle>
          <a:p>
            <a:endParaRPr lang="en-US"/>
          </a:p>
        </p:txBody>
      </p:sp>
      <p:sp>
        <p:nvSpPr>
          <p:cNvPr id="35843" name="Rectangle 3"/>
          <p:cNvSpPr>
            <a:spLocks noGrp="1" noChangeArrowheads="1"/>
          </p:cNvSpPr>
          <p:nvPr>
            <p:ph type="dt" sz="quarter" idx="1"/>
          </p:nvPr>
        </p:nvSpPr>
        <p:spPr bwMode="auto">
          <a:xfrm>
            <a:off x="4003675" y="0"/>
            <a:ext cx="3057525" cy="466725"/>
          </a:xfrm>
          <a:prstGeom prst="rect">
            <a:avLst/>
          </a:prstGeom>
          <a:noFill/>
          <a:ln w="9525">
            <a:noFill/>
            <a:miter lim="800000"/>
            <a:headEnd/>
            <a:tailEnd/>
          </a:ln>
          <a:effectLst/>
        </p:spPr>
        <p:txBody>
          <a:bodyPr vert="horz" wrap="square" lIns="94238" tIns="47118" rIns="94238" bIns="47118" numCol="1" anchor="t" anchorCtr="0" compatLnSpc="1">
            <a:prstTxWarp prst="textNoShape">
              <a:avLst/>
            </a:prstTxWarp>
          </a:bodyPr>
          <a:lstStyle>
            <a:lvl1pPr algn="r" defTabSz="941388">
              <a:defRPr sz="1200"/>
            </a:lvl1pPr>
          </a:lstStyle>
          <a:p>
            <a:endParaRPr lang="en-US"/>
          </a:p>
        </p:txBody>
      </p:sp>
      <p:sp>
        <p:nvSpPr>
          <p:cNvPr id="35844" name="Rectangle 4"/>
          <p:cNvSpPr>
            <a:spLocks noGrp="1" noChangeArrowheads="1"/>
          </p:cNvSpPr>
          <p:nvPr>
            <p:ph type="ftr" sz="quarter" idx="2"/>
          </p:nvPr>
        </p:nvSpPr>
        <p:spPr bwMode="auto">
          <a:xfrm>
            <a:off x="0" y="8931275"/>
            <a:ext cx="3057525" cy="466725"/>
          </a:xfrm>
          <a:prstGeom prst="rect">
            <a:avLst/>
          </a:prstGeom>
          <a:noFill/>
          <a:ln w="9525">
            <a:noFill/>
            <a:miter lim="800000"/>
            <a:headEnd/>
            <a:tailEnd/>
          </a:ln>
          <a:effectLst/>
        </p:spPr>
        <p:txBody>
          <a:bodyPr vert="horz" wrap="square" lIns="94238" tIns="47118" rIns="94238" bIns="47118" numCol="1" anchor="b" anchorCtr="0" compatLnSpc="1">
            <a:prstTxWarp prst="textNoShape">
              <a:avLst/>
            </a:prstTxWarp>
          </a:bodyPr>
          <a:lstStyle>
            <a:lvl1pPr algn="l" defTabSz="941388">
              <a:defRPr sz="1200"/>
            </a:lvl1pPr>
          </a:lstStyle>
          <a:p>
            <a:endParaRPr lang="en-US"/>
          </a:p>
        </p:txBody>
      </p:sp>
      <p:sp>
        <p:nvSpPr>
          <p:cNvPr id="35845" name="Rectangle 5"/>
          <p:cNvSpPr>
            <a:spLocks noGrp="1" noChangeArrowheads="1"/>
          </p:cNvSpPr>
          <p:nvPr>
            <p:ph type="sldNum" sz="quarter" idx="3"/>
          </p:nvPr>
        </p:nvSpPr>
        <p:spPr bwMode="auto">
          <a:xfrm>
            <a:off x="4003675" y="8931275"/>
            <a:ext cx="3057525" cy="466725"/>
          </a:xfrm>
          <a:prstGeom prst="rect">
            <a:avLst/>
          </a:prstGeom>
          <a:noFill/>
          <a:ln w="9525">
            <a:noFill/>
            <a:miter lim="800000"/>
            <a:headEnd/>
            <a:tailEnd/>
          </a:ln>
          <a:effectLst/>
        </p:spPr>
        <p:txBody>
          <a:bodyPr vert="horz" wrap="square" lIns="94238" tIns="47118" rIns="94238" bIns="47118" numCol="1" anchor="b" anchorCtr="0" compatLnSpc="1">
            <a:prstTxWarp prst="textNoShape">
              <a:avLst/>
            </a:prstTxWarp>
          </a:bodyPr>
          <a:lstStyle>
            <a:lvl1pPr algn="r" defTabSz="941388">
              <a:defRPr sz="1200"/>
            </a:lvl1pPr>
          </a:lstStyle>
          <a:p>
            <a:fld id="{E8A7DEB9-8AD2-46BF-9386-4E4FA7BB7D8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7525" cy="466725"/>
          </a:xfrm>
          <a:prstGeom prst="rect">
            <a:avLst/>
          </a:prstGeom>
          <a:noFill/>
          <a:ln w="9525">
            <a:noFill/>
            <a:miter lim="800000"/>
            <a:headEnd/>
            <a:tailEnd/>
          </a:ln>
          <a:effectLst/>
        </p:spPr>
        <p:txBody>
          <a:bodyPr vert="horz" wrap="square" lIns="94238" tIns="47118" rIns="94238" bIns="47118" numCol="1" anchor="t" anchorCtr="0" compatLnSpc="1">
            <a:prstTxWarp prst="textNoShape">
              <a:avLst/>
            </a:prstTxWarp>
          </a:bodyPr>
          <a:lstStyle>
            <a:lvl1pPr algn="l" defTabSz="941388">
              <a:defRPr sz="1200"/>
            </a:lvl1pPr>
          </a:lstStyle>
          <a:p>
            <a:endParaRPr lang="en-US"/>
          </a:p>
        </p:txBody>
      </p:sp>
      <p:sp>
        <p:nvSpPr>
          <p:cNvPr id="14339" name="Rectangle 3"/>
          <p:cNvSpPr>
            <a:spLocks noGrp="1" noChangeArrowheads="1"/>
          </p:cNvSpPr>
          <p:nvPr>
            <p:ph type="dt" idx="1"/>
          </p:nvPr>
        </p:nvSpPr>
        <p:spPr bwMode="auto">
          <a:xfrm>
            <a:off x="4003675" y="0"/>
            <a:ext cx="3057525" cy="466725"/>
          </a:xfrm>
          <a:prstGeom prst="rect">
            <a:avLst/>
          </a:prstGeom>
          <a:noFill/>
          <a:ln w="9525">
            <a:noFill/>
            <a:miter lim="800000"/>
            <a:headEnd/>
            <a:tailEnd/>
          </a:ln>
          <a:effectLst/>
        </p:spPr>
        <p:txBody>
          <a:bodyPr vert="horz" wrap="square" lIns="94238" tIns="47118" rIns="94238" bIns="47118" numCol="1" anchor="t" anchorCtr="0" compatLnSpc="1">
            <a:prstTxWarp prst="textNoShape">
              <a:avLst/>
            </a:prstTxWarp>
          </a:bodyPr>
          <a:lstStyle>
            <a:lvl1pPr algn="r" defTabSz="941388">
              <a:defRPr sz="1200"/>
            </a:lvl1pPr>
          </a:lstStyle>
          <a:p>
            <a:endParaRPr lang="en-US"/>
          </a:p>
        </p:txBody>
      </p:sp>
      <p:sp>
        <p:nvSpPr>
          <p:cNvPr id="14340" name="Rectangle 4"/>
          <p:cNvSpPr>
            <a:spLocks noGrp="1" noRot="1" noChangeAspect="1" noChangeArrowheads="1" noTextEdit="1"/>
          </p:cNvSpPr>
          <p:nvPr>
            <p:ph type="sldImg" idx="2"/>
          </p:nvPr>
        </p:nvSpPr>
        <p:spPr bwMode="auto">
          <a:xfrm>
            <a:off x="896938" y="709613"/>
            <a:ext cx="5276850" cy="3519487"/>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39800" y="4464050"/>
            <a:ext cx="5181600" cy="4224338"/>
          </a:xfrm>
          <a:prstGeom prst="rect">
            <a:avLst/>
          </a:prstGeom>
          <a:noFill/>
          <a:ln w="9525">
            <a:noFill/>
            <a:miter lim="800000"/>
            <a:headEnd/>
            <a:tailEnd/>
          </a:ln>
          <a:effectLst/>
        </p:spPr>
        <p:txBody>
          <a:bodyPr vert="horz" wrap="square" lIns="94238" tIns="47118" rIns="94238" bIns="471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931275"/>
            <a:ext cx="3057525" cy="466725"/>
          </a:xfrm>
          <a:prstGeom prst="rect">
            <a:avLst/>
          </a:prstGeom>
          <a:noFill/>
          <a:ln w="9525">
            <a:noFill/>
            <a:miter lim="800000"/>
            <a:headEnd/>
            <a:tailEnd/>
          </a:ln>
          <a:effectLst/>
        </p:spPr>
        <p:txBody>
          <a:bodyPr vert="horz" wrap="square" lIns="94238" tIns="47118" rIns="94238" bIns="47118" numCol="1" anchor="b" anchorCtr="0" compatLnSpc="1">
            <a:prstTxWarp prst="textNoShape">
              <a:avLst/>
            </a:prstTxWarp>
          </a:bodyPr>
          <a:lstStyle>
            <a:lvl1pPr algn="l" defTabSz="941388">
              <a:defRPr sz="1200"/>
            </a:lvl1pPr>
          </a:lstStyle>
          <a:p>
            <a:endParaRPr lang="en-US"/>
          </a:p>
        </p:txBody>
      </p:sp>
      <p:sp>
        <p:nvSpPr>
          <p:cNvPr id="14343" name="Rectangle 7"/>
          <p:cNvSpPr>
            <a:spLocks noGrp="1" noChangeArrowheads="1"/>
          </p:cNvSpPr>
          <p:nvPr>
            <p:ph type="sldNum" sz="quarter" idx="5"/>
          </p:nvPr>
        </p:nvSpPr>
        <p:spPr bwMode="auto">
          <a:xfrm>
            <a:off x="4003675" y="8931275"/>
            <a:ext cx="3057525" cy="466725"/>
          </a:xfrm>
          <a:prstGeom prst="rect">
            <a:avLst/>
          </a:prstGeom>
          <a:noFill/>
          <a:ln w="9525">
            <a:noFill/>
            <a:miter lim="800000"/>
            <a:headEnd/>
            <a:tailEnd/>
          </a:ln>
          <a:effectLst/>
        </p:spPr>
        <p:txBody>
          <a:bodyPr vert="horz" wrap="square" lIns="94238" tIns="47118" rIns="94238" bIns="47118" numCol="1" anchor="b" anchorCtr="0" compatLnSpc="1">
            <a:prstTxWarp prst="textNoShape">
              <a:avLst/>
            </a:prstTxWarp>
          </a:bodyPr>
          <a:lstStyle>
            <a:lvl1pPr algn="r" defTabSz="941388">
              <a:defRPr sz="1200"/>
            </a:lvl1pPr>
          </a:lstStyle>
          <a:p>
            <a:fld id="{9F2E1640-1E0C-4DD2-8711-E0F2EBB39A9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87E60-78F4-44AF-89C4-878FBCDCA13C}" type="slidenum">
              <a:rPr lang="en-US"/>
              <a:pPr/>
              <a:t>1</a:t>
            </a:fld>
            <a:endParaRPr lang="en-US"/>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C06A3-DF62-454C-870B-6035BA12B511}" type="slidenum">
              <a:rPr lang="en-US"/>
              <a:pPr/>
              <a:t>7</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771525" y="1981200"/>
            <a:ext cx="8743950" cy="4114800"/>
          </a:xfrm>
        </p:spPr>
        <p:txBody>
          <a:bodyPr/>
          <a:lstStyle/>
          <a:p>
            <a:endParaRPr lang="fa-IR"/>
          </a:p>
        </p:txBody>
      </p:sp>
      <p:sp>
        <p:nvSpPr>
          <p:cNvPr id="4" name="Footer Placeholder 3"/>
          <p:cNvSpPr>
            <a:spLocks noGrp="1"/>
          </p:cNvSpPr>
          <p:nvPr>
            <p:ph type="ftr" sz="quarter" idx="10"/>
          </p:nvPr>
        </p:nvSpPr>
        <p:spPr>
          <a:xfrm>
            <a:off x="3514725" y="6248400"/>
            <a:ext cx="3257550" cy="457200"/>
          </a:xfrm>
        </p:spPr>
        <p:txBody>
          <a:bodyPr/>
          <a:lstStyle>
            <a:lvl1pPr>
              <a:defRPr/>
            </a:lvl1pPr>
          </a:lstStyle>
          <a:p>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99">
                <a:gamma/>
                <a:shade val="46275"/>
                <a:invGamma/>
              </a:srgbClr>
            </a:gs>
            <a:gs pos="50000">
              <a:srgbClr val="333399"/>
            </a:gs>
            <a:gs pos="100000">
              <a:srgbClr val="333399">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62" name="Rectangle 1026"/>
          <p:cNvSpPr>
            <a:spLocks noGrp="1" noChangeArrowheads="1"/>
          </p:cNvSpPr>
          <p:nvPr>
            <p:ph type="title"/>
          </p:nvPr>
        </p:nvSpPr>
        <p:spPr>
          <a:xfrm>
            <a:off x="342900" y="152400"/>
            <a:ext cx="9220200" cy="6477000"/>
          </a:xfrm>
        </p:spPr>
        <p:txBody>
          <a:bodyPr/>
          <a:lstStyle/>
          <a:p>
            <a:r>
              <a:rPr lang="en-US" sz="4800" b="1" dirty="0" smtClean="0">
                <a:solidFill>
                  <a:srgbClr val="FFFF00"/>
                </a:solidFill>
              </a:rPr>
              <a:t/>
            </a:r>
            <a:br>
              <a:rPr lang="en-US" sz="4800" b="1" dirty="0" smtClean="0">
                <a:solidFill>
                  <a:srgbClr val="FFFF00"/>
                </a:solidFill>
              </a:rPr>
            </a:br>
            <a:r>
              <a:rPr lang="en-US" sz="4800" b="1" dirty="0" err="1" smtClean="0">
                <a:solidFill>
                  <a:srgbClr val="FFFF00"/>
                </a:solidFill>
              </a:rPr>
              <a:t>Aneuploidy</a:t>
            </a:r>
            <a:r>
              <a:rPr lang="en-US" sz="4800" b="1" dirty="0" smtClean="0">
                <a:solidFill>
                  <a:srgbClr val="FFFF00"/>
                </a:solidFill>
              </a:rPr>
              <a:t> </a:t>
            </a:r>
            <a:r>
              <a:rPr lang="en-US" sz="4800" b="1" dirty="0">
                <a:solidFill>
                  <a:srgbClr val="FFFF00"/>
                </a:solidFill>
              </a:rPr>
              <a:t>Screening</a:t>
            </a:r>
            <a:br>
              <a:rPr lang="en-US" sz="4800" b="1" dirty="0">
                <a:solidFill>
                  <a:srgbClr val="FFFF00"/>
                </a:solidFill>
              </a:rPr>
            </a:br>
            <a:r>
              <a:rPr lang="en-US" dirty="0">
                <a:solidFill>
                  <a:srgbClr val="FFFF00"/>
                </a:solidFill>
              </a:rPr>
              <a:t> </a:t>
            </a:r>
            <a:br>
              <a:rPr lang="en-US" dirty="0">
                <a:solidFill>
                  <a:srgbClr val="FFFF00"/>
                </a:solidFill>
              </a:rPr>
            </a:br>
            <a:r>
              <a:rPr lang="en-US" dirty="0" err="1" smtClean="0">
                <a:solidFill>
                  <a:srgbClr val="FFFF00"/>
                </a:solidFill>
              </a:rPr>
              <a:t>Dr.m.ali</a:t>
            </a:r>
            <a:r>
              <a:rPr lang="en-US" dirty="0" smtClean="0">
                <a:solidFill>
                  <a:srgbClr val="FFFF00"/>
                </a:solidFill>
              </a:rPr>
              <a:t> </a:t>
            </a:r>
            <a:r>
              <a:rPr lang="en-US" dirty="0" err="1" smtClean="0">
                <a:solidFill>
                  <a:srgbClr val="FFFF00"/>
                </a:solidFill>
              </a:rPr>
              <a:t>mohammadi</a:t>
            </a:r>
            <a:r>
              <a:rPr lang="en-US" dirty="0" smtClean="0">
                <a:solidFill>
                  <a:srgbClr val="FFFF00"/>
                </a:solidFill>
              </a:rPr>
              <a:t/>
            </a:r>
            <a:br>
              <a:rPr lang="en-US" dirty="0" smtClean="0">
                <a:solidFill>
                  <a:srgbClr val="FFFF00"/>
                </a:solidFill>
              </a:rPr>
            </a:br>
            <a:r>
              <a:rPr lang="en-US" dirty="0" err="1" smtClean="0">
                <a:solidFill>
                  <a:srgbClr val="FFFF00"/>
                </a:solidFill>
              </a:rPr>
              <a:t>N</a:t>
            </a:r>
            <a:r>
              <a:rPr lang="en-US" dirty="0" err="1" smtClean="0">
                <a:solidFill>
                  <a:srgbClr val="FFFF00"/>
                </a:solidFill>
              </a:rPr>
              <a:t>ima</a:t>
            </a:r>
            <a:r>
              <a:rPr lang="en-US" dirty="0" smtClean="0">
                <a:solidFill>
                  <a:srgbClr val="FFFF00"/>
                </a:solidFill>
              </a:rPr>
              <a:t> </a:t>
            </a:r>
            <a:r>
              <a:rPr lang="en-US" dirty="0" err="1" smtClean="0">
                <a:solidFill>
                  <a:srgbClr val="FFFF00"/>
                </a:solidFill>
              </a:rPr>
              <a:t>Mohammadi</a:t>
            </a:r>
            <a:r>
              <a:rPr lang="en-US" dirty="0" smtClean="0">
                <a:solidFill>
                  <a:srgbClr val="FFFF00"/>
                </a:solidFill>
              </a:rPr>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sz="3200" dirty="0">
                <a:solidFill>
                  <a:srgbClr val="FFFF00"/>
                </a:solidFill>
              </a:rPr>
              <a:t/>
            </a:r>
            <a:br>
              <a:rPr lang="en-US" sz="3200" dirty="0">
                <a:solidFill>
                  <a:srgbClr val="FFFF00"/>
                </a:solidFill>
              </a:rPr>
            </a:br>
            <a:r>
              <a:rPr lang="en-US" sz="2400" dirty="0" smtClean="0">
                <a:solidFill>
                  <a:srgbClr val="FFFF00"/>
                </a:solidFill>
              </a:rPr>
              <a:t>2010-11</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amirkabirimagincenter.com</a:t>
            </a:r>
            <a:r>
              <a:rPr lang="en-US" sz="3200" dirty="0">
                <a:solidFill>
                  <a:srgbClr val="FFFF00"/>
                </a:solidFill>
              </a:rPr>
              <a:t/>
            </a:r>
            <a:br>
              <a:rPr lang="en-US" sz="3200" dirty="0">
                <a:solidFill>
                  <a:srgbClr val="FFFF00"/>
                </a:solidFill>
              </a:rPr>
            </a:br>
            <a:endParaRPr lang="en-US" sz="2400" b="1" dirty="0">
              <a:solidFill>
                <a:srgbClr val="FFFF00"/>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114300" y="0"/>
            <a:ext cx="10172700" cy="1447800"/>
          </a:xfrm>
        </p:spPr>
        <p:txBody>
          <a:bodyPr/>
          <a:lstStyle/>
          <a:p>
            <a:r>
              <a:rPr lang="en-US" sz="3600" b="1">
                <a:solidFill>
                  <a:srgbClr val="FFFF00"/>
                </a:solidFill>
              </a:rPr>
              <a:t>A National Standard Must Be Maintained</a:t>
            </a:r>
          </a:p>
        </p:txBody>
      </p:sp>
      <p:sp>
        <p:nvSpPr>
          <p:cNvPr id="660483" name="Rectangle 3"/>
          <p:cNvSpPr>
            <a:spLocks noGrp="1" noChangeArrowheads="1"/>
          </p:cNvSpPr>
          <p:nvPr>
            <p:ph type="body" idx="1"/>
          </p:nvPr>
        </p:nvSpPr>
        <p:spPr>
          <a:xfrm>
            <a:off x="209550" y="1752600"/>
            <a:ext cx="10077450" cy="4648200"/>
          </a:xfrm>
          <a:noFill/>
          <a:ln/>
        </p:spPr>
        <p:txBody>
          <a:bodyPr/>
          <a:lstStyle/>
          <a:p>
            <a:pPr algn="ctr">
              <a:buFontTx/>
              <a:buNone/>
            </a:pPr>
            <a:r>
              <a:rPr lang="en-US" sz="2800">
                <a:solidFill>
                  <a:srgbClr val="FFFF00"/>
                </a:solidFill>
                <a:cs typeface="Times New Roman" pitchFamily="18" charset="0"/>
              </a:rPr>
              <a:t> </a:t>
            </a:r>
            <a:r>
              <a:rPr lang="en-US" sz="4000" b="1">
                <a:solidFill>
                  <a:srgbClr val="FFFF00"/>
                </a:solidFill>
                <a:cs typeface="Times New Roman" pitchFamily="18" charset="0"/>
              </a:rPr>
              <a:t>Everyone who does ultrasound should NOT do NT unless they have gone through the training for numerous reasons but mostly for consistency.</a:t>
            </a:r>
          </a:p>
          <a:p>
            <a:pPr algn="ctr">
              <a:buFontTx/>
              <a:buNone/>
            </a:pPr>
            <a:r>
              <a:rPr lang="en-US" sz="4000" b="1">
                <a:solidFill>
                  <a:srgbClr val="FFFF00"/>
                </a:solidFill>
                <a:cs typeface="Times New Roman" pitchFamily="18" charset="0"/>
              </a:rPr>
              <a:t>Most labs for bloods (PAPP A and hCG will not accept specimen without certification number)</a:t>
            </a:r>
          </a:p>
        </p:txBody>
      </p:sp>
      <p:sp>
        <p:nvSpPr>
          <p:cNvPr id="660484" name="Line 4"/>
          <p:cNvSpPr>
            <a:spLocks noChangeShapeType="1"/>
          </p:cNvSpPr>
          <p:nvPr/>
        </p:nvSpPr>
        <p:spPr bwMode="auto">
          <a:xfrm>
            <a:off x="6762750" y="5505450"/>
            <a:ext cx="228600" cy="0"/>
          </a:xfrm>
          <a:prstGeom prst="line">
            <a:avLst/>
          </a:prstGeom>
          <a:noFill/>
          <a:ln w="12700">
            <a:noFill/>
            <a:round/>
            <a:headEnd/>
            <a:tailEnd/>
          </a:ln>
          <a:effectLst>
            <a:outerShdw dist="35921" dir="2700000" algn="ctr" rotWithShape="0">
              <a:schemeClr val="bg2"/>
            </a:outerShdw>
          </a:effectLst>
        </p:spPr>
        <p:txBody>
          <a:bodyPr wrap="none" anchor="ctr"/>
          <a:lstStyle/>
          <a:p>
            <a:endParaRPr lang="fa-IR"/>
          </a:p>
        </p:txBody>
      </p:sp>
      <p:sp>
        <p:nvSpPr>
          <p:cNvPr id="660485" name="Line 5"/>
          <p:cNvSpPr>
            <a:spLocks noChangeShapeType="1"/>
          </p:cNvSpPr>
          <p:nvPr/>
        </p:nvSpPr>
        <p:spPr bwMode="auto">
          <a:xfrm>
            <a:off x="571500" y="1447800"/>
            <a:ext cx="9220200" cy="0"/>
          </a:xfrm>
          <a:prstGeom prst="line">
            <a:avLst/>
          </a:prstGeom>
          <a:noFill/>
          <a:ln w="12700">
            <a:noFill/>
            <a:round/>
            <a:headEnd/>
            <a:tailEnd/>
          </a:ln>
          <a:effectLst>
            <a:outerShdw dist="35921" dir="2700000" algn="ctr" rotWithShape="0">
              <a:schemeClr val="bg2"/>
            </a:outerShdw>
          </a:effectLst>
        </p:spPr>
        <p:txBody>
          <a:bodyPr wrap="none" anchor="ctr"/>
          <a:lstStyle/>
          <a:p>
            <a:endParaRPr lang="fa-IR"/>
          </a:p>
        </p:txBody>
      </p:sp>
      <p:sp>
        <p:nvSpPr>
          <p:cNvPr id="660486" name="Line 6"/>
          <p:cNvSpPr>
            <a:spLocks noChangeShapeType="1"/>
          </p:cNvSpPr>
          <p:nvPr/>
        </p:nvSpPr>
        <p:spPr bwMode="auto">
          <a:xfrm>
            <a:off x="495300" y="1066800"/>
            <a:ext cx="9372600" cy="0"/>
          </a:xfrm>
          <a:prstGeom prst="line">
            <a:avLst/>
          </a:prstGeom>
          <a:noFill/>
          <a:ln w="38100">
            <a:solidFill>
              <a:srgbClr val="FF0000"/>
            </a:solidFill>
            <a:round/>
            <a:headEnd/>
            <a:tailEnd/>
          </a:ln>
          <a:effectLst>
            <a:outerShdw dist="35921" dir="2700000" algn="ctr" rotWithShape="0">
              <a:schemeClr val="bg2"/>
            </a:outerShdw>
          </a:effectLst>
        </p:spPr>
        <p:txBody>
          <a:bodyPr wrap="none" anchor="ctr"/>
          <a:lstStyle/>
          <a:p>
            <a:endParaRPr lang="fa-I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ctrTitle"/>
          </p:nvPr>
        </p:nvSpPr>
        <p:spPr>
          <a:xfrm>
            <a:off x="762000" y="685800"/>
            <a:ext cx="8763000" cy="1143000"/>
          </a:xfrm>
        </p:spPr>
        <p:txBody>
          <a:bodyPr/>
          <a:lstStyle/>
          <a:p>
            <a:r>
              <a:rPr lang="en-US" sz="4800" b="1">
                <a:solidFill>
                  <a:srgbClr val="FFFF00"/>
                </a:solidFill>
              </a:rPr>
              <a:t>Fetal Abnormalities At Birth</a:t>
            </a:r>
            <a:endParaRPr lang="en-US" sz="4800" b="1">
              <a:solidFill>
                <a:schemeClr val="bg1"/>
              </a:solidFill>
            </a:endParaRPr>
          </a:p>
        </p:txBody>
      </p:sp>
      <p:sp>
        <p:nvSpPr>
          <p:cNvPr id="513027" name="Rectangle 3"/>
          <p:cNvSpPr>
            <a:spLocks noGrp="1" noChangeArrowheads="1"/>
          </p:cNvSpPr>
          <p:nvPr>
            <p:ph type="subTitle" idx="1"/>
          </p:nvPr>
        </p:nvSpPr>
        <p:spPr>
          <a:xfrm>
            <a:off x="1600200" y="2209800"/>
            <a:ext cx="7620000" cy="3429000"/>
          </a:xfrm>
        </p:spPr>
        <p:txBody>
          <a:bodyPr/>
          <a:lstStyle/>
          <a:p>
            <a:pPr algn="l"/>
            <a:r>
              <a:rPr lang="en-US" sz="4000" b="1">
                <a:solidFill>
                  <a:srgbClr val="FFFF00"/>
                </a:solidFill>
              </a:rPr>
              <a:t>12 weeks NT		Percentile</a:t>
            </a:r>
          </a:p>
          <a:p>
            <a:pPr algn="l"/>
            <a:r>
              <a:rPr lang="en-US" sz="4000" b="1"/>
              <a:t>  </a:t>
            </a:r>
            <a:r>
              <a:rPr lang="en-US" sz="4000" b="1">
                <a:solidFill>
                  <a:schemeClr val="bg1"/>
                </a:solidFill>
              </a:rPr>
              <a:t> 3mm			              10%</a:t>
            </a:r>
          </a:p>
          <a:p>
            <a:pPr algn="l"/>
            <a:endParaRPr lang="en-US" sz="4000" b="1">
              <a:solidFill>
                <a:schemeClr val="bg1"/>
              </a:solidFill>
            </a:endParaRPr>
          </a:p>
          <a:p>
            <a:pPr algn="l"/>
            <a:r>
              <a:rPr lang="en-US" sz="4000" b="1">
                <a:solidFill>
                  <a:schemeClr val="bg1"/>
                </a:solidFill>
              </a:rPr>
              <a:t>   6mm			              90%</a:t>
            </a:r>
            <a:endParaRPr lang="en-US" sz="4000" b="1"/>
          </a:p>
        </p:txBody>
      </p:sp>
      <p:sp>
        <p:nvSpPr>
          <p:cNvPr id="513028" name="Line 4"/>
          <p:cNvSpPr>
            <a:spLocks noChangeShapeType="1"/>
          </p:cNvSpPr>
          <p:nvPr/>
        </p:nvSpPr>
        <p:spPr bwMode="auto">
          <a:xfrm>
            <a:off x="1485900" y="2819400"/>
            <a:ext cx="3048000" cy="0"/>
          </a:xfrm>
          <a:prstGeom prst="line">
            <a:avLst/>
          </a:prstGeom>
          <a:noFill/>
          <a:ln w="9525">
            <a:solidFill>
              <a:srgbClr val="FF0000"/>
            </a:solidFill>
            <a:round/>
            <a:headEnd/>
            <a:tailEnd/>
          </a:ln>
          <a:effectLst/>
        </p:spPr>
        <p:txBody>
          <a:bodyPr wrap="none" anchor="ctr"/>
          <a:lstStyle/>
          <a:p>
            <a:endParaRPr lang="fa-IR"/>
          </a:p>
        </p:txBody>
      </p:sp>
      <p:sp>
        <p:nvSpPr>
          <p:cNvPr id="513029" name="Line 5"/>
          <p:cNvSpPr>
            <a:spLocks noChangeShapeType="1"/>
          </p:cNvSpPr>
          <p:nvPr/>
        </p:nvSpPr>
        <p:spPr bwMode="auto">
          <a:xfrm>
            <a:off x="6057900" y="2819400"/>
            <a:ext cx="2552700" cy="0"/>
          </a:xfrm>
          <a:prstGeom prst="line">
            <a:avLst/>
          </a:prstGeom>
          <a:noFill/>
          <a:ln w="9525">
            <a:solidFill>
              <a:srgbClr val="FF0000"/>
            </a:solidFill>
            <a:round/>
            <a:headEnd/>
            <a:tailEnd/>
          </a:ln>
          <a:effectLst/>
        </p:spPr>
        <p:txBody>
          <a:bodyPr wrap="none" anchor="ctr"/>
          <a:lstStyle/>
          <a:p>
            <a:endParaRPr lang="fa-IR"/>
          </a:p>
        </p:txBody>
      </p:sp>
      <p:sp>
        <p:nvSpPr>
          <p:cNvPr id="513030" name="Line 6"/>
          <p:cNvSpPr>
            <a:spLocks noChangeShapeType="1"/>
          </p:cNvSpPr>
          <p:nvPr/>
        </p:nvSpPr>
        <p:spPr bwMode="auto">
          <a:xfrm>
            <a:off x="1333500" y="1676400"/>
            <a:ext cx="7543800" cy="0"/>
          </a:xfrm>
          <a:prstGeom prst="line">
            <a:avLst/>
          </a:prstGeom>
          <a:noFill/>
          <a:ln w="9525">
            <a:solidFill>
              <a:srgbClr val="FF0000"/>
            </a:solidFill>
            <a:round/>
            <a:headEnd/>
            <a:tailEnd/>
          </a:ln>
          <a:effectLst/>
        </p:spPr>
        <p:txBody>
          <a:bodyPr wrap="none" anchor="ctr"/>
          <a:lstStyle/>
          <a:p>
            <a:endParaRPr lang="fa-I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6" name="Rectangle 4"/>
          <p:cNvSpPr>
            <a:spLocks noChangeArrowheads="1"/>
          </p:cNvSpPr>
          <p:nvPr/>
        </p:nvSpPr>
        <p:spPr bwMode="auto">
          <a:xfrm>
            <a:off x="1054100" y="6172200"/>
            <a:ext cx="1897063" cy="457200"/>
          </a:xfrm>
          <a:prstGeom prst="rect">
            <a:avLst/>
          </a:prstGeom>
          <a:noFill/>
          <a:ln w="12700">
            <a:noFill/>
            <a:miter lim="800000"/>
            <a:headEnd/>
            <a:tailEnd/>
          </a:ln>
          <a:effectLst/>
        </p:spPr>
        <p:txBody>
          <a:bodyPr wrap="none" anchor="ctr"/>
          <a:lstStyle/>
          <a:p>
            <a:endParaRPr lang="fa-IR"/>
          </a:p>
        </p:txBody>
      </p:sp>
      <p:sp>
        <p:nvSpPr>
          <p:cNvPr id="724997" name="Rectangle 5"/>
          <p:cNvSpPr>
            <a:spLocks noChangeArrowheads="1"/>
          </p:cNvSpPr>
          <p:nvPr/>
        </p:nvSpPr>
        <p:spPr bwMode="auto">
          <a:xfrm>
            <a:off x="3492500" y="6172200"/>
            <a:ext cx="2844800" cy="457200"/>
          </a:xfrm>
          <a:prstGeom prst="rect">
            <a:avLst/>
          </a:prstGeom>
          <a:noFill/>
          <a:ln w="12700">
            <a:noFill/>
            <a:miter lim="800000"/>
            <a:headEnd/>
            <a:tailEnd/>
          </a:ln>
          <a:effectLst/>
        </p:spPr>
        <p:txBody>
          <a:bodyPr wrap="none" anchor="ctr"/>
          <a:lstStyle/>
          <a:p>
            <a:endParaRPr lang="fa-IR"/>
          </a:p>
        </p:txBody>
      </p:sp>
      <p:sp>
        <p:nvSpPr>
          <p:cNvPr id="725000" name="Rectangle 8"/>
          <p:cNvSpPr>
            <a:spLocks noChangeArrowheads="1"/>
          </p:cNvSpPr>
          <p:nvPr/>
        </p:nvSpPr>
        <p:spPr bwMode="auto">
          <a:xfrm>
            <a:off x="1181100" y="381000"/>
            <a:ext cx="8128000" cy="968375"/>
          </a:xfrm>
          <a:prstGeom prst="rect">
            <a:avLst/>
          </a:prstGeom>
          <a:noFill/>
          <a:ln w="12700">
            <a:noFill/>
            <a:miter lim="800000"/>
            <a:headEnd/>
            <a:tailEnd/>
          </a:ln>
          <a:effectLst/>
        </p:spPr>
        <p:txBody>
          <a:bodyPr lIns="90488" tIns="44450" rIns="90488" bIns="44450">
            <a:spAutoFit/>
          </a:bodyPr>
          <a:lstStyle/>
          <a:p>
            <a:pPr>
              <a:lnSpc>
                <a:spcPct val="65000"/>
              </a:lnSpc>
              <a:spcBef>
                <a:spcPct val="50000"/>
              </a:spcBef>
            </a:pPr>
            <a:r>
              <a:rPr lang="en-GB" sz="3200" b="1">
                <a:solidFill>
                  <a:srgbClr val="FFFF00"/>
                </a:solidFill>
                <a:effectLst>
                  <a:outerShdw blurRad="38100" dist="38100" dir="2700000" algn="tl">
                    <a:srgbClr val="000000"/>
                  </a:outerShdw>
                </a:effectLst>
                <a:latin typeface="Arial" pitchFamily="34" charset="0"/>
              </a:rPr>
              <a:t>Nuchal Translucency:</a:t>
            </a:r>
          </a:p>
          <a:p>
            <a:pPr>
              <a:lnSpc>
                <a:spcPct val="65000"/>
              </a:lnSpc>
              <a:spcBef>
                <a:spcPct val="50000"/>
              </a:spcBef>
            </a:pPr>
            <a:r>
              <a:rPr lang="en-GB" sz="3200" b="1">
                <a:solidFill>
                  <a:srgbClr val="FFFF00"/>
                </a:solidFill>
                <a:effectLst>
                  <a:outerShdw blurRad="38100" dist="38100" dir="2700000" algn="tl">
                    <a:srgbClr val="000000"/>
                  </a:outerShdw>
                </a:effectLst>
                <a:latin typeface="Arial" pitchFamily="34" charset="0"/>
              </a:rPr>
              <a:t>Advancing Gestation</a:t>
            </a:r>
          </a:p>
        </p:txBody>
      </p:sp>
      <p:grpSp>
        <p:nvGrpSpPr>
          <p:cNvPr id="725002" name="Group 10"/>
          <p:cNvGrpSpPr>
            <a:grpSpLocks/>
          </p:cNvGrpSpPr>
          <p:nvPr/>
        </p:nvGrpSpPr>
        <p:grpSpPr bwMode="auto">
          <a:xfrm>
            <a:off x="3009900" y="1905000"/>
            <a:ext cx="4495800" cy="4584700"/>
            <a:chOff x="2967" y="1584"/>
            <a:chExt cx="2818" cy="2404"/>
          </a:xfrm>
        </p:grpSpPr>
        <p:sp>
          <p:nvSpPr>
            <p:cNvPr id="725003" name="Freeform 11"/>
            <p:cNvSpPr>
              <a:spLocks/>
            </p:cNvSpPr>
            <p:nvPr/>
          </p:nvSpPr>
          <p:spPr bwMode="auto">
            <a:xfrm>
              <a:off x="3375" y="3372"/>
              <a:ext cx="2410" cy="124"/>
            </a:xfrm>
            <a:custGeom>
              <a:avLst/>
              <a:gdLst/>
              <a:ahLst/>
              <a:cxnLst>
                <a:cxn ang="0">
                  <a:pos x="0" y="124"/>
                </a:cxn>
                <a:cxn ang="0">
                  <a:pos x="158" y="0"/>
                </a:cxn>
                <a:cxn ang="0">
                  <a:pos x="2410" y="0"/>
                </a:cxn>
                <a:cxn ang="0">
                  <a:pos x="2252" y="124"/>
                </a:cxn>
                <a:cxn ang="0">
                  <a:pos x="0" y="124"/>
                </a:cxn>
              </a:cxnLst>
              <a:rect l="0" t="0" r="r" b="b"/>
              <a:pathLst>
                <a:path w="2410" h="124">
                  <a:moveTo>
                    <a:pt x="0" y="124"/>
                  </a:moveTo>
                  <a:lnTo>
                    <a:pt x="158" y="0"/>
                  </a:lnTo>
                  <a:lnTo>
                    <a:pt x="2410" y="0"/>
                  </a:lnTo>
                  <a:lnTo>
                    <a:pt x="2252" y="124"/>
                  </a:lnTo>
                  <a:lnTo>
                    <a:pt x="0" y="124"/>
                  </a:lnTo>
                  <a:close/>
                </a:path>
              </a:pathLst>
            </a:custGeom>
            <a:solidFill>
              <a:srgbClr val="808080"/>
            </a:solidFill>
            <a:ln w="9525">
              <a:noFill/>
              <a:round/>
              <a:headEnd/>
              <a:tailEnd/>
            </a:ln>
          </p:spPr>
          <p:txBody>
            <a:bodyPr/>
            <a:lstStyle/>
            <a:p>
              <a:endParaRPr lang="fa-IR"/>
            </a:p>
          </p:txBody>
        </p:sp>
        <p:sp>
          <p:nvSpPr>
            <p:cNvPr id="725004" name="Freeform 12"/>
            <p:cNvSpPr>
              <a:spLocks/>
            </p:cNvSpPr>
            <p:nvPr/>
          </p:nvSpPr>
          <p:spPr bwMode="auto">
            <a:xfrm>
              <a:off x="3375" y="1825"/>
              <a:ext cx="158" cy="1671"/>
            </a:xfrm>
            <a:custGeom>
              <a:avLst/>
              <a:gdLst/>
              <a:ahLst/>
              <a:cxnLst>
                <a:cxn ang="0">
                  <a:pos x="0" y="1671"/>
                </a:cxn>
                <a:cxn ang="0">
                  <a:pos x="0" y="120"/>
                </a:cxn>
                <a:cxn ang="0">
                  <a:pos x="158" y="0"/>
                </a:cxn>
                <a:cxn ang="0">
                  <a:pos x="158" y="1547"/>
                </a:cxn>
                <a:cxn ang="0">
                  <a:pos x="0" y="1671"/>
                </a:cxn>
              </a:cxnLst>
              <a:rect l="0" t="0" r="r" b="b"/>
              <a:pathLst>
                <a:path w="158" h="1671">
                  <a:moveTo>
                    <a:pt x="0" y="1671"/>
                  </a:moveTo>
                  <a:lnTo>
                    <a:pt x="0" y="120"/>
                  </a:lnTo>
                  <a:lnTo>
                    <a:pt x="158" y="0"/>
                  </a:lnTo>
                  <a:lnTo>
                    <a:pt x="158" y="1547"/>
                  </a:lnTo>
                  <a:lnTo>
                    <a:pt x="0" y="1671"/>
                  </a:lnTo>
                  <a:close/>
                </a:path>
              </a:pathLst>
            </a:custGeom>
            <a:noFill/>
            <a:ln w="9525">
              <a:noFill/>
              <a:round/>
              <a:headEnd/>
              <a:tailEnd/>
            </a:ln>
          </p:spPr>
          <p:txBody>
            <a:bodyPr/>
            <a:lstStyle/>
            <a:p>
              <a:endParaRPr lang="fa-IR"/>
            </a:p>
          </p:txBody>
        </p:sp>
        <p:sp>
          <p:nvSpPr>
            <p:cNvPr id="725005" name="Rectangle 13"/>
            <p:cNvSpPr>
              <a:spLocks noChangeArrowheads="1"/>
            </p:cNvSpPr>
            <p:nvPr/>
          </p:nvSpPr>
          <p:spPr bwMode="auto">
            <a:xfrm>
              <a:off x="3533" y="1825"/>
              <a:ext cx="2252" cy="1547"/>
            </a:xfrm>
            <a:prstGeom prst="rect">
              <a:avLst/>
            </a:prstGeom>
            <a:noFill/>
            <a:ln w="9525">
              <a:noFill/>
              <a:miter lim="800000"/>
              <a:headEnd/>
              <a:tailEnd/>
            </a:ln>
          </p:spPr>
          <p:txBody>
            <a:bodyPr/>
            <a:lstStyle/>
            <a:p>
              <a:endParaRPr lang="fa-IR"/>
            </a:p>
          </p:txBody>
        </p:sp>
        <p:sp>
          <p:nvSpPr>
            <p:cNvPr id="725006" name="Freeform 14"/>
            <p:cNvSpPr>
              <a:spLocks/>
            </p:cNvSpPr>
            <p:nvPr/>
          </p:nvSpPr>
          <p:spPr bwMode="auto">
            <a:xfrm>
              <a:off x="3375" y="3372"/>
              <a:ext cx="2410" cy="124"/>
            </a:xfrm>
            <a:custGeom>
              <a:avLst/>
              <a:gdLst/>
              <a:ahLst/>
              <a:cxnLst>
                <a:cxn ang="0">
                  <a:pos x="2410" y="0"/>
                </a:cxn>
                <a:cxn ang="0">
                  <a:pos x="2252" y="124"/>
                </a:cxn>
                <a:cxn ang="0">
                  <a:pos x="0" y="124"/>
                </a:cxn>
                <a:cxn ang="0">
                  <a:pos x="158" y="0"/>
                </a:cxn>
                <a:cxn ang="0">
                  <a:pos x="2410" y="0"/>
                </a:cxn>
              </a:cxnLst>
              <a:rect l="0" t="0" r="r" b="b"/>
              <a:pathLst>
                <a:path w="2410" h="124">
                  <a:moveTo>
                    <a:pt x="2410" y="0"/>
                  </a:moveTo>
                  <a:lnTo>
                    <a:pt x="2252" y="124"/>
                  </a:lnTo>
                  <a:lnTo>
                    <a:pt x="0" y="124"/>
                  </a:lnTo>
                  <a:lnTo>
                    <a:pt x="158" y="0"/>
                  </a:lnTo>
                  <a:lnTo>
                    <a:pt x="2410" y="0"/>
                  </a:lnTo>
                  <a:close/>
                </a:path>
              </a:pathLst>
            </a:custGeom>
            <a:noFill/>
            <a:ln w="7938">
              <a:solidFill>
                <a:srgbClr val="E0E0E0"/>
              </a:solidFill>
              <a:prstDash val="solid"/>
              <a:round/>
              <a:headEnd/>
              <a:tailEnd/>
            </a:ln>
          </p:spPr>
          <p:txBody>
            <a:bodyPr/>
            <a:lstStyle/>
            <a:p>
              <a:endParaRPr lang="fa-IR"/>
            </a:p>
          </p:txBody>
        </p:sp>
        <p:sp>
          <p:nvSpPr>
            <p:cNvPr id="725007" name="Freeform 15"/>
            <p:cNvSpPr>
              <a:spLocks/>
            </p:cNvSpPr>
            <p:nvPr/>
          </p:nvSpPr>
          <p:spPr bwMode="auto">
            <a:xfrm>
              <a:off x="3889" y="3032"/>
              <a:ext cx="163" cy="464"/>
            </a:xfrm>
            <a:custGeom>
              <a:avLst/>
              <a:gdLst/>
              <a:ahLst/>
              <a:cxnLst>
                <a:cxn ang="0">
                  <a:pos x="0" y="464"/>
                </a:cxn>
                <a:cxn ang="0">
                  <a:pos x="0" y="119"/>
                </a:cxn>
                <a:cxn ang="0">
                  <a:pos x="163" y="0"/>
                </a:cxn>
                <a:cxn ang="0">
                  <a:pos x="163" y="340"/>
                </a:cxn>
                <a:cxn ang="0">
                  <a:pos x="0" y="464"/>
                </a:cxn>
              </a:cxnLst>
              <a:rect l="0" t="0" r="r" b="b"/>
              <a:pathLst>
                <a:path w="163" h="464">
                  <a:moveTo>
                    <a:pt x="0" y="464"/>
                  </a:moveTo>
                  <a:lnTo>
                    <a:pt x="0" y="119"/>
                  </a:lnTo>
                  <a:lnTo>
                    <a:pt x="163" y="0"/>
                  </a:lnTo>
                  <a:lnTo>
                    <a:pt x="163" y="340"/>
                  </a:lnTo>
                  <a:lnTo>
                    <a:pt x="0" y="464"/>
                  </a:lnTo>
                  <a:close/>
                </a:path>
              </a:pathLst>
            </a:custGeom>
            <a:solidFill>
              <a:srgbClr val="D2774E"/>
            </a:solidFill>
            <a:ln w="7938">
              <a:solidFill>
                <a:srgbClr val="000000"/>
              </a:solidFill>
              <a:prstDash val="solid"/>
              <a:round/>
              <a:headEnd/>
              <a:tailEnd/>
            </a:ln>
          </p:spPr>
          <p:txBody>
            <a:bodyPr/>
            <a:lstStyle/>
            <a:p>
              <a:endParaRPr lang="fa-IR"/>
            </a:p>
          </p:txBody>
        </p:sp>
        <p:sp>
          <p:nvSpPr>
            <p:cNvPr id="725008" name="Rectangle 16"/>
            <p:cNvSpPr>
              <a:spLocks noChangeArrowheads="1"/>
            </p:cNvSpPr>
            <p:nvPr/>
          </p:nvSpPr>
          <p:spPr bwMode="auto">
            <a:xfrm>
              <a:off x="3418" y="3151"/>
              <a:ext cx="471" cy="345"/>
            </a:xfrm>
            <a:prstGeom prst="rect">
              <a:avLst/>
            </a:prstGeom>
            <a:solidFill>
              <a:schemeClr val="accent2"/>
            </a:solidFill>
            <a:ln w="7938">
              <a:solidFill>
                <a:srgbClr val="000000"/>
              </a:solidFill>
              <a:miter lim="800000"/>
              <a:headEnd/>
              <a:tailEnd/>
            </a:ln>
          </p:spPr>
          <p:txBody>
            <a:bodyPr/>
            <a:lstStyle/>
            <a:p>
              <a:endParaRPr lang="fa-IR"/>
            </a:p>
          </p:txBody>
        </p:sp>
        <p:sp>
          <p:nvSpPr>
            <p:cNvPr id="725009" name="Freeform 17"/>
            <p:cNvSpPr>
              <a:spLocks/>
            </p:cNvSpPr>
            <p:nvPr/>
          </p:nvSpPr>
          <p:spPr bwMode="auto">
            <a:xfrm>
              <a:off x="3418" y="3032"/>
              <a:ext cx="634" cy="119"/>
            </a:xfrm>
            <a:custGeom>
              <a:avLst/>
              <a:gdLst/>
              <a:ahLst/>
              <a:cxnLst>
                <a:cxn ang="0">
                  <a:pos x="471" y="119"/>
                </a:cxn>
                <a:cxn ang="0">
                  <a:pos x="634" y="0"/>
                </a:cxn>
                <a:cxn ang="0">
                  <a:pos x="163" y="0"/>
                </a:cxn>
                <a:cxn ang="0">
                  <a:pos x="0" y="119"/>
                </a:cxn>
                <a:cxn ang="0">
                  <a:pos x="471" y="119"/>
                </a:cxn>
              </a:cxnLst>
              <a:rect l="0" t="0" r="r" b="b"/>
              <a:pathLst>
                <a:path w="634" h="119">
                  <a:moveTo>
                    <a:pt x="471" y="119"/>
                  </a:moveTo>
                  <a:lnTo>
                    <a:pt x="634" y="0"/>
                  </a:lnTo>
                  <a:lnTo>
                    <a:pt x="163" y="0"/>
                  </a:lnTo>
                  <a:lnTo>
                    <a:pt x="0" y="119"/>
                  </a:lnTo>
                  <a:lnTo>
                    <a:pt x="471" y="119"/>
                  </a:lnTo>
                  <a:close/>
                </a:path>
              </a:pathLst>
            </a:custGeom>
            <a:solidFill>
              <a:srgbClr val="D2774E"/>
            </a:solidFill>
            <a:ln w="7938">
              <a:solidFill>
                <a:srgbClr val="000000"/>
              </a:solidFill>
              <a:prstDash val="solid"/>
              <a:round/>
              <a:headEnd/>
              <a:tailEnd/>
            </a:ln>
          </p:spPr>
          <p:txBody>
            <a:bodyPr/>
            <a:lstStyle/>
            <a:p>
              <a:endParaRPr lang="fa-IR"/>
            </a:p>
          </p:txBody>
        </p:sp>
        <p:sp>
          <p:nvSpPr>
            <p:cNvPr id="725010" name="Freeform 18"/>
            <p:cNvSpPr>
              <a:spLocks/>
            </p:cNvSpPr>
            <p:nvPr/>
          </p:nvSpPr>
          <p:spPr bwMode="auto">
            <a:xfrm>
              <a:off x="4455" y="2768"/>
              <a:ext cx="159" cy="728"/>
            </a:xfrm>
            <a:custGeom>
              <a:avLst/>
              <a:gdLst/>
              <a:ahLst/>
              <a:cxnLst>
                <a:cxn ang="0">
                  <a:pos x="0" y="728"/>
                </a:cxn>
                <a:cxn ang="0">
                  <a:pos x="0" y="120"/>
                </a:cxn>
                <a:cxn ang="0">
                  <a:pos x="159" y="0"/>
                </a:cxn>
                <a:cxn ang="0">
                  <a:pos x="159" y="604"/>
                </a:cxn>
                <a:cxn ang="0">
                  <a:pos x="0" y="728"/>
                </a:cxn>
              </a:cxnLst>
              <a:rect l="0" t="0" r="r" b="b"/>
              <a:pathLst>
                <a:path w="159" h="728">
                  <a:moveTo>
                    <a:pt x="0" y="728"/>
                  </a:moveTo>
                  <a:lnTo>
                    <a:pt x="0" y="120"/>
                  </a:lnTo>
                  <a:lnTo>
                    <a:pt x="159" y="0"/>
                  </a:lnTo>
                  <a:lnTo>
                    <a:pt x="159" y="604"/>
                  </a:lnTo>
                  <a:lnTo>
                    <a:pt x="0" y="728"/>
                  </a:lnTo>
                  <a:close/>
                </a:path>
              </a:pathLst>
            </a:custGeom>
            <a:solidFill>
              <a:srgbClr val="D2774E"/>
            </a:solidFill>
            <a:ln w="7938">
              <a:solidFill>
                <a:srgbClr val="000000"/>
              </a:solidFill>
              <a:prstDash val="solid"/>
              <a:round/>
              <a:headEnd/>
              <a:tailEnd/>
            </a:ln>
          </p:spPr>
          <p:txBody>
            <a:bodyPr/>
            <a:lstStyle/>
            <a:p>
              <a:endParaRPr lang="fa-IR"/>
            </a:p>
          </p:txBody>
        </p:sp>
        <p:sp>
          <p:nvSpPr>
            <p:cNvPr id="725011" name="Rectangle 19"/>
            <p:cNvSpPr>
              <a:spLocks noChangeArrowheads="1"/>
            </p:cNvSpPr>
            <p:nvPr/>
          </p:nvSpPr>
          <p:spPr bwMode="auto">
            <a:xfrm>
              <a:off x="3985" y="2888"/>
              <a:ext cx="470" cy="608"/>
            </a:xfrm>
            <a:prstGeom prst="rect">
              <a:avLst/>
            </a:prstGeom>
            <a:solidFill>
              <a:schemeClr val="accent2"/>
            </a:solidFill>
            <a:ln w="7938">
              <a:solidFill>
                <a:srgbClr val="000000"/>
              </a:solidFill>
              <a:miter lim="800000"/>
              <a:headEnd/>
              <a:tailEnd/>
            </a:ln>
          </p:spPr>
          <p:txBody>
            <a:bodyPr/>
            <a:lstStyle/>
            <a:p>
              <a:endParaRPr lang="fa-IR"/>
            </a:p>
          </p:txBody>
        </p:sp>
        <p:sp>
          <p:nvSpPr>
            <p:cNvPr id="725012" name="Freeform 20"/>
            <p:cNvSpPr>
              <a:spLocks/>
            </p:cNvSpPr>
            <p:nvPr/>
          </p:nvSpPr>
          <p:spPr bwMode="auto">
            <a:xfrm>
              <a:off x="3985" y="2768"/>
              <a:ext cx="629" cy="120"/>
            </a:xfrm>
            <a:custGeom>
              <a:avLst/>
              <a:gdLst/>
              <a:ahLst/>
              <a:cxnLst>
                <a:cxn ang="0">
                  <a:pos x="470" y="120"/>
                </a:cxn>
                <a:cxn ang="0">
                  <a:pos x="629" y="0"/>
                </a:cxn>
                <a:cxn ang="0">
                  <a:pos x="158" y="0"/>
                </a:cxn>
                <a:cxn ang="0">
                  <a:pos x="0" y="120"/>
                </a:cxn>
                <a:cxn ang="0">
                  <a:pos x="470" y="120"/>
                </a:cxn>
              </a:cxnLst>
              <a:rect l="0" t="0" r="r" b="b"/>
              <a:pathLst>
                <a:path w="629" h="120">
                  <a:moveTo>
                    <a:pt x="470" y="120"/>
                  </a:moveTo>
                  <a:lnTo>
                    <a:pt x="629" y="0"/>
                  </a:lnTo>
                  <a:lnTo>
                    <a:pt x="158" y="0"/>
                  </a:lnTo>
                  <a:lnTo>
                    <a:pt x="0" y="120"/>
                  </a:lnTo>
                  <a:lnTo>
                    <a:pt x="470" y="120"/>
                  </a:lnTo>
                  <a:close/>
                </a:path>
              </a:pathLst>
            </a:custGeom>
            <a:solidFill>
              <a:srgbClr val="D2774E"/>
            </a:solidFill>
            <a:ln w="7938">
              <a:solidFill>
                <a:srgbClr val="000000"/>
              </a:solidFill>
              <a:prstDash val="solid"/>
              <a:round/>
              <a:headEnd/>
              <a:tailEnd/>
            </a:ln>
          </p:spPr>
          <p:txBody>
            <a:bodyPr/>
            <a:lstStyle/>
            <a:p>
              <a:endParaRPr lang="fa-IR"/>
            </a:p>
          </p:txBody>
        </p:sp>
        <p:sp>
          <p:nvSpPr>
            <p:cNvPr id="725013" name="Freeform 21"/>
            <p:cNvSpPr>
              <a:spLocks/>
            </p:cNvSpPr>
            <p:nvPr/>
          </p:nvSpPr>
          <p:spPr bwMode="auto">
            <a:xfrm>
              <a:off x="5017" y="2615"/>
              <a:ext cx="158" cy="881"/>
            </a:xfrm>
            <a:custGeom>
              <a:avLst/>
              <a:gdLst/>
              <a:ahLst/>
              <a:cxnLst>
                <a:cxn ang="0">
                  <a:pos x="0" y="881"/>
                </a:cxn>
                <a:cxn ang="0">
                  <a:pos x="0" y="120"/>
                </a:cxn>
                <a:cxn ang="0">
                  <a:pos x="158" y="0"/>
                </a:cxn>
                <a:cxn ang="0">
                  <a:pos x="158" y="757"/>
                </a:cxn>
                <a:cxn ang="0">
                  <a:pos x="0" y="881"/>
                </a:cxn>
              </a:cxnLst>
              <a:rect l="0" t="0" r="r" b="b"/>
              <a:pathLst>
                <a:path w="158" h="881">
                  <a:moveTo>
                    <a:pt x="0" y="881"/>
                  </a:moveTo>
                  <a:lnTo>
                    <a:pt x="0" y="120"/>
                  </a:lnTo>
                  <a:lnTo>
                    <a:pt x="158" y="0"/>
                  </a:lnTo>
                  <a:lnTo>
                    <a:pt x="158" y="757"/>
                  </a:lnTo>
                  <a:lnTo>
                    <a:pt x="0" y="881"/>
                  </a:lnTo>
                  <a:close/>
                </a:path>
              </a:pathLst>
            </a:custGeom>
            <a:solidFill>
              <a:srgbClr val="D2774E"/>
            </a:solidFill>
            <a:ln w="7938">
              <a:solidFill>
                <a:srgbClr val="000000"/>
              </a:solidFill>
              <a:prstDash val="solid"/>
              <a:round/>
              <a:headEnd/>
              <a:tailEnd/>
            </a:ln>
          </p:spPr>
          <p:txBody>
            <a:bodyPr/>
            <a:lstStyle/>
            <a:p>
              <a:endParaRPr lang="fa-IR"/>
            </a:p>
          </p:txBody>
        </p:sp>
        <p:sp>
          <p:nvSpPr>
            <p:cNvPr id="725014" name="Rectangle 22"/>
            <p:cNvSpPr>
              <a:spLocks noChangeArrowheads="1"/>
            </p:cNvSpPr>
            <p:nvPr/>
          </p:nvSpPr>
          <p:spPr bwMode="auto">
            <a:xfrm>
              <a:off x="4546" y="2735"/>
              <a:ext cx="471" cy="761"/>
            </a:xfrm>
            <a:prstGeom prst="rect">
              <a:avLst/>
            </a:prstGeom>
            <a:solidFill>
              <a:schemeClr val="accent2"/>
            </a:solidFill>
            <a:ln w="7938">
              <a:solidFill>
                <a:srgbClr val="000000"/>
              </a:solidFill>
              <a:miter lim="800000"/>
              <a:headEnd/>
              <a:tailEnd/>
            </a:ln>
          </p:spPr>
          <p:txBody>
            <a:bodyPr/>
            <a:lstStyle/>
            <a:p>
              <a:endParaRPr lang="fa-IR"/>
            </a:p>
          </p:txBody>
        </p:sp>
        <p:sp>
          <p:nvSpPr>
            <p:cNvPr id="725015" name="Freeform 23"/>
            <p:cNvSpPr>
              <a:spLocks/>
            </p:cNvSpPr>
            <p:nvPr/>
          </p:nvSpPr>
          <p:spPr bwMode="auto">
            <a:xfrm>
              <a:off x="4546" y="2615"/>
              <a:ext cx="629" cy="120"/>
            </a:xfrm>
            <a:custGeom>
              <a:avLst/>
              <a:gdLst/>
              <a:ahLst/>
              <a:cxnLst>
                <a:cxn ang="0">
                  <a:pos x="471" y="120"/>
                </a:cxn>
                <a:cxn ang="0">
                  <a:pos x="629" y="0"/>
                </a:cxn>
                <a:cxn ang="0">
                  <a:pos x="159" y="0"/>
                </a:cxn>
                <a:cxn ang="0">
                  <a:pos x="0" y="120"/>
                </a:cxn>
                <a:cxn ang="0">
                  <a:pos x="471" y="120"/>
                </a:cxn>
              </a:cxnLst>
              <a:rect l="0" t="0" r="r" b="b"/>
              <a:pathLst>
                <a:path w="629" h="120">
                  <a:moveTo>
                    <a:pt x="471" y="120"/>
                  </a:moveTo>
                  <a:lnTo>
                    <a:pt x="629" y="0"/>
                  </a:lnTo>
                  <a:lnTo>
                    <a:pt x="159" y="0"/>
                  </a:lnTo>
                  <a:lnTo>
                    <a:pt x="0" y="120"/>
                  </a:lnTo>
                  <a:lnTo>
                    <a:pt x="471" y="120"/>
                  </a:lnTo>
                  <a:close/>
                </a:path>
              </a:pathLst>
            </a:custGeom>
            <a:solidFill>
              <a:srgbClr val="D2774E"/>
            </a:solidFill>
            <a:ln w="7938">
              <a:solidFill>
                <a:srgbClr val="000000"/>
              </a:solidFill>
              <a:prstDash val="solid"/>
              <a:round/>
              <a:headEnd/>
              <a:tailEnd/>
            </a:ln>
          </p:spPr>
          <p:txBody>
            <a:bodyPr/>
            <a:lstStyle/>
            <a:p>
              <a:endParaRPr lang="fa-IR"/>
            </a:p>
          </p:txBody>
        </p:sp>
        <p:sp>
          <p:nvSpPr>
            <p:cNvPr id="725016" name="Freeform 24"/>
            <p:cNvSpPr>
              <a:spLocks/>
            </p:cNvSpPr>
            <p:nvPr/>
          </p:nvSpPr>
          <p:spPr bwMode="auto">
            <a:xfrm>
              <a:off x="5579" y="1964"/>
              <a:ext cx="163" cy="1532"/>
            </a:xfrm>
            <a:custGeom>
              <a:avLst/>
              <a:gdLst/>
              <a:ahLst/>
              <a:cxnLst>
                <a:cxn ang="0">
                  <a:pos x="0" y="1532"/>
                </a:cxn>
                <a:cxn ang="0">
                  <a:pos x="0" y="119"/>
                </a:cxn>
                <a:cxn ang="0">
                  <a:pos x="163" y="0"/>
                </a:cxn>
                <a:cxn ang="0">
                  <a:pos x="163" y="1408"/>
                </a:cxn>
                <a:cxn ang="0">
                  <a:pos x="0" y="1532"/>
                </a:cxn>
              </a:cxnLst>
              <a:rect l="0" t="0" r="r" b="b"/>
              <a:pathLst>
                <a:path w="163" h="1532">
                  <a:moveTo>
                    <a:pt x="0" y="1532"/>
                  </a:moveTo>
                  <a:lnTo>
                    <a:pt x="0" y="119"/>
                  </a:lnTo>
                  <a:lnTo>
                    <a:pt x="163" y="0"/>
                  </a:lnTo>
                  <a:lnTo>
                    <a:pt x="163" y="1408"/>
                  </a:lnTo>
                  <a:lnTo>
                    <a:pt x="0" y="1532"/>
                  </a:lnTo>
                  <a:close/>
                </a:path>
              </a:pathLst>
            </a:custGeom>
            <a:solidFill>
              <a:srgbClr val="D2774E"/>
            </a:solidFill>
            <a:ln w="7938">
              <a:solidFill>
                <a:srgbClr val="000000"/>
              </a:solidFill>
              <a:prstDash val="solid"/>
              <a:round/>
              <a:headEnd/>
              <a:tailEnd/>
            </a:ln>
          </p:spPr>
          <p:txBody>
            <a:bodyPr/>
            <a:lstStyle/>
            <a:p>
              <a:endParaRPr lang="fa-IR"/>
            </a:p>
          </p:txBody>
        </p:sp>
        <p:sp>
          <p:nvSpPr>
            <p:cNvPr id="725017" name="Rectangle 25"/>
            <p:cNvSpPr>
              <a:spLocks noChangeArrowheads="1"/>
            </p:cNvSpPr>
            <p:nvPr/>
          </p:nvSpPr>
          <p:spPr bwMode="auto">
            <a:xfrm>
              <a:off x="5108" y="2083"/>
              <a:ext cx="471" cy="1413"/>
            </a:xfrm>
            <a:prstGeom prst="rect">
              <a:avLst/>
            </a:prstGeom>
            <a:solidFill>
              <a:schemeClr val="accent2"/>
            </a:solidFill>
            <a:ln w="7938">
              <a:solidFill>
                <a:srgbClr val="000000"/>
              </a:solidFill>
              <a:miter lim="800000"/>
              <a:headEnd/>
              <a:tailEnd/>
            </a:ln>
          </p:spPr>
          <p:txBody>
            <a:bodyPr/>
            <a:lstStyle/>
            <a:p>
              <a:endParaRPr lang="fa-IR"/>
            </a:p>
          </p:txBody>
        </p:sp>
        <p:sp>
          <p:nvSpPr>
            <p:cNvPr id="725018" name="Freeform 26"/>
            <p:cNvSpPr>
              <a:spLocks/>
            </p:cNvSpPr>
            <p:nvPr/>
          </p:nvSpPr>
          <p:spPr bwMode="auto">
            <a:xfrm>
              <a:off x="5108" y="1964"/>
              <a:ext cx="634" cy="119"/>
            </a:xfrm>
            <a:custGeom>
              <a:avLst/>
              <a:gdLst/>
              <a:ahLst/>
              <a:cxnLst>
                <a:cxn ang="0">
                  <a:pos x="471" y="119"/>
                </a:cxn>
                <a:cxn ang="0">
                  <a:pos x="634" y="0"/>
                </a:cxn>
                <a:cxn ang="0">
                  <a:pos x="163" y="0"/>
                </a:cxn>
                <a:cxn ang="0">
                  <a:pos x="0" y="119"/>
                </a:cxn>
                <a:cxn ang="0">
                  <a:pos x="471" y="119"/>
                </a:cxn>
              </a:cxnLst>
              <a:rect l="0" t="0" r="r" b="b"/>
              <a:pathLst>
                <a:path w="634" h="119">
                  <a:moveTo>
                    <a:pt x="471" y="119"/>
                  </a:moveTo>
                  <a:lnTo>
                    <a:pt x="634" y="0"/>
                  </a:lnTo>
                  <a:lnTo>
                    <a:pt x="163" y="0"/>
                  </a:lnTo>
                  <a:lnTo>
                    <a:pt x="0" y="119"/>
                  </a:lnTo>
                  <a:lnTo>
                    <a:pt x="471" y="119"/>
                  </a:lnTo>
                  <a:close/>
                </a:path>
              </a:pathLst>
            </a:custGeom>
            <a:solidFill>
              <a:srgbClr val="D2774E"/>
            </a:solidFill>
            <a:ln w="7938">
              <a:solidFill>
                <a:srgbClr val="000000"/>
              </a:solidFill>
              <a:prstDash val="solid"/>
              <a:round/>
              <a:headEnd/>
              <a:tailEnd/>
            </a:ln>
          </p:spPr>
          <p:txBody>
            <a:bodyPr/>
            <a:lstStyle/>
            <a:p>
              <a:endParaRPr lang="fa-IR"/>
            </a:p>
          </p:txBody>
        </p:sp>
        <p:sp>
          <p:nvSpPr>
            <p:cNvPr id="725019" name="Line 27"/>
            <p:cNvSpPr>
              <a:spLocks noChangeShapeType="1"/>
            </p:cNvSpPr>
            <p:nvPr/>
          </p:nvSpPr>
          <p:spPr bwMode="auto">
            <a:xfrm flipV="1">
              <a:off x="3375" y="1945"/>
              <a:ext cx="1" cy="1551"/>
            </a:xfrm>
            <a:prstGeom prst="line">
              <a:avLst/>
            </a:prstGeom>
            <a:noFill/>
            <a:ln w="7938">
              <a:solidFill>
                <a:srgbClr val="E0E0E0"/>
              </a:solidFill>
              <a:round/>
              <a:headEnd/>
              <a:tailEnd/>
            </a:ln>
          </p:spPr>
          <p:txBody>
            <a:bodyPr/>
            <a:lstStyle/>
            <a:p>
              <a:endParaRPr lang="fa-IR"/>
            </a:p>
          </p:txBody>
        </p:sp>
        <p:sp>
          <p:nvSpPr>
            <p:cNvPr id="725020" name="Line 28"/>
            <p:cNvSpPr>
              <a:spLocks noChangeShapeType="1"/>
            </p:cNvSpPr>
            <p:nvPr/>
          </p:nvSpPr>
          <p:spPr bwMode="auto">
            <a:xfrm flipH="1">
              <a:off x="3346" y="3496"/>
              <a:ext cx="29" cy="1"/>
            </a:xfrm>
            <a:prstGeom prst="line">
              <a:avLst/>
            </a:prstGeom>
            <a:noFill/>
            <a:ln w="7938">
              <a:solidFill>
                <a:srgbClr val="E0E0E0"/>
              </a:solidFill>
              <a:round/>
              <a:headEnd/>
              <a:tailEnd/>
            </a:ln>
          </p:spPr>
          <p:txBody>
            <a:bodyPr/>
            <a:lstStyle/>
            <a:p>
              <a:endParaRPr lang="fa-IR"/>
            </a:p>
          </p:txBody>
        </p:sp>
        <p:sp>
          <p:nvSpPr>
            <p:cNvPr id="725021" name="Line 29"/>
            <p:cNvSpPr>
              <a:spLocks noChangeShapeType="1"/>
            </p:cNvSpPr>
            <p:nvPr/>
          </p:nvSpPr>
          <p:spPr bwMode="auto">
            <a:xfrm flipH="1">
              <a:off x="3346" y="3185"/>
              <a:ext cx="29" cy="1"/>
            </a:xfrm>
            <a:prstGeom prst="line">
              <a:avLst/>
            </a:prstGeom>
            <a:noFill/>
            <a:ln w="7938">
              <a:solidFill>
                <a:srgbClr val="E0E0E0"/>
              </a:solidFill>
              <a:round/>
              <a:headEnd/>
              <a:tailEnd/>
            </a:ln>
          </p:spPr>
          <p:txBody>
            <a:bodyPr/>
            <a:lstStyle/>
            <a:p>
              <a:endParaRPr lang="fa-IR"/>
            </a:p>
          </p:txBody>
        </p:sp>
        <p:sp>
          <p:nvSpPr>
            <p:cNvPr id="725022" name="Line 30"/>
            <p:cNvSpPr>
              <a:spLocks noChangeShapeType="1"/>
            </p:cNvSpPr>
            <p:nvPr/>
          </p:nvSpPr>
          <p:spPr bwMode="auto">
            <a:xfrm flipH="1">
              <a:off x="3346" y="2874"/>
              <a:ext cx="29" cy="1"/>
            </a:xfrm>
            <a:prstGeom prst="line">
              <a:avLst/>
            </a:prstGeom>
            <a:noFill/>
            <a:ln w="7938">
              <a:solidFill>
                <a:srgbClr val="E0E0E0"/>
              </a:solidFill>
              <a:round/>
              <a:headEnd/>
              <a:tailEnd/>
            </a:ln>
          </p:spPr>
          <p:txBody>
            <a:bodyPr/>
            <a:lstStyle/>
            <a:p>
              <a:endParaRPr lang="fa-IR"/>
            </a:p>
          </p:txBody>
        </p:sp>
        <p:sp>
          <p:nvSpPr>
            <p:cNvPr id="725023" name="Line 31"/>
            <p:cNvSpPr>
              <a:spLocks noChangeShapeType="1"/>
            </p:cNvSpPr>
            <p:nvPr/>
          </p:nvSpPr>
          <p:spPr bwMode="auto">
            <a:xfrm flipH="1">
              <a:off x="3346" y="2562"/>
              <a:ext cx="29" cy="1"/>
            </a:xfrm>
            <a:prstGeom prst="line">
              <a:avLst/>
            </a:prstGeom>
            <a:noFill/>
            <a:ln w="7938">
              <a:solidFill>
                <a:srgbClr val="E0E0E0"/>
              </a:solidFill>
              <a:round/>
              <a:headEnd/>
              <a:tailEnd/>
            </a:ln>
          </p:spPr>
          <p:txBody>
            <a:bodyPr/>
            <a:lstStyle/>
            <a:p>
              <a:endParaRPr lang="fa-IR"/>
            </a:p>
          </p:txBody>
        </p:sp>
        <p:sp>
          <p:nvSpPr>
            <p:cNvPr id="725024" name="Line 32"/>
            <p:cNvSpPr>
              <a:spLocks noChangeShapeType="1"/>
            </p:cNvSpPr>
            <p:nvPr/>
          </p:nvSpPr>
          <p:spPr bwMode="auto">
            <a:xfrm flipH="1">
              <a:off x="3346" y="2256"/>
              <a:ext cx="29" cy="1"/>
            </a:xfrm>
            <a:prstGeom prst="line">
              <a:avLst/>
            </a:prstGeom>
            <a:noFill/>
            <a:ln w="7938">
              <a:solidFill>
                <a:srgbClr val="E0E0E0"/>
              </a:solidFill>
              <a:round/>
              <a:headEnd/>
              <a:tailEnd/>
            </a:ln>
          </p:spPr>
          <p:txBody>
            <a:bodyPr/>
            <a:lstStyle/>
            <a:p>
              <a:endParaRPr lang="fa-IR"/>
            </a:p>
          </p:txBody>
        </p:sp>
        <p:sp>
          <p:nvSpPr>
            <p:cNvPr id="725025" name="Line 33"/>
            <p:cNvSpPr>
              <a:spLocks noChangeShapeType="1"/>
            </p:cNvSpPr>
            <p:nvPr/>
          </p:nvSpPr>
          <p:spPr bwMode="auto">
            <a:xfrm flipH="1">
              <a:off x="3346" y="1945"/>
              <a:ext cx="29" cy="1"/>
            </a:xfrm>
            <a:prstGeom prst="line">
              <a:avLst/>
            </a:prstGeom>
            <a:noFill/>
            <a:ln w="7938">
              <a:solidFill>
                <a:srgbClr val="E0E0E0"/>
              </a:solidFill>
              <a:round/>
              <a:headEnd/>
              <a:tailEnd/>
            </a:ln>
          </p:spPr>
          <p:txBody>
            <a:bodyPr/>
            <a:lstStyle/>
            <a:p>
              <a:endParaRPr lang="fa-IR"/>
            </a:p>
          </p:txBody>
        </p:sp>
        <p:sp>
          <p:nvSpPr>
            <p:cNvPr id="725026" name="Rectangle 34"/>
            <p:cNvSpPr>
              <a:spLocks noChangeArrowheads="1"/>
            </p:cNvSpPr>
            <p:nvPr/>
          </p:nvSpPr>
          <p:spPr bwMode="auto">
            <a:xfrm>
              <a:off x="3241" y="3415"/>
              <a:ext cx="75" cy="136"/>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0</a:t>
              </a:r>
              <a:endParaRPr lang="en-GB"/>
            </a:p>
          </p:txBody>
        </p:sp>
        <p:sp>
          <p:nvSpPr>
            <p:cNvPr id="725027" name="Rectangle 35"/>
            <p:cNvSpPr>
              <a:spLocks noChangeArrowheads="1"/>
            </p:cNvSpPr>
            <p:nvPr/>
          </p:nvSpPr>
          <p:spPr bwMode="auto">
            <a:xfrm>
              <a:off x="3241" y="3103"/>
              <a:ext cx="75" cy="136"/>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2</a:t>
              </a:r>
              <a:endParaRPr lang="en-GB"/>
            </a:p>
          </p:txBody>
        </p:sp>
        <p:sp>
          <p:nvSpPr>
            <p:cNvPr id="725028" name="Rectangle 36"/>
            <p:cNvSpPr>
              <a:spLocks noChangeArrowheads="1"/>
            </p:cNvSpPr>
            <p:nvPr/>
          </p:nvSpPr>
          <p:spPr bwMode="auto">
            <a:xfrm>
              <a:off x="3241" y="2792"/>
              <a:ext cx="75" cy="136"/>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4</a:t>
              </a:r>
              <a:endParaRPr lang="en-GB"/>
            </a:p>
          </p:txBody>
        </p:sp>
        <p:sp>
          <p:nvSpPr>
            <p:cNvPr id="725029" name="Rectangle 37"/>
            <p:cNvSpPr>
              <a:spLocks noChangeArrowheads="1"/>
            </p:cNvSpPr>
            <p:nvPr/>
          </p:nvSpPr>
          <p:spPr bwMode="auto">
            <a:xfrm>
              <a:off x="3241" y="2481"/>
              <a:ext cx="75" cy="136"/>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6</a:t>
              </a:r>
              <a:endParaRPr lang="en-GB"/>
            </a:p>
          </p:txBody>
        </p:sp>
        <p:sp>
          <p:nvSpPr>
            <p:cNvPr id="725030" name="Rectangle 38"/>
            <p:cNvSpPr>
              <a:spLocks noChangeArrowheads="1"/>
            </p:cNvSpPr>
            <p:nvPr/>
          </p:nvSpPr>
          <p:spPr bwMode="auto">
            <a:xfrm>
              <a:off x="3241" y="2174"/>
              <a:ext cx="75" cy="136"/>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8</a:t>
              </a:r>
              <a:endParaRPr lang="en-GB"/>
            </a:p>
          </p:txBody>
        </p:sp>
        <p:sp>
          <p:nvSpPr>
            <p:cNvPr id="725031" name="Rectangle 39"/>
            <p:cNvSpPr>
              <a:spLocks noChangeArrowheads="1"/>
            </p:cNvSpPr>
            <p:nvPr/>
          </p:nvSpPr>
          <p:spPr bwMode="auto">
            <a:xfrm>
              <a:off x="3159" y="1863"/>
              <a:ext cx="151" cy="136"/>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10</a:t>
              </a:r>
              <a:endParaRPr lang="en-GB"/>
            </a:p>
          </p:txBody>
        </p:sp>
        <p:sp>
          <p:nvSpPr>
            <p:cNvPr id="725032" name="Rectangle 40"/>
            <p:cNvSpPr>
              <a:spLocks noChangeArrowheads="1"/>
            </p:cNvSpPr>
            <p:nvPr/>
          </p:nvSpPr>
          <p:spPr bwMode="auto">
            <a:xfrm>
              <a:off x="2967" y="2639"/>
              <a:ext cx="120" cy="135"/>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a:t>
              </a:r>
              <a:endParaRPr lang="en-GB"/>
            </a:p>
          </p:txBody>
        </p:sp>
        <p:sp>
          <p:nvSpPr>
            <p:cNvPr id="725033" name="Line 41"/>
            <p:cNvSpPr>
              <a:spLocks noChangeShapeType="1"/>
            </p:cNvSpPr>
            <p:nvPr/>
          </p:nvSpPr>
          <p:spPr bwMode="auto">
            <a:xfrm>
              <a:off x="3375" y="3496"/>
              <a:ext cx="2252" cy="1"/>
            </a:xfrm>
            <a:prstGeom prst="line">
              <a:avLst/>
            </a:prstGeom>
            <a:noFill/>
            <a:ln w="7938">
              <a:solidFill>
                <a:srgbClr val="E0E0E0"/>
              </a:solidFill>
              <a:round/>
              <a:headEnd/>
              <a:tailEnd/>
            </a:ln>
          </p:spPr>
          <p:txBody>
            <a:bodyPr/>
            <a:lstStyle/>
            <a:p>
              <a:endParaRPr lang="fa-IR"/>
            </a:p>
          </p:txBody>
        </p:sp>
        <p:sp>
          <p:nvSpPr>
            <p:cNvPr id="725034" name="Line 42"/>
            <p:cNvSpPr>
              <a:spLocks noChangeShapeType="1"/>
            </p:cNvSpPr>
            <p:nvPr/>
          </p:nvSpPr>
          <p:spPr bwMode="auto">
            <a:xfrm>
              <a:off x="3375" y="3496"/>
              <a:ext cx="1" cy="29"/>
            </a:xfrm>
            <a:prstGeom prst="line">
              <a:avLst/>
            </a:prstGeom>
            <a:noFill/>
            <a:ln w="7938">
              <a:solidFill>
                <a:srgbClr val="E0E0E0"/>
              </a:solidFill>
              <a:round/>
              <a:headEnd/>
              <a:tailEnd/>
            </a:ln>
          </p:spPr>
          <p:txBody>
            <a:bodyPr/>
            <a:lstStyle/>
            <a:p>
              <a:endParaRPr lang="fa-IR"/>
            </a:p>
          </p:txBody>
        </p:sp>
        <p:sp>
          <p:nvSpPr>
            <p:cNvPr id="725035" name="Line 43"/>
            <p:cNvSpPr>
              <a:spLocks noChangeShapeType="1"/>
            </p:cNvSpPr>
            <p:nvPr/>
          </p:nvSpPr>
          <p:spPr bwMode="auto">
            <a:xfrm>
              <a:off x="3937" y="3496"/>
              <a:ext cx="1" cy="29"/>
            </a:xfrm>
            <a:prstGeom prst="line">
              <a:avLst/>
            </a:prstGeom>
            <a:noFill/>
            <a:ln w="7938">
              <a:solidFill>
                <a:srgbClr val="E0E0E0"/>
              </a:solidFill>
              <a:round/>
              <a:headEnd/>
              <a:tailEnd/>
            </a:ln>
          </p:spPr>
          <p:txBody>
            <a:bodyPr/>
            <a:lstStyle/>
            <a:p>
              <a:endParaRPr lang="fa-IR"/>
            </a:p>
          </p:txBody>
        </p:sp>
        <p:sp>
          <p:nvSpPr>
            <p:cNvPr id="725036" name="Line 44"/>
            <p:cNvSpPr>
              <a:spLocks noChangeShapeType="1"/>
            </p:cNvSpPr>
            <p:nvPr/>
          </p:nvSpPr>
          <p:spPr bwMode="auto">
            <a:xfrm>
              <a:off x="4498" y="3496"/>
              <a:ext cx="1" cy="29"/>
            </a:xfrm>
            <a:prstGeom prst="line">
              <a:avLst/>
            </a:prstGeom>
            <a:noFill/>
            <a:ln w="7938">
              <a:solidFill>
                <a:srgbClr val="E0E0E0"/>
              </a:solidFill>
              <a:round/>
              <a:headEnd/>
              <a:tailEnd/>
            </a:ln>
          </p:spPr>
          <p:txBody>
            <a:bodyPr/>
            <a:lstStyle/>
            <a:p>
              <a:endParaRPr lang="fa-IR"/>
            </a:p>
          </p:txBody>
        </p:sp>
        <p:sp>
          <p:nvSpPr>
            <p:cNvPr id="725037" name="Line 45"/>
            <p:cNvSpPr>
              <a:spLocks noChangeShapeType="1"/>
            </p:cNvSpPr>
            <p:nvPr/>
          </p:nvSpPr>
          <p:spPr bwMode="auto">
            <a:xfrm>
              <a:off x="5065" y="3496"/>
              <a:ext cx="1" cy="29"/>
            </a:xfrm>
            <a:prstGeom prst="line">
              <a:avLst/>
            </a:prstGeom>
            <a:noFill/>
            <a:ln w="7938">
              <a:solidFill>
                <a:srgbClr val="E0E0E0"/>
              </a:solidFill>
              <a:round/>
              <a:headEnd/>
              <a:tailEnd/>
            </a:ln>
          </p:spPr>
          <p:txBody>
            <a:bodyPr/>
            <a:lstStyle/>
            <a:p>
              <a:endParaRPr lang="fa-IR"/>
            </a:p>
          </p:txBody>
        </p:sp>
        <p:sp>
          <p:nvSpPr>
            <p:cNvPr id="725038" name="Line 46"/>
            <p:cNvSpPr>
              <a:spLocks noChangeShapeType="1"/>
            </p:cNvSpPr>
            <p:nvPr/>
          </p:nvSpPr>
          <p:spPr bwMode="auto">
            <a:xfrm>
              <a:off x="5627" y="3496"/>
              <a:ext cx="1" cy="29"/>
            </a:xfrm>
            <a:prstGeom prst="line">
              <a:avLst/>
            </a:prstGeom>
            <a:noFill/>
            <a:ln w="7938">
              <a:solidFill>
                <a:srgbClr val="E0E0E0"/>
              </a:solidFill>
              <a:round/>
              <a:headEnd/>
              <a:tailEnd/>
            </a:ln>
          </p:spPr>
          <p:txBody>
            <a:bodyPr/>
            <a:lstStyle/>
            <a:p>
              <a:endParaRPr lang="fa-IR"/>
            </a:p>
          </p:txBody>
        </p:sp>
        <p:sp>
          <p:nvSpPr>
            <p:cNvPr id="725039" name="Rectangle 47"/>
            <p:cNvSpPr>
              <a:spLocks noChangeArrowheads="1"/>
            </p:cNvSpPr>
            <p:nvPr/>
          </p:nvSpPr>
          <p:spPr bwMode="auto">
            <a:xfrm>
              <a:off x="3572" y="3563"/>
              <a:ext cx="151" cy="135"/>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10</a:t>
              </a:r>
              <a:endParaRPr lang="en-GB"/>
            </a:p>
          </p:txBody>
        </p:sp>
        <p:sp>
          <p:nvSpPr>
            <p:cNvPr id="725040" name="Rectangle 48"/>
            <p:cNvSpPr>
              <a:spLocks noChangeArrowheads="1"/>
            </p:cNvSpPr>
            <p:nvPr/>
          </p:nvSpPr>
          <p:spPr bwMode="auto">
            <a:xfrm>
              <a:off x="4138" y="3563"/>
              <a:ext cx="151" cy="135"/>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11</a:t>
              </a:r>
              <a:endParaRPr lang="en-GB"/>
            </a:p>
          </p:txBody>
        </p:sp>
        <p:sp>
          <p:nvSpPr>
            <p:cNvPr id="725041" name="Rectangle 49"/>
            <p:cNvSpPr>
              <a:spLocks noChangeArrowheads="1"/>
            </p:cNvSpPr>
            <p:nvPr/>
          </p:nvSpPr>
          <p:spPr bwMode="auto">
            <a:xfrm>
              <a:off x="4701" y="3563"/>
              <a:ext cx="152" cy="135"/>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12</a:t>
              </a:r>
              <a:endParaRPr lang="en-GB"/>
            </a:p>
          </p:txBody>
        </p:sp>
        <p:sp>
          <p:nvSpPr>
            <p:cNvPr id="725042" name="Rectangle 50"/>
            <p:cNvSpPr>
              <a:spLocks noChangeArrowheads="1"/>
            </p:cNvSpPr>
            <p:nvPr/>
          </p:nvSpPr>
          <p:spPr bwMode="auto">
            <a:xfrm>
              <a:off x="5262" y="3563"/>
              <a:ext cx="151" cy="135"/>
            </a:xfrm>
            <a:prstGeom prst="rect">
              <a:avLst/>
            </a:prstGeom>
            <a:noFill/>
            <a:ln w="9525">
              <a:noFill/>
              <a:miter lim="800000"/>
              <a:headEnd/>
              <a:tailEnd/>
            </a:ln>
          </p:spPr>
          <p:txBody>
            <a:bodyPr wrap="none" lIns="0" tIns="0" rIns="0" bIns="0">
              <a:spAutoFit/>
            </a:bodyPr>
            <a:lstStyle/>
            <a:p>
              <a:pPr algn="l"/>
              <a:r>
                <a:rPr lang="en-GB" sz="1700" b="1">
                  <a:solidFill>
                    <a:srgbClr val="E0E0E0"/>
                  </a:solidFill>
                  <a:latin typeface="Arial" pitchFamily="34" charset="0"/>
                </a:rPr>
                <a:t>13</a:t>
              </a:r>
              <a:endParaRPr lang="en-GB"/>
            </a:p>
          </p:txBody>
        </p:sp>
        <p:sp>
          <p:nvSpPr>
            <p:cNvPr id="725043" name="Rectangle 51"/>
            <p:cNvSpPr>
              <a:spLocks noChangeArrowheads="1"/>
            </p:cNvSpPr>
            <p:nvPr/>
          </p:nvSpPr>
          <p:spPr bwMode="auto">
            <a:xfrm>
              <a:off x="3931" y="3812"/>
              <a:ext cx="1131" cy="176"/>
            </a:xfrm>
            <a:prstGeom prst="rect">
              <a:avLst/>
            </a:prstGeom>
            <a:noFill/>
            <a:ln w="9525">
              <a:noFill/>
              <a:miter lim="800000"/>
              <a:headEnd/>
              <a:tailEnd/>
            </a:ln>
          </p:spPr>
          <p:txBody>
            <a:bodyPr wrap="none" lIns="0" tIns="0" rIns="0" bIns="0">
              <a:spAutoFit/>
            </a:bodyPr>
            <a:lstStyle/>
            <a:p>
              <a:pPr algn="l"/>
              <a:r>
                <a:rPr lang="en-GB" sz="2200">
                  <a:solidFill>
                    <a:srgbClr val="E0E0E0"/>
                  </a:solidFill>
                  <a:latin typeface="Arial" pitchFamily="34" charset="0"/>
                </a:rPr>
                <a:t>Gestation (wk)</a:t>
              </a:r>
              <a:endParaRPr lang="en-GB"/>
            </a:p>
          </p:txBody>
        </p:sp>
        <p:sp>
          <p:nvSpPr>
            <p:cNvPr id="725044" name="Rectangle 52"/>
            <p:cNvSpPr>
              <a:spLocks noChangeArrowheads="1"/>
            </p:cNvSpPr>
            <p:nvPr/>
          </p:nvSpPr>
          <p:spPr bwMode="auto">
            <a:xfrm>
              <a:off x="3889" y="1584"/>
              <a:ext cx="1102" cy="200"/>
            </a:xfrm>
            <a:prstGeom prst="rect">
              <a:avLst/>
            </a:prstGeom>
            <a:noFill/>
            <a:ln w="9525">
              <a:noFill/>
              <a:miter lim="800000"/>
              <a:headEnd/>
              <a:tailEnd/>
            </a:ln>
          </p:spPr>
          <p:txBody>
            <a:bodyPr wrap="none" lIns="0" tIns="0" rIns="0" bIns="0">
              <a:spAutoFit/>
            </a:bodyPr>
            <a:lstStyle/>
            <a:p>
              <a:pPr algn="l"/>
              <a:r>
                <a:rPr lang="en-GB" sz="2500">
                  <a:solidFill>
                    <a:srgbClr val="FFFF80"/>
                  </a:solidFill>
                  <a:latin typeface="Arial" pitchFamily="34" charset="0"/>
                </a:rPr>
                <a:t>NT &gt;2.5 mm</a:t>
              </a:r>
              <a:endParaRPr lang="en-GB"/>
            </a:p>
          </p:txBody>
        </p:sp>
      </p:gr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ctrTitle"/>
          </p:nvPr>
        </p:nvSpPr>
        <p:spPr>
          <a:xfrm>
            <a:off x="457200" y="304800"/>
            <a:ext cx="9372600" cy="1143000"/>
          </a:xfrm>
        </p:spPr>
        <p:txBody>
          <a:bodyPr/>
          <a:lstStyle/>
          <a:p>
            <a:r>
              <a:rPr lang="en-US" sz="3200" b="1">
                <a:solidFill>
                  <a:srgbClr val="FFFF66"/>
                </a:solidFill>
              </a:rPr>
              <a:t>Anomalies in 4,116 Chromosomally Normal Fetuses with Increased Nuchal Translucency </a:t>
            </a:r>
            <a:br>
              <a:rPr lang="en-US" sz="3200" b="1">
                <a:solidFill>
                  <a:srgbClr val="FFFF66"/>
                </a:solidFill>
              </a:rPr>
            </a:br>
            <a:r>
              <a:rPr lang="en-US" sz="3200" b="1">
                <a:solidFill>
                  <a:srgbClr val="FFFF66"/>
                </a:solidFill>
              </a:rPr>
              <a:t>&gt; 95</a:t>
            </a:r>
            <a:r>
              <a:rPr lang="en-US" sz="3200" b="1" baseline="30000">
                <a:solidFill>
                  <a:srgbClr val="FFFF66"/>
                </a:solidFill>
              </a:rPr>
              <a:t>th</a:t>
            </a:r>
            <a:r>
              <a:rPr lang="en-US" sz="3200" b="1">
                <a:solidFill>
                  <a:srgbClr val="FFFF66"/>
                </a:solidFill>
              </a:rPr>
              <a:t> centile at 10 -14 weeks of gestation</a:t>
            </a:r>
            <a:endParaRPr lang="en-US" sz="2000"/>
          </a:p>
        </p:txBody>
      </p:sp>
      <p:sp>
        <p:nvSpPr>
          <p:cNvPr id="514051" name="Rectangle 3"/>
          <p:cNvSpPr>
            <a:spLocks noGrp="1" noChangeArrowheads="1"/>
          </p:cNvSpPr>
          <p:nvPr>
            <p:ph type="subTitle" idx="1"/>
          </p:nvPr>
        </p:nvSpPr>
        <p:spPr>
          <a:xfrm>
            <a:off x="1295400" y="1428750"/>
            <a:ext cx="8001000" cy="5429250"/>
          </a:xfrm>
        </p:spPr>
        <p:txBody>
          <a:bodyPr/>
          <a:lstStyle/>
          <a:p>
            <a:pPr algn="l"/>
            <a:r>
              <a:rPr lang="en-US"/>
              <a:t> </a:t>
            </a:r>
            <a:r>
              <a:rPr lang="en-US" sz="1400" b="1"/>
              <a:t>		</a:t>
            </a:r>
            <a:r>
              <a:rPr lang="en-US" sz="1600" b="1"/>
              <a:t>			</a:t>
            </a:r>
            <a:r>
              <a:rPr lang="en-US" sz="1800" b="1">
                <a:solidFill>
                  <a:srgbClr val="FFFF66"/>
                </a:solidFill>
              </a:rPr>
              <a:t>	    </a:t>
            </a:r>
            <a:r>
              <a:rPr lang="en-US" sz="2000" b="1">
                <a:solidFill>
                  <a:srgbClr val="FFFF66"/>
                </a:solidFill>
              </a:rPr>
              <a:t>n(%)</a:t>
            </a:r>
            <a:endParaRPr lang="en-US" sz="1800" b="1">
              <a:solidFill>
                <a:srgbClr val="FFFF66"/>
              </a:solidFill>
            </a:endParaRPr>
          </a:p>
          <a:p>
            <a:pPr algn="l"/>
            <a:r>
              <a:rPr lang="en-US" sz="1800" b="1">
                <a:solidFill>
                  <a:srgbClr val="FFFF66"/>
                </a:solidFill>
                <a:latin typeface="Arial" pitchFamily="34" charset="0"/>
              </a:rPr>
              <a:t>Major cardiac defects                       		43(27%)</a:t>
            </a:r>
          </a:p>
          <a:p>
            <a:pPr algn="l"/>
            <a:r>
              <a:rPr lang="en-US" sz="1800" b="1">
                <a:solidFill>
                  <a:srgbClr val="FFFF66"/>
                </a:solidFill>
                <a:latin typeface="Arial" pitchFamily="34" charset="0"/>
              </a:rPr>
              <a:t>(increases exponentially with NT)</a:t>
            </a:r>
          </a:p>
          <a:p>
            <a:pPr algn="l"/>
            <a:r>
              <a:rPr lang="en-US" sz="1800" b="1">
                <a:solidFill>
                  <a:srgbClr val="FFFF66"/>
                </a:solidFill>
                <a:latin typeface="Arial" pitchFamily="34" charset="0"/>
              </a:rPr>
              <a:t>Talipes			                  		15(9%)</a:t>
            </a:r>
          </a:p>
          <a:p>
            <a:pPr algn="l"/>
            <a:r>
              <a:rPr lang="en-US" sz="1800" b="1">
                <a:solidFill>
                  <a:srgbClr val="FFFF66"/>
                </a:solidFill>
                <a:latin typeface="Arial" pitchFamily="34" charset="0"/>
              </a:rPr>
              <a:t>Body stalk anomaly	                  		10(6%)</a:t>
            </a:r>
          </a:p>
          <a:p>
            <a:pPr algn="l"/>
            <a:r>
              <a:rPr lang="en-US" sz="1800" b="1">
                <a:solidFill>
                  <a:srgbClr val="FFFF66"/>
                </a:solidFill>
                <a:latin typeface="Arial" pitchFamily="34" charset="0"/>
              </a:rPr>
              <a:t>Diaphrag. hernia	                               		  9(6%)</a:t>
            </a:r>
          </a:p>
          <a:p>
            <a:pPr algn="l"/>
            <a:r>
              <a:rPr lang="en-US" sz="1800" b="1">
                <a:solidFill>
                  <a:srgbClr val="FFFF66"/>
                </a:solidFill>
                <a:latin typeface="Arial" pitchFamily="34" charset="0"/>
              </a:rPr>
              <a:t>Megacystis		                   		  8(5%)</a:t>
            </a:r>
          </a:p>
          <a:p>
            <a:pPr algn="l"/>
            <a:r>
              <a:rPr lang="en-US" sz="1800" b="1">
                <a:solidFill>
                  <a:srgbClr val="FFFF66"/>
                </a:solidFill>
                <a:latin typeface="Arial" pitchFamily="34" charset="0"/>
              </a:rPr>
              <a:t>Exomphalos		                    		  7(4%)</a:t>
            </a:r>
          </a:p>
          <a:p>
            <a:pPr algn="l"/>
            <a:r>
              <a:rPr lang="en-US" sz="1800" b="1">
                <a:solidFill>
                  <a:srgbClr val="FFFF66"/>
                </a:solidFill>
                <a:latin typeface="Arial" pitchFamily="34" charset="0"/>
              </a:rPr>
              <a:t>Akinesia deformity                               		  6(4%)</a:t>
            </a:r>
          </a:p>
          <a:p>
            <a:pPr algn="l"/>
            <a:r>
              <a:rPr lang="en-US" sz="1800" b="1">
                <a:solidFill>
                  <a:srgbClr val="FFFF66"/>
                </a:solidFill>
                <a:latin typeface="Arial" pitchFamily="34" charset="0"/>
              </a:rPr>
              <a:t>Ventriculomegaly	                     		  6(4%)</a:t>
            </a:r>
          </a:p>
          <a:p>
            <a:pPr algn="l"/>
            <a:r>
              <a:rPr lang="en-US" sz="1800" b="1">
                <a:solidFill>
                  <a:srgbClr val="FFFF66"/>
                </a:solidFill>
                <a:latin typeface="Arial" pitchFamily="34" charset="0"/>
              </a:rPr>
              <a:t>Anencephaly    	                                 		  5(3%)</a:t>
            </a:r>
          </a:p>
          <a:p>
            <a:pPr algn="l"/>
            <a:r>
              <a:rPr lang="en-US" sz="1800" b="1">
                <a:solidFill>
                  <a:srgbClr val="FFFF66"/>
                </a:solidFill>
                <a:latin typeface="Arial" pitchFamily="34" charset="0"/>
              </a:rPr>
              <a:t>Encephalocele	                                 		  4(3%)</a:t>
            </a:r>
          </a:p>
          <a:p>
            <a:pPr algn="l"/>
            <a:r>
              <a:rPr lang="en-US" sz="1800" b="1">
                <a:solidFill>
                  <a:srgbClr val="FFFF66"/>
                </a:solidFill>
                <a:latin typeface="Arial" pitchFamily="34" charset="0"/>
              </a:rPr>
              <a:t>Multicystic kidney                                 		  4(3%)</a:t>
            </a:r>
          </a:p>
          <a:p>
            <a:pPr algn="l"/>
            <a:r>
              <a:rPr lang="en-US" sz="1800" b="1">
                <a:solidFill>
                  <a:srgbClr val="FFFF66"/>
                </a:solidFill>
                <a:latin typeface="Arial" pitchFamily="34" charset="0"/>
              </a:rPr>
              <a:t>Spina bifida		                     		  4(3%)</a:t>
            </a:r>
          </a:p>
          <a:p>
            <a:pPr algn="l"/>
            <a:r>
              <a:rPr lang="en-US" sz="1800" b="1">
                <a:solidFill>
                  <a:srgbClr val="FFFF66"/>
                </a:solidFill>
                <a:latin typeface="Arial" pitchFamily="34" charset="0"/>
              </a:rPr>
              <a:t>Hydronephrosis	                                 		  3(2%)</a:t>
            </a:r>
            <a:r>
              <a:rPr lang="en-US" sz="1800" b="1">
                <a:solidFill>
                  <a:srgbClr val="FFFF66"/>
                </a:solidFill>
              </a:rPr>
              <a:t>	</a:t>
            </a:r>
          </a:p>
          <a:p>
            <a:pPr algn="l"/>
            <a:endParaRPr lang="en-US" sz="1800" b="1">
              <a:solidFill>
                <a:srgbClr val="FFFF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ctrTitle"/>
          </p:nvPr>
        </p:nvSpPr>
        <p:spPr>
          <a:xfrm>
            <a:off x="571500" y="304800"/>
            <a:ext cx="8991600" cy="1143000"/>
          </a:xfrm>
        </p:spPr>
        <p:txBody>
          <a:bodyPr/>
          <a:lstStyle/>
          <a:p>
            <a:r>
              <a:rPr lang="en-US" sz="5400" b="1">
                <a:solidFill>
                  <a:srgbClr val="FFFF00"/>
                </a:solidFill>
              </a:rPr>
              <a:t>1</a:t>
            </a:r>
            <a:r>
              <a:rPr lang="en-US" sz="5400" b="1" baseline="30000">
                <a:solidFill>
                  <a:srgbClr val="FFFF00"/>
                </a:solidFill>
              </a:rPr>
              <a:t>st</a:t>
            </a:r>
            <a:r>
              <a:rPr lang="en-US" sz="5400" b="1">
                <a:solidFill>
                  <a:srgbClr val="FFFF00"/>
                </a:solidFill>
              </a:rPr>
              <a:t> Trimester Screening - USA</a:t>
            </a:r>
            <a:endParaRPr lang="en-US"/>
          </a:p>
        </p:txBody>
      </p:sp>
      <p:sp>
        <p:nvSpPr>
          <p:cNvPr id="661507" name="Rectangle 3"/>
          <p:cNvSpPr>
            <a:spLocks noGrp="1" noChangeArrowheads="1"/>
          </p:cNvSpPr>
          <p:nvPr>
            <p:ph type="subTitle" idx="1"/>
          </p:nvPr>
        </p:nvSpPr>
        <p:spPr>
          <a:xfrm>
            <a:off x="419100" y="762000"/>
            <a:ext cx="9448800" cy="5638800"/>
          </a:xfrm>
        </p:spPr>
        <p:txBody>
          <a:bodyPr/>
          <a:lstStyle/>
          <a:p>
            <a:pPr algn="l">
              <a:buClr>
                <a:srgbClr val="FF0000"/>
              </a:buClr>
              <a:buFont typeface="Monotype Sorts" charset="2"/>
              <a:buNone/>
              <a:tabLst>
                <a:tab pos="628650" algn="l"/>
              </a:tabLst>
            </a:pPr>
            <a:endParaRPr lang="en-US" sz="3600">
              <a:solidFill>
                <a:schemeClr val="bg1"/>
              </a:solidFill>
            </a:endParaRPr>
          </a:p>
          <a:p>
            <a:pPr algn="l">
              <a:buClr>
                <a:srgbClr val="FF0000"/>
              </a:buClr>
              <a:buFont typeface="Monotype Sorts" charset="2"/>
              <a:buChar char="è"/>
              <a:tabLst>
                <a:tab pos="628650" algn="l"/>
              </a:tabLst>
            </a:pPr>
            <a:r>
              <a:rPr lang="en-US" sz="3600">
                <a:solidFill>
                  <a:schemeClr val="bg1"/>
                </a:solidFill>
              </a:rPr>
              <a:t> N</a:t>
            </a:r>
            <a:r>
              <a:rPr lang="en-US" sz="3600" b="1">
                <a:solidFill>
                  <a:schemeClr val="bg1"/>
                </a:solidFill>
              </a:rPr>
              <a:t>ational FMF Standard NT Training,    	Certificate and External Audit.</a:t>
            </a:r>
            <a:endParaRPr lang="en-US" sz="3600">
              <a:solidFill>
                <a:schemeClr val="bg1"/>
              </a:solidFill>
            </a:endParaRPr>
          </a:p>
          <a:p>
            <a:pPr algn="l">
              <a:buClr>
                <a:srgbClr val="FF0000"/>
              </a:buClr>
              <a:buFont typeface="Monotype Sorts" charset="2"/>
              <a:buChar char="è"/>
              <a:tabLst>
                <a:tab pos="628650" algn="l"/>
              </a:tabLst>
            </a:pPr>
            <a:r>
              <a:rPr lang="en-US" sz="3600" b="1">
                <a:solidFill>
                  <a:schemeClr val="bg1"/>
                </a:solidFill>
              </a:rPr>
              <a:t> Orlandi, et al., (1997)</a:t>
            </a:r>
          </a:p>
          <a:p>
            <a:pPr algn="l">
              <a:buClr>
                <a:srgbClr val="FF0000"/>
              </a:buClr>
              <a:buFont typeface="Monotype Sorts" charset="2"/>
              <a:buChar char="è"/>
              <a:tabLst>
                <a:tab pos="628650" algn="l"/>
              </a:tabLst>
            </a:pPr>
            <a:r>
              <a:rPr lang="en-US" sz="3600" b="1">
                <a:solidFill>
                  <a:schemeClr val="bg1"/>
                </a:solidFill>
              </a:rPr>
              <a:t> Krantz, et al., (2000) 10,581 pts</a:t>
            </a:r>
          </a:p>
          <a:p>
            <a:pPr algn="l">
              <a:buClr>
                <a:srgbClr val="FF0000"/>
              </a:buClr>
              <a:buFont typeface="Monotype Sorts" charset="2"/>
              <a:buChar char="è"/>
              <a:tabLst>
                <a:tab pos="628650" algn="l"/>
              </a:tabLst>
            </a:pPr>
            <a:r>
              <a:rPr lang="en-US" sz="3600" b="1">
                <a:solidFill>
                  <a:schemeClr val="bg1"/>
                </a:solidFill>
              </a:rPr>
              <a:t> NICHD-BUN Trial (2002) 8,514 pts</a:t>
            </a:r>
          </a:p>
          <a:p>
            <a:pPr algn="l">
              <a:buClr>
                <a:srgbClr val="FF0000"/>
              </a:buClr>
              <a:buFont typeface="Monotype Sorts" charset="2"/>
              <a:buChar char="è"/>
              <a:tabLst>
                <a:tab pos="628650" algn="l"/>
              </a:tabLst>
            </a:pPr>
            <a:r>
              <a:rPr lang="en-US" sz="3600" b="1">
                <a:solidFill>
                  <a:schemeClr val="bg1"/>
                </a:solidFill>
              </a:rPr>
              <a:t> CYRANO Nasal Bone Study</a:t>
            </a:r>
          </a:p>
          <a:p>
            <a:pPr algn="l">
              <a:buClr>
                <a:srgbClr val="FF0000"/>
              </a:buClr>
              <a:buFont typeface="Monotype Sorts" charset="2"/>
              <a:buChar char="è"/>
              <a:tabLst>
                <a:tab pos="628650" algn="l"/>
              </a:tabLst>
            </a:pPr>
            <a:r>
              <a:rPr lang="en-US" sz="3600" b="1">
                <a:solidFill>
                  <a:schemeClr val="bg1"/>
                </a:solidFill>
              </a:rPr>
              <a:t> NICHD FASTER Research 2004</a:t>
            </a:r>
            <a:endParaRPr lang="en-US" b="1">
              <a:solidFill>
                <a:schemeClr val="bg1"/>
              </a:solidFill>
            </a:endParaRPr>
          </a:p>
          <a:p>
            <a:pPr algn="l">
              <a:buClr>
                <a:srgbClr val="FF0000"/>
              </a:buClr>
              <a:buFont typeface="Monotype Sorts" charset="2"/>
              <a:buNone/>
              <a:tabLst>
                <a:tab pos="628650" algn="l"/>
              </a:tabLst>
            </a:pPr>
            <a:endParaRPr lang="en-US" sz="2000" b="1">
              <a:solidFill>
                <a:schemeClr val="bg1"/>
              </a:solidFill>
            </a:endParaRP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body" idx="1"/>
          </p:nvPr>
        </p:nvSpPr>
        <p:spPr>
          <a:xfrm>
            <a:off x="304800" y="1524000"/>
            <a:ext cx="9753600" cy="5181600"/>
          </a:xfrm>
        </p:spPr>
        <p:txBody>
          <a:bodyPr/>
          <a:lstStyle/>
          <a:p>
            <a:pPr marL="0" indent="0">
              <a:lnSpc>
                <a:spcPct val="80000"/>
              </a:lnSpc>
              <a:spcBef>
                <a:spcPct val="0"/>
              </a:spcBef>
              <a:buFontTx/>
              <a:buNone/>
              <a:tabLst>
                <a:tab pos="114300" algn="l"/>
              </a:tabLst>
            </a:pPr>
            <a:r>
              <a:rPr lang="en-US" sz="2000">
                <a:solidFill>
                  <a:srgbClr val="FFFF66"/>
                </a:solidFill>
              </a:rPr>
              <a:t> </a:t>
            </a:r>
            <a:r>
              <a:rPr lang="en-US" sz="4000" b="1">
                <a:solidFill>
                  <a:srgbClr val="FFFF66"/>
                </a:solidFill>
              </a:rPr>
              <a:t>First Trimester</a:t>
            </a:r>
            <a:r>
              <a:rPr lang="en-US" b="1">
                <a:solidFill>
                  <a:srgbClr val="FFFF66"/>
                </a:solidFill>
              </a:rPr>
              <a:t> :</a:t>
            </a:r>
            <a:endParaRPr lang="en-US" sz="3600" b="1">
              <a:solidFill>
                <a:srgbClr val="FFFF66"/>
              </a:solidFill>
            </a:endParaRPr>
          </a:p>
          <a:p>
            <a:pPr marL="0" indent="0">
              <a:lnSpc>
                <a:spcPct val="80000"/>
              </a:lnSpc>
              <a:spcBef>
                <a:spcPct val="0"/>
              </a:spcBef>
              <a:buFont typeface="Monotype Sorts" charset="2"/>
              <a:buNone/>
              <a:tabLst>
                <a:tab pos="114300" algn="l"/>
              </a:tabLst>
            </a:pPr>
            <a:r>
              <a:rPr lang="en-US" b="1">
                <a:solidFill>
                  <a:srgbClr val="FF0000"/>
                </a:solidFill>
                <a:sym typeface="Monotype Sorts" charset="2"/>
              </a:rPr>
              <a:t></a:t>
            </a:r>
            <a:r>
              <a:rPr lang="en-US" b="1">
                <a:solidFill>
                  <a:srgbClr val="FFFF00"/>
                </a:solidFill>
              </a:rPr>
              <a:t> High </a:t>
            </a:r>
            <a:r>
              <a:rPr lang="en-US" b="1">
                <a:solidFill>
                  <a:schemeClr val="bg1"/>
                </a:solidFill>
              </a:rPr>
              <a:t>Free Beta hCG </a:t>
            </a:r>
            <a:r>
              <a:rPr lang="en-US" b="1">
                <a:solidFill>
                  <a:srgbClr val="FFFF00"/>
                </a:solidFill>
              </a:rPr>
              <a:t>(2.0 MOM)</a:t>
            </a:r>
          </a:p>
          <a:p>
            <a:pPr marL="0" indent="0">
              <a:lnSpc>
                <a:spcPct val="80000"/>
              </a:lnSpc>
              <a:spcBef>
                <a:spcPct val="0"/>
              </a:spcBef>
              <a:buFont typeface="Monotype Sorts" charset="2"/>
              <a:buNone/>
              <a:tabLst>
                <a:tab pos="114300" algn="l"/>
              </a:tabLst>
            </a:pPr>
            <a:r>
              <a:rPr lang="en-US" b="1">
                <a:solidFill>
                  <a:srgbClr val="FF0000"/>
                </a:solidFill>
                <a:sym typeface="Monotype Sorts" charset="2"/>
              </a:rPr>
              <a:t></a:t>
            </a:r>
            <a:r>
              <a:rPr lang="en-US" b="1">
                <a:solidFill>
                  <a:srgbClr val="FFFF00"/>
                </a:solidFill>
                <a:sym typeface="Monotype Sorts" charset="2"/>
              </a:rPr>
              <a:t> Low</a:t>
            </a:r>
            <a:r>
              <a:rPr lang="en-US" b="1">
                <a:solidFill>
                  <a:srgbClr val="FF0000"/>
                </a:solidFill>
                <a:sym typeface="Monotype Sorts" charset="2"/>
              </a:rPr>
              <a:t> </a:t>
            </a:r>
            <a:r>
              <a:rPr lang="en-US" b="1">
                <a:solidFill>
                  <a:schemeClr val="bg1"/>
                </a:solidFill>
              </a:rPr>
              <a:t>Pregnancy-Associated Plasma Protein-A  </a:t>
            </a:r>
          </a:p>
          <a:p>
            <a:pPr marL="0" indent="0">
              <a:lnSpc>
                <a:spcPct val="80000"/>
              </a:lnSpc>
              <a:spcBef>
                <a:spcPct val="0"/>
              </a:spcBef>
              <a:buFont typeface="Monotype Sorts" charset="2"/>
              <a:buNone/>
              <a:tabLst>
                <a:tab pos="114300" algn="l"/>
              </a:tabLst>
            </a:pPr>
            <a:r>
              <a:rPr lang="en-US" b="1">
                <a:solidFill>
                  <a:schemeClr val="bg1"/>
                </a:solidFill>
              </a:rPr>
              <a:t>     (PAPP-A) </a:t>
            </a:r>
            <a:r>
              <a:rPr lang="en-US" b="1">
                <a:solidFill>
                  <a:srgbClr val="FFFF00"/>
                </a:solidFill>
              </a:rPr>
              <a:t>(0.4 MoM)</a:t>
            </a:r>
          </a:p>
          <a:p>
            <a:pPr marL="0" indent="0">
              <a:lnSpc>
                <a:spcPct val="80000"/>
              </a:lnSpc>
              <a:spcBef>
                <a:spcPct val="0"/>
              </a:spcBef>
              <a:buFont typeface="Monotype Sorts" charset="2"/>
              <a:buNone/>
              <a:tabLst>
                <a:tab pos="114300" algn="l"/>
              </a:tabLst>
            </a:pPr>
            <a:r>
              <a:rPr lang="en-US" b="1">
                <a:solidFill>
                  <a:srgbClr val="FF0000"/>
                </a:solidFill>
                <a:sym typeface="Monotype Sorts" charset="2"/>
              </a:rPr>
              <a:t> </a:t>
            </a:r>
            <a:r>
              <a:rPr lang="en-US" b="1">
                <a:solidFill>
                  <a:schemeClr val="bg1"/>
                </a:solidFill>
                <a:sym typeface="Monotype Sorts" charset="2"/>
              </a:rPr>
              <a:t>NOT B-hCG</a:t>
            </a:r>
            <a:r>
              <a:rPr lang="en-US" b="1">
                <a:solidFill>
                  <a:srgbClr val="FF0000"/>
                </a:solidFill>
                <a:sym typeface="Monotype Sorts" charset="2"/>
              </a:rPr>
              <a:t> </a:t>
            </a:r>
            <a:r>
              <a:rPr lang="en-US" b="1">
                <a:solidFill>
                  <a:srgbClr val="FFFF00"/>
                </a:solidFill>
                <a:sym typeface="Monotype Sorts" charset="2"/>
              </a:rPr>
              <a:t>(1.2 MOM)</a:t>
            </a:r>
            <a:r>
              <a:rPr lang="en-US" b="1">
                <a:solidFill>
                  <a:srgbClr val="FF0000"/>
                </a:solidFill>
                <a:sym typeface="Monotype Sorts" charset="2"/>
              </a:rPr>
              <a:t> </a:t>
            </a:r>
            <a:r>
              <a:rPr lang="en-US" b="1">
                <a:solidFill>
                  <a:schemeClr val="bg1"/>
                </a:solidFill>
                <a:sym typeface="Monotype Sorts" charset="2"/>
              </a:rPr>
              <a:t>– not associated with DS</a:t>
            </a:r>
            <a:endParaRPr lang="en-US" b="1">
              <a:solidFill>
                <a:schemeClr val="bg1"/>
              </a:solidFill>
            </a:endParaRPr>
          </a:p>
          <a:p>
            <a:pPr marL="971550" lvl="2" indent="-342900">
              <a:lnSpc>
                <a:spcPct val="80000"/>
              </a:lnSpc>
              <a:spcBef>
                <a:spcPct val="0"/>
              </a:spcBef>
              <a:buClr>
                <a:srgbClr val="FF0000"/>
              </a:buClr>
              <a:buFontTx/>
              <a:buNone/>
              <a:tabLst>
                <a:tab pos="114300" algn="l"/>
              </a:tabLst>
            </a:pPr>
            <a:endParaRPr lang="en-US" sz="1600">
              <a:solidFill>
                <a:srgbClr val="FFFF66"/>
              </a:solidFill>
            </a:endParaRPr>
          </a:p>
          <a:p>
            <a:pPr marL="0" indent="0">
              <a:lnSpc>
                <a:spcPct val="80000"/>
              </a:lnSpc>
              <a:spcBef>
                <a:spcPct val="0"/>
              </a:spcBef>
              <a:buFontTx/>
              <a:buNone/>
              <a:tabLst>
                <a:tab pos="114300" algn="l"/>
              </a:tabLst>
            </a:pPr>
            <a:endParaRPr lang="en-US" sz="2000">
              <a:solidFill>
                <a:srgbClr val="FFFF66"/>
              </a:solidFill>
            </a:endParaRPr>
          </a:p>
          <a:p>
            <a:pPr marL="0" indent="0">
              <a:lnSpc>
                <a:spcPct val="80000"/>
              </a:lnSpc>
              <a:spcBef>
                <a:spcPct val="0"/>
              </a:spcBef>
              <a:buFontTx/>
              <a:buNone/>
              <a:tabLst>
                <a:tab pos="114300" algn="l"/>
              </a:tabLst>
            </a:pPr>
            <a:r>
              <a:rPr lang="en-US" sz="4000" b="1">
                <a:solidFill>
                  <a:srgbClr val="FFFF66"/>
                </a:solidFill>
              </a:rPr>
              <a:t>Second Trimester: </a:t>
            </a:r>
          </a:p>
          <a:p>
            <a:pPr marL="0" indent="0">
              <a:lnSpc>
                <a:spcPct val="80000"/>
              </a:lnSpc>
              <a:spcBef>
                <a:spcPct val="0"/>
              </a:spcBef>
              <a:buFont typeface="Monotype Sorts" charset="2"/>
              <a:buNone/>
              <a:tabLst>
                <a:tab pos="114300" algn="l"/>
              </a:tabLst>
            </a:pPr>
            <a:r>
              <a:rPr lang="en-US" b="1">
                <a:solidFill>
                  <a:srgbClr val="FF0000"/>
                </a:solidFill>
                <a:sym typeface="Monotype Sorts" charset="2"/>
              </a:rPr>
              <a:t></a:t>
            </a:r>
            <a:r>
              <a:rPr lang="en-US" b="1">
                <a:solidFill>
                  <a:schemeClr val="bg1"/>
                </a:solidFill>
              </a:rPr>
              <a:t> AFP for open spine and skull defects</a:t>
            </a:r>
          </a:p>
          <a:p>
            <a:pPr marL="0" indent="0">
              <a:lnSpc>
                <a:spcPct val="80000"/>
              </a:lnSpc>
              <a:spcBef>
                <a:spcPct val="0"/>
              </a:spcBef>
              <a:buFont typeface="Monotype Sorts" charset="2"/>
              <a:buNone/>
              <a:tabLst>
                <a:tab pos="114300" algn="l"/>
              </a:tabLst>
            </a:pPr>
            <a:r>
              <a:rPr lang="en-US" b="1">
                <a:solidFill>
                  <a:srgbClr val="FF0000"/>
                </a:solidFill>
                <a:sym typeface="Monotype Sorts" charset="2"/>
              </a:rPr>
              <a:t></a:t>
            </a:r>
            <a:r>
              <a:rPr lang="en-US" b="1">
                <a:solidFill>
                  <a:schemeClr val="bg1"/>
                </a:solidFill>
              </a:rPr>
              <a:t> Free Beta hCG </a:t>
            </a:r>
            <a:r>
              <a:rPr lang="en-US" b="1">
                <a:solidFill>
                  <a:srgbClr val="FFFF00"/>
                </a:solidFill>
              </a:rPr>
              <a:t>(2.8 MoM) </a:t>
            </a:r>
            <a:r>
              <a:rPr lang="en-US" b="1">
                <a:solidFill>
                  <a:schemeClr val="bg1"/>
                </a:solidFill>
              </a:rPr>
              <a:t>or B-hCG (1.8 MOM)</a:t>
            </a:r>
          </a:p>
          <a:p>
            <a:pPr marL="0" indent="0">
              <a:lnSpc>
                <a:spcPct val="80000"/>
              </a:lnSpc>
              <a:spcBef>
                <a:spcPct val="0"/>
              </a:spcBef>
              <a:buFont typeface="Monotype Sorts" charset="2"/>
              <a:buNone/>
              <a:tabLst>
                <a:tab pos="114300" algn="l"/>
              </a:tabLst>
            </a:pPr>
            <a:r>
              <a:rPr lang="en-US" b="1">
                <a:solidFill>
                  <a:srgbClr val="FF0000"/>
                </a:solidFill>
                <a:sym typeface="Monotype Sorts" charset="2"/>
              </a:rPr>
              <a:t></a:t>
            </a:r>
            <a:r>
              <a:rPr lang="en-US" b="1">
                <a:solidFill>
                  <a:schemeClr val="bg1"/>
                </a:solidFill>
              </a:rPr>
              <a:t> Estriol</a:t>
            </a:r>
            <a:r>
              <a:rPr lang="en-US" sz="2800" b="1">
                <a:solidFill>
                  <a:schemeClr val="bg1"/>
                </a:solidFill>
              </a:rPr>
              <a:t> </a:t>
            </a:r>
          </a:p>
          <a:p>
            <a:pPr marL="114300" lvl="1" indent="0">
              <a:lnSpc>
                <a:spcPct val="80000"/>
              </a:lnSpc>
              <a:spcBef>
                <a:spcPct val="0"/>
              </a:spcBef>
              <a:buClr>
                <a:srgbClr val="FFFF00"/>
              </a:buClr>
              <a:buFontTx/>
              <a:buNone/>
              <a:tabLst>
                <a:tab pos="114300" algn="l"/>
              </a:tabLst>
            </a:pPr>
            <a:endParaRPr lang="en-US" sz="2000" b="1">
              <a:solidFill>
                <a:schemeClr val="bg1"/>
              </a:solidFill>
            </a:endParaRPr>
          </a:p>
          <a:p>
            <a:pPr marL="114300" lvl="1" indent="0">
              <a:lnSpc>
                <a:spcPct val="80000"/>
              </a:lnSpc>
              <a:spcBef>
                <a:spcPct val="0"/>
              </a:spcBef>
              <a:buClr>
                <a:srgbClr val="FFFF00"/>
              </a:buClr>
              <a:buFontTx/>
              <a:buNone/>
              <a:tabLst>
                <a:tab pos="114300" algn="l"/>
              </a:tabLst>
            </a:pPr>
            <a:r>
              <a:rPr lang="en-US" sz="1700" b="1">
                <a:solidFill>
                  <a:schemeClr val="bg1"/>
                </a:solidFill>
              </a:rPr>
              <a:t>	</a:t>
            </a:r>
            <a:r>
              <a:rPr lang="en-US" sz="1500" b="1">
                <a:solidFill>
                  <a:schemeClr val="bg1"/>
                </a:solidFill>
              </a:rPr>
              <a:t>	</a:t>
            </a:r>
          </a:p>
        </p:txBody>
      </p:sp>
      <p:sp>
        <p:nvSpPr>
          <p:cNvPr id="662531" name="Text Box 3"/>
          <p:cNvSpPr txBox="1">
            <a:spLocks noChangeArrowheads="1"/>
          </p:cNvSpPr>
          <p:nvPr/>
        </p:nvSpPr>
        <p:spPr bwMode="auto">
          <a:xfrm>
            <a:off x="1211263" y="166688"/>
            <a:ext cx="7734300" cy="823912"/>
          </a:xfrm>
          <a:prstGeom prst="rect">
            <a:avLst/>
          </a:prstGeom>
          <a:noFill/>
          <a:ln w="12700">
            <a:noFill/>
            <a:miter lim="800000"/>
            <a:headEnd/>
            <a:tailEnd/>
          </a:ln>
          <a:effectLst/>
        </p:spPr>
        <p:txBody>
          <a:bodyPr wrap="none">
            <a:spAutoFit/>
          </a:bodyPr>
          <a:lstStyle/>
          <a:p>
            <a:r>
              <a:rPr lang="en-US" sz="4800" b="1">
                <a:solidFill>
                  <a:srgbClr val="FFFF00"/>
                </a:solidFill>
              </a:rPr>
              <a:t>Which Biochemical Marker?</a:t>
            </a:r>
          </a:p>
        </p:txBody>
      </p:sp>
      <p:sp>
        <p:nvSpPr>
          <p:cNvPr id="662532" name="Text Box 4"/>
          <p:cNvSpPr txBox="1">
            <a:spLocks noChangeArrowheads="1"/>
          </p:cNvSpPr>
          <p:nvPr/>
        </p:nvSpPr>
        <p:spPr bwMode="auto">
          <a:xfrm>
            <a:off x="4159250" y="1377950"/>
            <a:ext cx="3651250" cy="679450"/>
          </a:xfrm>
          <a:prstGeom prst="rect">
            <a:avLst/>
          </a:prstGeom>
          <a:noFill/>
          <a:ln w="38100">
            <a:solidFill>
              <a:srgbClr val="FF0000"/>
            </a:solidFill>
            <a:miter lim="800000"/>
            <a:headEnd/>
            <a:tailEnd/>
          </a:ln>
          <a:effectLst/>
        </p:spPr>
        <p:txBody>
          <a:bodyPr wrap="none">
            <a:spAutoFit/>
          </a:bodyPr>
          <a:lstStyle/>
          <a:p>
            <a:r>
              <a:rPr lang="en-US" sz="3600" b="1">
                <a:solidFill>
                  <a:srgbClr val="FFFF00"/>
                </a:solidFill>
              </a:rPr>
              <a:t>freeBeta/PAPP-A</a:t>
            </a:r>
          </a:p>
        </p:txBody>
      </p:sp>
      <p:sp>
        <p:nvSpPr>
          <p:cNvPr id="662533" name="Text Box 5"/>
          <p:cNvSpPr txBox="1">
            <a:spLocks noChangeArrowheads="1"/>
          </p:cNvSpPr>
          <p:nvPr/>
        </p:nvSpPr>
        <p:spPr bwMode="auto">
          <a:xfrm>
            <a:off x="4533900" y="3854450"/>
            <a:ext cx="2889250" cy="679450"/>
          </a:xfrm>
          <a:prstGeom prst="rect">
            <a:avLst/>
          </a:prstGeom>
          <a:noFill/>
          <a:ln w="38100">
            <a:solidFill>
              <a:srgbClr val="FF0000"/>
            </a:solidFill>
            <a:miter lim="800000"/>
            <a:headEnd/>
            <a:tailEnd/>
          </a:ln>
          <a:effectLst/>
        </p:spPr>
        <p:txBody>
          <a:bodyPr wrap="none">
            <a:spAutoFit/>
          </a:bodyPr>
          <a:lstStyle/>
          <a:p>
            <a:r>
              <a:rPr lang="en-US" sz="3600" b="1">
                <a:solidFill>
                  <a:srgbClr val="FFFF00"/>
                </a:solidFill>
              </a:rPr>
              <a:t>AFP/freeBeta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62532"/>
                                        </p:tgtEl>
                                        <p:attrNameLst>
                                          <p:attrName>style.visibility</p:attrName>
                                        </p:attrNameLst>
                                      </p:cBhvr>
                                      <p:to>
                                        <p:strVal val="visible"/>
                                      </p:to>
                                    </p:set>
                                    <p:animEffect transition="in" filter="blinds(horizontal)">
                                      <p:cBhvr>
                                        <p:cTn id="7" dur="500"/>
                                        <p:tgtEl>
                                          <p:spTgt spid="6625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2533"/>
                                        </p:tgtEl>
                                        <p:attrNameLst>
                                          <p:attrName>style.visibility</p:attrName>
                                        </p:attrNameLst>
                                      </p:cBhvr>
                                      <p:to>
                                        <p:strVal val="visible"/>
                                      </p:to>
                                    </p:set>
                                    <p:animEffect transition="in" filter="blinds(horizontal)">
                                      <p:cBhvr>
                                        <p:cTn id="10" dur="500"/>
                                        <p:tgtEl>
                                          <p:spTgt spid="66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2" grpId="0" animBg="1"/>
      <p:bldP spid="6625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ctrTitle"/>
          </p:nvPr>
        </p:nvSpPr>
        <p:spPr>
          <a:xfrm>
            <a:off x="800100" y="-152400"/>
            <a:ext cx="8763000" cy="1143000"/>
          </a:xfrm>
        </p:spPr>
        <p:txBody>
          <a:bodyPr/>
          <a:lstStyle/>
          <a:p>
            <a:r>
              <a:rPr lang="en-US" b="1">
                <a:solidFill>
                  <a:srgbClr val="FFFF00"/>
                </a:solidFill>
              </a:rPr>
              <a:t>2</a:t>
            </a:r>
            <a:r>
              <a:rPr lang="en-US" b="1" baseline="30000">
                <a:solidFill>
                  <a:srgbClr val="FFFF00"/>
                </a:solidFill>
              </a:rPr>
              <a:t>nd</a:t>
            </a:r>
            <a:r>
              <a:rPr lang="en-US" b="1">
                <a:solidFill>
                  <a:srgbClr val="FFFF00"/>
                </a:solidFill>
              </a:rPr>
              <a:t> Trimester Research</a:t>
            </a:r>
            <a:endParaRPr lang="en-US"/>
          </a:p>
        </p:txBody>
      </p:sp>
      <p:sp>
        <p:nvSpPr>
          <p:cNvPr id="663555" name="Rectangle 3"/>
          <p:cNvSpPr>
            <a:spLocks noGrp="1" noChangeArrowheads="1"/>
          </p:cNvSpPr>
          <p:nvPr>
            <p:ph type="subTitle" idx="1"/>
          </p:nvPr>
        </p:nvSpPr>
        <p:spPr>
          <a:xfrm>
            <a:off x="266700" y="1143000"/>
            <a:ext cx="9639300" cy="5410200"/>
          </a:xfrm>
        </p:spPr>
        <p:txBody>
          <a:bodyPr/>
          <a:lstStyle/>
          <a:p>
            <a:pPr algn="l">
              <a:lnSpc>
                <a:spcPct val="80000"/>
              </a:lnSpc>
              <a:buClr>
                <a:srgbClr val="FF0000"/>
              </a:buClr>
              <a:buFont typeface="Monotype Sorts" charset="2"/>
              <a:buNone/>
              <a:tabLst>
                <a:tab pos="342900" algn="l"/>
              </a:tabLst>
            </a:pPr>
            <a:r>
              <a:rPr lang="en-US" sz="2800" b="1">
                <a:solidFill>
                  <a:srgbClr val="FFFF66"/>
                </a:solidFill>
              </a:rPr>
              <a:t>NO PUBLISHED USA PROSPECTIVE OR NIH STUDIES TO SHOW BENEFIT, NO ACOG STATEMENTS.</a:t>
            </a:r>
          </a:p>
          <a:p>
            <a:pPr algn="l">
              <a:lnSpc>
                <a:spcPct val="80000"/>
              </a:lnSpc>
              <a:buClr>
                <a:srgbClr val="FF0000"/>
              </a:buClr>
              <a:buFont typeface="Monotype Sorts" charset="2"/>
              <a:buNone/>
              <a:tabLst>
                <a:tab pos="342900" algn="l"/>
              </a:tabLst>
            </a:pPr>
            <a:endParaRPr lang="en-US" sz="2800" b="1">
              <a:solidFill>
                <a:srgbClr val="FFFF66"/>
              </a:solidFill>
            </a:endParaRPr>
          </a:p>
          <a:p>
            <a:pPr algn="l">
              <a:lnSpc>
                <a:spcPct val="80000"/>
              </a:lnSpc>
              <a:buClr>
                <a:srgbClr val="FF0000"/>
              </a:buClr>
              <a:buFont typeface="Monotype Sorts" charset="2"/>
              <a:buNone/>
              <a:tabLst>
                <a:tab pos="342900" algn="l"/>
              </a:tabLst>
            </a:pPr>
            <a:r>
              <a:rPr lang="en-US" sz="2800" b="1">
                <a:solidFill>
                  <a:srgbClr val="FF0000"/>
                </a:solidFill>
                <a:sym typeface="Monotype Sorts" charset="2"/>
              </a:rPr>
              <a:t></a:t>
            </a:r>
            <a:r>
              <a:rPr lang="en-US" sz="2800" b="1">
                <a:solidFill>
                  <a:srgbClr val="FFFF00"/>
                </a:solidFill>
                <a:sym typeface="Monotype Sorts" charset="2"/>
              </a:rPr>
              <a:t> </a:t>
            </a:r>
            <a:r>
              <a:rPr lang="en-US" sz="2800" b="1">
                <a:solidFill>
                  <a:srgbClr val="FFFF00"/>
                </a:solidFill>
                <a:cs typeface="Times New Roman" pitchFamily="18" charset="0"/>
              </a:rPr>
              <a:t>Q</a:t>
            </a:r>
            <a:r>
              <a:rPr lang="en-US" sz="2800" b="1">
                <a:solidFill>
                  <a:srgbClr val="FFFF00"/>
                </a:solidFill>
              </a:rPr>
              <a:t>UAD</a:t>
            </a:r>
            <a:r>
              <a:rPr lang="en-US" sz="2800" b="1">
                <a:solidFill>
                  <a:schemeClr val="bg1"/>
                </a:solidFill>
              </a:rPr>
              <a:t> (AFP/</a:t>
            </a:r>
            <a:r>
              <a:rPr lang="en-US" sz="2800" b="1">
                <a:solidFill>
                  <a:schemeClr val="bg1"/>
                </a:solidFill>
                <a:cs typeface="Times New Roman" pitchFamily="18" charset="0"/>
              </a:rPr>
              <a:t>ß-</a:t>
            </a:r>
            <a:r>
              <a:rPr lang="en-US" sz="2800" b="1">
                <a:solidFill>
                  <a:schemeClr val="bg1"/>
                </a:solidFill>
              </a:rPr>
              <a:t>hCG/Estriol/Inhibin A)</a:t>
            </a:r>
            <a:endParaRPr lang="en-US" sz="2800" b="1">
              <a:solidFill>
                <a:srgbClr val="FFFF66"/>
              </a:solidFill>
            </a:endParaRPr>
          </a:p>
          <a:p>
            <a:pPr algn="l">
              <a:lnSpc>
                <a:spcPct val="80000"/>
              </a:lnSpc>
              <a:buClr>
                <a:srgbClr val="FF0000"/>
              </a:buClr>
              <a:buFont typeface="Monotype Sorts" charset="2"/>
              <a:buNone/>
              <a:tabLst>
                <a:tab pos="342900" algn="l"/>
              </a:tabLst>
            </a:pPr>
            <a:r>
              <a:rPr lang="en-US" sz="2800" b="1">
                <a:solidFill>
                  <a:srgbClr val="FF0000"/>
                </a:solidFill>
                <a:sym typeface="Monotype Sorts" charset="2"/>
              </a:rPr>
              <a:t></a:t>
            </a:r>
            <a:r>
              <a:rPr lang="en-US" sz="2800" b="1">
                <a:solidFill>
                  <a:srgbClr val="FFFF00"/>
                </a:solidFill>
                <a:sym typeface="Monotype Sorts" charset="2"/>
              </a:rPr>
              <a:t> </a:t>
            </a:r>
            <a:r>
              <a:rPr lang="en-US" sz="2800" b="1">
                <a:solidFill>
                  <a:srgbClr val="FFFF00"/>
                </a:solidFill>
                <a:cs typeface="Times New Roman" pitchFamily="18" charset="0"/>
              </a:rPr>
              <a:t>INTEGRATED</a:t>
            </a:r>
            <a:r>
              <a:rPr lang="en-US" sz="2800" b="1">
                <a:solidFill>
                  <a:schemeClr val="bg1"/>
                </a:solidFill>
                <a:cs typeface="Times New Roman" pitchFamily="18" charset="0"/>
              </a:rPr>
              <a:t> (1</a:t>
            </a:r>
            <a:r>
              <a:rPr lang="en-US" sz="2800" b="1" baseline="30000">
                <a:solidFill>
                  <a:schemeClr val="bg1"/>
                </a:solidFill>
                <a:cs typeface="Times New Roman" pitchFamily="18" charset="0"/>
              </a:rPr>
              <a:t>st</a:t>
            </a:r>
            <a:r>
              <a:rPr lang="en-US" sz="2800" b="1">
                <a:solidFill>
                  <a:schemeClr val="bg1"/>
                </a:solidFill>
                <a:cs typeface="Times New Roman" pitchFamily="18" charset="0"/>
              </a:rPr>
              <a:t> &amp; Quad) – Can SPR be lowered by 	 	  requiring 1</a:t>
            </a:r>
            <a:r>
              <a:rPr lang="en-US" sz="2800" b="1" baseline="30000">
                <a:solidFill>
                  <a:schemeClr val="bg1"/>
                </a:solidFill>
                <a:cs typeface="Times New Roman" pitchFamily="18" charset="0"/>
              </a:rPr>
              <a:t>st</a:t>
            </a:r>
            <a:r>
              <a:rPr lang="en-US" sz="2800" b="1">
                <a:solidFill>
                  <a:schemeClr val="bg1"/>
                </a:solidFill>
                <a:cs typeface="Times New Roman" pitchFamily="18" charset="0"/>
              </a:rPr>
              <a:t> risks be withheld? No, not in clinical practice.</a:t>
            </a:r>
            <a:endParaRPr lang="en-US" sz="2800" b="1">
              <a:solidFill>
                <a:schemeClr val="bg1"/>
              </a:solidFill>
            </a:endParaRPr>
          </a:p>
          <a:p>
            <a:pPr algn="l">
              <a:lnSpc>
                <a:spcPct val="80000"/>
              </a:lnSpc>
              <a:buClr>
                <a:srgbClr val="FF0000"/>
              </a:buClr>
              <a:buFont typeface="Monotype Sorts" charset="2"/>
              <a:buNone/>
              <a:tabLst>
                <a:tab pos="342900" algn="l"/>
              </a:tabLst>
            </a:pPr>
            <a:endParaRPr lang="en-US" sz="2800" b="1">
              <a:solidFill>
                <a:schemeClr val="bg1"/>
              </a:solidFill>
            </a:endParaRPr>
          </a:p>
          <a:p>
            <a:pPr algn="l">
              <a:lnSpc>
                <a:spcPct val="80000"/>
              </a:lnSpc>
              <a:buClr>
                <a:srgbClr val="FF0000"/>
              </a:buClr>
              <a:buFont typeface="Monotype Sorts" charset="2"/>
              <a:buNone/>
              <a:tabLst>
                <a:tab pos="342900" algn="l"/>
              </a:tabLst>
            </a:pPr>
            <a:r>
              <a:rPr lang="en-US" sz="2800" b="1">
                <a:solidFill>
                  <a:schemeClr val="bg1"/>
                </a:solidFill>
                <a:cs typeface="Times New Roman" pitchFamily="18" charset="0"/>
              </a:rPr>
              <a:t>● </a:t>
            </a:r>
            <a:r>
              <a:rPr lang="en-US" sz="2800" b="1">
                <a:solidFill>
                  <a:schemeClr val="bg1"/>
                </a:solidFill>
              </a:rPr>
              <a:t>Medical, Legal (HIPPA), ethical problems of 	withholding 	known </a:t>
            </a:r>
            <a:r>
              <a:rPr lang="en-US" sz="2800" b="1">
                <a:solidFill>
                  <a:schemeClr val="bg1"/>
                </a:solidFill>
                <a:cs typeface="Times New Roman" pitchFamily="18" charset="0"/>
              </a:rPr>
              <a:t>↑</a:t>
            </a:r>
            <a:r>
              <a:rPr lang="en-US" sz="2800" b="1">
                <a:solidFill>
                  <a:schemeClr val="bg1"/>
                </a:solidFill>
              </a:rPr>
              <a:t> </a:t>
            </a:r>
            <a:r>
              <a:rPr lang="en-US" sz="2800" b="1">
                <a:solidFill>
                  <a:schemeClr val="bg1"/>
                </a:solidFill>
                <a:sym typeface="WP MathA" pitchFamily="2" charset="2"/>
              </a:rPr>
              <a:t>risks (NT, NB) from physician/patient until 	17-20 wks to add 4 more tests.  </a:t>
            </a:r>
          </a:p>
          <a:p>
            <a:pPr algn="l">
              <a:lnSpc>
                <a:spcPct val="80000"/>
              </a:lnSpc>
              <a:buClr>
                <a:srgbClr val="FF0000"/>
              </a:buClr>
              <a:buFont typeface="Monotype Sorts" charset="2"/>
              <a:buNone/>
              <a:tabLst>
                <a:tab pos="342900" algn="l"/>
              </a:tabLst>
            </a:pPr>
            <a:endParaRPr lang="en-US" sz="2800" b="1">
              <a:solidFill>
                <a:schemeClr val="bg1"/>
              </a:solidFill>
              <a:sym typeface="WP MathA" pitchFamily="2" charset="2"/>
            </a:endParaRPr>
          </a:p>
          <a:p>
            <a:pPr algn="l">
              <a:lnSpc>
                <a:spcPct val="80000"/>
              </a:lnSpc>
              <a:buClr>
                <a:srgbClr val="FF0000"/>
              </a:buClr>
              <a:buFont typeface="Monotype Sorts" charset="2"/>
              <a:buNone/>
              <a:tabLst>
                <a:tab pos="342900" algn="l"/>
              </a:tabLst>
            </a:pPr>
            <a:r>
              <a:rPr lang="en-US" sz="2800" b="1">
                <a:solidFill>
                  <a:schemeClr val="bg1"/>
                </a:solidFill>
                <a:cs typeface="Times New Roman" pitchFamily="18" charset="0"/>
                <a:sym typeface="WP MathA" pitchFamily="2" charset="2"/>
              </a:rPr>
              <a:t>● </a:t>
            </a:r>
            <a:r>
              <a:rPr lang="en-US" sz="2800" b="1">
                <a:solidFill>
                  <a:schemeClr val="bg1"/>
                </a:solidFill>
                <a:sym typeface="WP MathA" pitchFamily="2" charset="2"/>
              </a:rPr>
              <a:t>Six markers double cost for lower DR and higher SPR </a:t>
            </a:r>
          </a:p>
          <a:p>
            <a:pPr algn="l">
              <a:lnSpc>
                <a:spcPct val="80000"/>
              </a:lnSpc>
              <a:buClr>
                <a:srgbClr val="FF0000"/>
              </a:buClr>
              <a:buFont typeface="Monotype Sorts" charset="2"/>
              <a:buNone/>
              <a:tabLst>
                <a:tab pos="342900" algn="l"/>
              </a:tabLst>
            </a:pPr>
            <a:r>
              <a:rPr lang="en-US" sz="2800" b="1">
                <a:solidFill>
                  <a:schemeClr val="bg1"/>
                </a:solidFill>
                <a:sym typeface="WP MathA" pitchFamily="2" charset="2"/>
              </a:rPr>
              <a:t>	than 1</a:t>
            </a:r>
            <a:r>
              <a:rPr lang="en-US" sz="2800" b="1" baseline="30000">
                <a:solidFill>
                  <a:schemeClr val="bg1"/>
                </a:solidFill>
                <a:sym typeface="WP MathA" pitchFamily="2" charset="2"/>
              </a:rPr>
              <a:t>st</a:t>
            </a:r>
            <a:r>
              <a:rPr lang="en-US" sz="2800" b="1">
                <a:solidFill>
                  <a:schemeClr val="bg1"/>
                </a:solidFill>
                <a:sym typeface="WP MathA" pitchFamily="2" charset="2"/>
              </a:rPr>
              <a:t>.</a:t>
            </a:r>
            <a:endParaRPr lang="en-US">
              <a:solidFill>
                <a:schemeClr val="bg1"/>
              </a:solidFill>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ctrTitle"/>
          </p:nvPr>
        </p:nvSpPr>
        <p:spPr>
          <a:xfrm>
            <a:off x="800100" y="228600"/>
            <a:ext cx="8763000" cy="1143000"/>
          </a:xfrm>
        </p:spPr>
        <p:txBody>
          <a:bodyPr/>
          <a:lstStyle/>
          <a:p>
            <a:r>
              <a:rPr lang="en-US" b="1">
                <a:solidFill>
                  <a:srgbClr val="FFFF00"/>
                </a:solidFill>
              </a:rPr>
              <a:t>2</a:t>
            </a:r>
            <a:r>
              <a:rPr lang="en-US" b="1" baseline="30000">
                <a:solidFill>
                  <a:srgbClr val="FFFF00"/>
                </a:solidFill>
              </a:rPr>
              <a:t>nd</a:t>
            </a:r>
            <a:r>
              <a:rPr lang="en-US" b="1">
                <a:solidFill>
                  <a:srgbClr val="FFFF00"/>
                </a:solidFill>
              </a:rPr>
              <a:t> Trimester Research</a:t>
            </a:r>
            <a:endParaRPr lang="en-US"/>
          </a:p>
        </p:txBody>
      </p:sp>
      <p:sp>
        <p:nvSpPr>
          <p:cNvPr id="664579" name="Rectangle 3"/>
          <p:cNvSpPr>
            <a:spLocks noGrp="1" noChangeArrowheads="1"/>
          </p:cNvSpPr>
          <p:nvPr>
            <p:ph type="subTitle" idx="1"/>
          </p:nvPr>
        </p:nvSpPr>
        <p:spPr>
          <a:xfrm>
            <a:off x="228600" y="1295400"/>
            <a:ext cx="9639300" cy="5410200"/>
          </a:xfrm>
        </p:spPr>
        <p:txBody>
          <a:bodyPr/>
          <a:lstStyle/>
          <a:p>
            <a:pPr algn="l">
              <a:buClr>
                <a:srgbClr val="FF0000"/>
              </a:buClr>
              <a:buFont typeface="Monotype Sorts" charset="2"/>
              <a:buNone/>
              <a:tabLst>
                <a:tab pos="342900" algn="l"/>
              </a:tabLst>
            </a:pPr>
            <a:r>
              <a:rPr lang="en-US" b="1">
                <a:solidFill>
                  <a:srgbClr val="FFFF66"/>
                </a:solidFill>
                <a:cs typeface="Times New Roman" pitchFamily="18" charset="0"/>
              </a:rPr>
              <a:t>● FASTER Integrated Research - </a:t>
            </a:r>
            <a:r>
              <a:rPr lang="en-US" b="1">
                <a:solidFill>
                  <a:schemeClr val="bg1"/>
                </a:solidFill>
                <a:cs typeface="Times New Roman" pitchFamily="18" charset="0"/>
              </a:rPr>
              <a:t>FIRST WORKS 	better than Integrated when all DS fetuses are 	counted.</a:t>
            </a:r>
          </a:p>
          <a:p>
            <a:pPr algn="l">
              <a:buClr>
                <a:srgbClr val="FF0000"/>
              </a:buClr>
              <a:buFont typeface="Monotype Sorts" charset="2"/>
              <a:buNone/>
              <a:tabLst>
                <a:tab pos="342900" algn="l"/>
              </a:tabLst>
            </a:pPr>
            <a:r>
              <a:rPr lang="en-US" b="1">
                <a:solidFill>
                  <a:schemeClr val="bg1"/>
                </a:solidFill>
                <a:cs typeface="Times New Roman" pitchFamily="18" charset="0"/>
              </a:rPr>
              <a:t>● 1</a:t>
            </a:r>
            <a:r>
              <a:rPr lang="en-US" b="1" baseline="30000">
                <a:solidFill>
                  <a:schemeClr val="bg1"/>
                </a:solidFill>
                <a:cs typeface="Times New Roman" pitchFamily="18" charset="0"/>
              </a:rPr>
              <a:t>st</a:t>
            </a:r>
            <a:r>
              <a:rPr lang="en-US" b="1">
                <a:solidFill>
                  <a:schemeClr val="bg1"/>
                </a:solidFill>
                <a:cs typeface="Times New Roman" pitchFamily="18" charset="0"/>
              </a:rPr>
              <a:t>  prospective FMF clinical studies have </a:t>
            </a:r>
          </a:p>
          <a:p>
            <a:pPr algn="l">
              <a:buClr>
                <a:srgbClr val="FF0000"/>
              </a:buClr>
              <a:buFont typeface="Monotype Sorts" charset="2"/>
              <a:buNone/>
              <a:tabLst>
                <a:tab pos="342900" algn="l"/>
              </a:tabLst>
            </a:pPr>
            <a:r>
              <a:rPr lang="en-US" b="1">
                <a:solidFill>
                  <a:schemeClr val="bg1"/>
                </a:solidFill>
                <a:cs typeface="Times New Roman" pitchFamily="18" charset="0"/>
              </a:rPr>
              <a:t>	↑ detection rate (DR) and ↓ screen positive rate 	(SPR), so 1</a:t>
            </a:r>
            <a:r>
              <a:rPr lang="en-US" b="1" baseline="30000">
                <a:solidFill>
                  <a:schemeClr val="bg1"/>
                </a:solidFill>
                <a:cs typeface="Times New Roman" pitchFamily="18" charset="0"/>
              </a:rPr>
              <a:t>st</a:t>
            </a:r>
            <a:r>
              <a:rPr lang="en-US" b="1">
                <a:solidFill>
                  <a:schemeClr val="bg1"/>
                </a:solidFill>
                <a:cs typeface="Times New Roman" pitchFamily="18" charset="0"/>
              </a:rPr>
              <a:t> obviates any benefit of Integrated.</a:t>
            </a:r>
          </a:p>
          <a:p>
            <a:pPr algn="l">
              <a:buClr>
                <a:srgbClr val="FF0000"/>
              </a:buClr>
              <a:buFont typeface="Monotype Sorts" charset="2"/>
              <a:buNone/>
              <a:tabLst>
                <a:tab pos="342900" algn="l"/>
              </a:tabLst>
            </a:pPr>
            <a:r>
              <a:rPr lang="en-US" b="1">
                <a:solidFill>
                  <a:schemeClr val="bg1"/>
                </a:solidFill>
                <a:cs typeface="Times New Roman" pitchFamily="18" charset="0"/>
              </a:rPr>
              <a:t>● </a:t>
            </a:r>
            <a:r>
              <a:rPr lang="en-US" b="1">
                <a:solidFill>
                  <a:schemeClr val="bg1"/>
                </a:solidFill>
              </a:rPr>
              <a:t>Integrated withholds advantages of 1</a:t>
            </a:r>
            <a:r>
              <a:rPr lang="en-US" b="1" baseline="30000">
                <a:solidFill>
                  <a:schemeClr val="bg1"/>
                </a:solidFill>
              </a:rPr>
              <a:t>st</a:t>
            </a:r>
            <a:r>
              <a:rPr lang="en-US" b="1">
                <a:solidFill>
                  <a:srgbClr val="FFFF00"/>
                </a:solidFill>
              </a:rPr>
              <a:t> </a:t>
            </a:r>
            <a:r>
              <a:rPr lang="en-US" b="1">
                <a:solidFill>
                  <a:schemeClr val="bg1"/>
                </a:solidFill>
              </a:rPr>
              <a:t>for no 	benefit. </a:t>
            </a:r>
            <a:r>
              <a:rPr lang="en-US" b="1">
                <a:solidFill>
                  <a:srgbClr val="FFFF66"/>
                </a:solidFill>
              </a:rPr>
              <a:t>Is it an acceptable medical procedure?</a:t>
            </a:r>
          </a:p>
          <a:p>
            <a:pPr algn="l">
              <a:buClr>
                <a:srgbClr val="FF0000"/>
              </a:buClr>
              <a:buFont typeface="Monotype Sorts" charset="2"/>
              <a:buNone/>
              <a:tabLst>
                <a:tab pos="342900" algn="l"/>
              </a:tabLst>
            </a:pPr>
            <a:r>
              <a:rPr lang="en-US" b="1">
                <a:solidFill>
                  <a:schemeClr val="bg1"/>
                </a:solidFill>
                <a:cs typeface="Times New Roman" pitchFamily="18" charset="0"/>
              </a:rPr>
              <a:t>●	</a:t>
            </a:r>
            <a:r>
              <a:rPr lang="en-US" b="1" i="1">
                <a:solidFill>
                  <a:schemeClr val="bg1"/>
                </a:solidFill>
                <a:cs typeface="Times New Roman" pitchFamily="18" charset="0"/>
              </a:rPr>
              <a:t>Impact of immediate results after NT!!!!!!</a:t>
            </a:r>
            <a:endParaRPr lang="en-US" b="1">
              <a:solidFill>
                <a:srgbClr val="FFFF66"/>
              </a:solidFill>
            </a:endParaRPr>
          </a:p>
          <a:p>
            <a:pPr algn="l">
              <a:buClr>
                <a:srgbClr val="FF0000"/>
              </a:buClr>
              <a:buFont typeface="Monotype Sorts" charset="2"/>
              <a:buNone/>
              <a:tabLst>
                <a:tab pos="342900" algn="l"/>
              </a:tabLst>
            </a:pPr>
            <a:endParaRPr lang="en-US" sz="400">
              <a:solidFill>
                <a:schemeClr val="bg1"/>
              </a:solidFill>
            </a:endParaRPr>
          </a:p>
          <a:p>
            <a:pPr algn="l">
              <a:buClr>
                <a:srgbClr val="FF0000"/>
              </a:buClr>
              <a:buFont typeface="Monotype Sorts" charset="2"/>
              <a:buNone/>
              <a:tabLst>
                <a:tab pos="342900" algn="l"/>
              </a:tabLst>
            </a:pPr>
            <a:endParaRPr lang="en-US" sz="400">
              <a:solidFill>
                <a:schemeClr val="bg1"/>
              </a:solidFill>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02" name="Rectangle 2"/>
          <p:cNvSpPr>
            <a:spLocks noChangeArrowheads="1"/>
          </p:cNvSpPr>
          <p:nvPr/>
        </p:nvSpPr>
        <p:spPr bwMode="auto">
          <a:xfrm>
            <a:off x="152400" y="1524000"/>
            <a:ext cx="9906000" cy="3733800"/>
          </a:xfrm>
          <a:prstGeom prst="rect">
            <a:avLst/>
          </a:prstGeom>
          <a:noFill/>
          <a:ln w="12700">
            <a:noFill/>
            <a:miter lim="800000"/>
            <a:headEnd/>
            <a:tailEnd/>
          </a:ln>
          <a:effectLst/>
        </p:spPr>
        <p:txBody>
          <a:bodyPr lIns="90488" tIns="44450" rIns="90488" bIns="44450"/>
          <a:lstStyle/>
          <a:p>
            <a:pPr marL="685800" indent="-685800" algn="l">
              <a:lnSpc>
                <a:spcPct val="110000"/>
              </a:lnSpc>
              <a:spcBef>
                <a:spcPct val="20000"/>
              </a:spcBef>
              <a:buClr>
                <a:srgbClr val="FFFF00"/>
              </a:buClr>
              <a:buFont typeface="Monotype Sorts" charset="2"/>
              <a:buChar char="è"/>
            </a:pPr>
            <a:r>
              <a:rPr lang="en-US" sz="2800" b="1">
                <a:solidFill>
                  <a:srgbClr val="FFFFFF"/>
                </a:solidFill>
                <a:latin typeface="Arial" pitchFamily="34" charset="0"/>
              </a:rPr>
              <a:t>Eliminates broken tubes, biohazard, hemolysis, specimen degradation, and centrifugation </a:t>
            </a:r>
          </a:p>
          <a:p>
            <a:pPr marL="685800" indent="-685800" algn="l">
              <a:lnSpc>
                <a:spcPct val="110000"/>
              </a:lnSpc>
              <a:spcBef>
                <a:spcPct val="20000"/>
              </a:spcBef>
              <a:buClr>
                <a:srgbClr val="FFFF00"/>
              </a:buClr>
              <a:buFont typeface="Monotype Sorts" charset="2"/>
              <a:buChar char="è"/>
            </a:pPr>
            <a:r>
              <a:rPr lang="en-US" sz="2800" b="1">
                <a:solidFill>
                  <a:srgbClr val="FFFFFF"/>
                </a:solidFill>
                <a:latin typeface="Arial" pitchFamily="34" charset="0"/>
              </a:rPr>
              <a:t>Stabilizes protein markers</a:t>
            </a:r>
          </a:p>
          <a:p>
            <a:pPr marL="685800" indent="-685800" algn="l">
              <a:lnSpc>
                <a:spcPct val="110000"/>
              </a:lnSpc>
              <a:spcBef>
                <a:spcPct val="20000"/>
              </a:spcBef>
              <a:buClr>
                <a:srgbClr val="FFFF00"/>
              </a:buClr>
              <a:buFont typeface="Monotype Sorts" charset="2"/>
              <a:buChar char="è"/>
            </a:pPr>
            <a:r>
              <a:rPr lang="en-US" sz="2800" b="1">
                <a:solidFill>
                  <a:srgbClr val="FFFFFF"/>
                </a:solidFill>
                <a:latin typeface="Arial" pitchFamily="34" charset="0"/>
              </a:rPr>
              <a:t>Reduces Marker Variation (S.D.)</a:t>
            </a:r>
          </a:p>
          <a:p>
            <a:pPr marL="685800" indent="-685800" algn="l">
              <a:lnSpc>
                <a:spcPct val="150000"/>
              </a:lnSpc>
              <a:spcBef>
                <a:spcPct val="20000"/>
              </a:spcBef>
              <a:buClr>
                <a:srgbClr val="FFFF00"/>
              </a:buClr>
              <a:buFont typeface="Monotype Sorts" charset="2"/>
              <a:buChar char="è"/>
            </a:pPr>
            <a:r>
              <a:rPr lang="en-US" sz="2800" b="1">
                <a:solidFill>
                  <a:srgbClr val="FFFFFF"/>
                </a:solidFill>
                <a:latin typeface="Arial" pitchFamily="34" charset="0"/>
              </a:rPr>
              <a:t>Increases Separation between Distributions</a:t>
            </a:r>
          </a:p>
          <a:p>
            <a:pPr marL="685800" indent="-685800" algn="l">
              <a:lnSpc>
                <a:spcPct val="150000"/>
              </a:lnSpc>
              <a:spcBef>
                <a:spcPct val="20000"/>
              </a:spcBef>
              <a:buClr>
                <a:srgbClr val="FFFF00"/>
              </a:buClr>
              <a:buFont typeface="Monotype Sorts" charset="2"/>
              <a:buChar char="è"/>
            </a:pPr>
            <a:r>
              <a:rPr lang="en-US" sz="2800" b="1">
                <a:solidFill>
                  <a:srgbClr val="FFFFFF"/>
                </a:solidFill>
                <a:latin typeface="Arial" pitchFamily="34" charset="0"/>
              </a:rPr>
              <a:t>Patient and staff acceptance!!!!</a:t>
            </a:r>
            <a:endParaRPr lang="en-US" sz="2800" b="1">
              <a:solidFill>
                <a:srgbClr val="FFFF00"/>
              </a:solidFill>
              <a:latin typeface="Arial" pitchFamily="34" charset="0"/>
            </a:endParaRPr>
          </a:p>
        </p:txBody>
      </p:sp>
      <p:sp>
        <p:nvSpPr>
          <p:cNvPr id="665603" name="Rectangle 3"/>
          <p:cNvSpPr>
            <a:spLocks noChangeArrowheads="1"/>
          </p:cNvSpPr>
          <p:nvPr/>
        </p:nvSpPr>
        <p:spPr bwMode="auto">
          <a:xfrm>
            <a:off x="600075" y="304800"/>
            <a:ext cx="9220200" cy="1143000"/>
          </a:xfrm>
          <a:prstGeom prst="rect">
            <a:avLst/>
          </a:prstGeom>
          <a:noFill/>
          <a:ln w="12700">
            <a:noFill/>
            <a:miter lim="800000"/>
            <a:headEnd/>
            <a:tailEnd/>
          </a:ln>
          <a:effectLst/>
        </p:spPr>
        <p:txBody>
          <a:bodyPr lIns="90488" tIns="44450" rIns="90488" bIns="44450" anchor="ctr"/>
          <a:lstStyle/>
          <a:p>
            <a:r>
              <a:rPr lang="en-US" sz="5400" b="1">
                <a:solidFill>
                  <a:srgbClr val="FAFD00"/>
                </a:solidFill>
              </a:rPr>
              <a:t>Dried Blood Screening</a:t>
            </a:r>
            <a:endParaRPr lang="en-US" sz="5400">
              <a:solidFill>
                <a:srgbClr val="FAFD00"/>
              </a:solidFill>
              <a:latin typeface="Arial" pitchFamily="34" charset="0"/>
            </a:endParaRPr>
          </a:p>
        </p:txBody>
      </p:sp>
      <p:sp>
        <p:nvSpPr>
          <p:cNvPr id="665604" name="Text Box 4"/>
          <p:cNvSpPr txBox="1">
            <a:spLocks noChangeArrowheads="1"/>
          </p:cNvSpPr>
          <p:nvPr/>
        </p:nvSpPr>
        <p:spPr bwMode="auto">
          <a:xfrm>
            <a:off x="419100" y="5486400"/>
            <a:ext cx="9525000" cy="946150"/>
          </a:xfrm>
          <a:prstGeom prst="rect">
            <a:avLst/>
          </a:prstGeom>
          <a:solidFill>
            <a:srgbClr val="FF0000"/>
          </a:solidFill>
          <a:ln w="12700">
            <a:noFill/>
            <a:miter lim="800000"/>
            <a:headEnd/>
            <a:tailEnd/>
          </a:ln>
          <a:effectLst/>
        </p:spPr>
        <p:txBody>
          <a:bodyPr>
            <a:spAutoFit/>
          </a:bodyPr>
          <a:lstStyle/>
          <a:p>
            <a:pPr algn="l">
              <a:buFont typeface="Monotype Sorts" charset="2"/>
              <a:buChar char="è"/>
            </a:pPr>
            <a:r>
              <a:rPr lang="en-US" sz="2800" b="1">
                <a:solidFill>
                  <a:srgbClr val="FFFF00"/>
                </a:solidFill>
                <a:sym typeface="Monotype Sorts" charset="2"/>
              </a:rPr>
              <a:t>  CUTS SCREEN POSITIVE RATES BY HALF (~1/2)</a:t>
            </a:r>
          </a:p>
          <a:p>
            <a:pPr algn="l">
              <a:buFont typeface="Monotype Sorts" charset="2"/>
              <a:buChar char="è"/>
            </a:pPr>
            <a:r>
              <a:rPr lang="en-US" sz="2800" b="1">
                <a:solidFill>
                  <a:srgbClr val="FFFF00"/>
                </a:solidFill>
                <a:sym typeface="Monotype Sorts" charset="2"/>
              </a:rPr>
              <a:t>  RAISES DETECTION RATES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04"/>
                                        </p:tgtEl>
                                        <p:attrNameLst>
                                          <p:attrName>style.visibility</p:attrName>
                                        </p:attrNameLst>
                                      </p:cBhvr>
                                      <p:to>
                                        <p:strVal val="visible"/>
                                      </p:to>
                                    </p:set>
                                    <p:anim calcmode="lin" valueType="num">
                                      <p:cBhvr additive="base">
                                        <p:cTn id="7" dur="500" fill="hold"/>
                                        <p:tgtEl>
                                          <p:spTgt spid="665604"/>
                                        </p:tgtEl>
                                        <p:attrNameLst>
                                          <p:attrName>ppt_x</p:attrName>
                                        </p:attrNameLst>
                                      </p:cBhvr>
                                      <p:tavLst>
                                        <p:tav tm="0">
                                          <p:val>
                                            <p:strVal val="#ppt_x"/>
                                          </p:val>
                                        </p:tav>
                                        <p:tav tm="100000">
                                          <p:val>
                                            <p:strVal val="#ppt_x"/>
                                          </p:val>
                                        </p:tav>
                                      </p:tavLst>
                                    </p:anim>
                                    <p:anim calcmode="lin" valueType="num">
                                      <p:cBhvr additive="base">
                                        <p:cTn id="8" dur="500" fill="hold"/>
                                        <p:tgtEl>
                                          <p:spTgt spid="66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0" y="76200"/>
            <a:ext cx="10287000" cy="1676400"/>
          </a:xfrm>
        </p:spPr>
        <p:txBody>
          <a:bodyPr/>
          <a:lstStyle/>
          <a:p>
            <a:r>
              <a:rPr lang="en-US" sz="5400" b="1">
                <a:solidFill>
                  <a:srgbClr val="FFFF00"/>
                </a:solidFill>
              </a:rPr>
              <a:t>First Trimester Screening:When?</a:t>
            </a:r>
            <a:endParaRPr lang="en-US" sz="5400"/>
          </a:p>
        </p:txBody>
      </p:sp>
      <p:sp>
        <p:nvSpPr>
          <p:cNvPr id="666627" name="Line 3"/>
          <p:cNvSpPr>
            <a:spLocks noChangeShapeType="1"/>
          </p:cNvSpPr>
          <p:nvPr/>
        </p:nvSpPr>
        <p:spPr bwMode="auto">
          <a:xfrm>
            <a:off x="4191000" y="2362200"/>
            <a:ext cx="0" cy="327660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endParaRPr lang="fa-IR"/>
          </a:p>
        </p:txBody>
      </p:sp>
      <p:sp>
        <p:nvSpPr>
          <p:cNvPr id="666628" name="Line 4"/>
          <p:cNvSpPr>
            <a:spLocks noChangeShapeType="1"/>
          </p:cNvSpPr>
          <p:nvPr/>
        </p:nvSpPr>
        <p:spPr bwMode="auto">
          <a:xfrm>
            <a:off x="4210050" y="5638800"/>
            <a:ext cx="5619750" cy="0"/>
          </a:xfrm>
          <a:prstGeom prst="line">
            <a:avLst/>
          </a:prstGeom>
          <a:noFill/>
          <a:ln w="12700">
            <a:solidFill>
              <a:schemeClr val="bg1"/>
            </a:solidFill>
            <a:round/>
            <a:headEnd/>
            <a:tailEnd/>
          </a:ln>
          <a:effectLst>
            <a:outerShdw dist="35921" dir="2700000" algn="ctr" rotWithShape="0">
              <a:schemeClr val="bg2"/>
            </a:outerShdw>
          </a:effectLst>
        </p:spPr>
        <p:txBody>
          <a:bodyPr wrap="none" anchor="ctr"/>
          <a:lstStyle/>
          <a:p>
            <a:endParaRPr lang="fa-IR"/>
          </a:p>
        </p:txBody>
      </p:sp>
      <p:sp>
        <p:nvSpPr>
          <p:cNvPr id="666629" name="Text Box 5"/>
          <p:cNvSpPr txBox="1">
            <a:spLocks noChangeArrowheads="1"/>
          </p:cNvSpPr>
          <p:nvPr/>
        </p:nvSpPr>
        <p:spPr bwMode="auto">
          <a:xfrm>
            <a:off x="730250" y="2390775"/>
            <a:ext cx="3249613" cy="519113"/>
          </a:xfrm>
          <a:prstGeom prst="rect">
            <a:avLst/>
          </a:prstGeom>
          <a:noFill/>
          <a:ln w="12700">
            <a:noFill/>
            <a:miter lim="800000"/>
            <a:headEnd/>
            <a:tailEnd/>
          </a:ln>
          <a:effectLst/>
        </p:spPr>
        <p:txBody>
          <a:bodyPr wrap="none" anchor="ctr">
            <a:spAutoFit/>
          </a:bodyPr>
          <a:lstStyle/>
          <a:p>
            <a:pPr>
              <a:spcBef>
                <a:spcPct val="50000"/>
              </a:spcBef>
            </a:pPr>
            <a:r>
              <a:rPr lang="en-US" sz="2800" b="1">
                <a:solidFill>
                  <a:schemeClr val="bg1"/>
                </a:solidFill>
                <a:effectLst>
                  <a:outerShdw blurRad="38100" dist="38100" dir="2700000" algn="tl">
                    <a:srgbClr val="000000"/>
                  </a:outerShdw>
                </a:effectLst>
                <a:latin typeface="Arial" pitchFamily="34" charset="0"/>
              </a:rPr>
              <a:t>freeBeta / PAPP-A</a:t>
            </a:r>
            <a:endParaRPr lang="en-US" sz="1600" b="1">
              <a:latin typeface="Arial" pitchFamily="34" charset="0"/>
            </a:endParaRPr>
          </a:p>
        </p:txBody>
      </p:sp>
      <p:sp>
        <p:nvSpPr>
          <p:cNvPr id="666630" name="Text Box 6"/>
          <p:cNvSpPr txBox="1">
            <a:spLocks noChangeArrowheads="1"/>
          </p:cNvSpPr>
          <p:nvPr/>
        </p:nvSpPr>
        <p:spPr bwMode="auto">
          <a:xfrm>
            <a:off x="-95250" y="3825875"/>
            <a:ext cx="4572000" cy="519113"/>
          </a:xfrm>
          <a:prstGeom prst="rect">
            <a:avLst/>
          </a:prstGeom>
          <a:noFill/>
          <a:ln w="12700">
            <a:noFill/>
            <a:miter lim="800000"/>
            <a:headEnd/>
            <a:tailEnd/>
          </a:ln>
          <a:effectLst/>
        </p:spPr>
        <p:txBody>
          <a:bodyPr anchor="ctr">
            <a:spAutoFit/>
          </a:bodyPr>
          <a:lstStyle/>
          <a:p>
            <a:pPr>
              <a:spcBef>
                <a:spcPct val="50000"/>
              </a:spcBef>
            </a:pPr>
            <a:r>
              <a:rPr lang="en-US" sz="2800" b="1">
                <a:solidFill>
                  <a:schemeClr val="bg1"/>
                </a:solidFill>
                <a:effectLst>
                  <a:outerShdw blurRad="38100" dist="38100" dir="2700000" algn="tl">
                    <a:srgbClr val="000000"/>
                  </a:outerShdw>
                </a:effectLst>
                <a:latin typeface="Arial" pitchFamily="34" charset="0"/>
              </a:rPr>
              <a:t>freeBeta / PAPP-A / NT</a:t>
            </a:r>
            <a:endParaRPr lang="en-US" sz="1600" b="1">
              <a:latin typeface="Arial" pitchFamily="34" charset="0"/>
            </a:endParaRPr>
          </a:p>
        </p:txBody>
      </p:sp>
      <p:sp>
        <p:nvSpPr>
          <p:cNvPr id="666631" name="Text Box 7"/>
          <p:cNvSpPr txBox="1">
            <a:spLocks noChangeArrowheads="1"/>
          </p:cNvSpPr>
          <p:nvPr/>
        </p:nvSpPr>
        <p:spPr bwMode="auto">
          <a:xfrm>
            <a:off x="6324600" y="5905500"/>
            <a:ext cx="1444625" cy="519113"/>
          </a:xfrm>
          <a:prstGeom prst="rect">
            <a:avLst/>
          </a:prstGeom>
          <a:noFill/>
          <a:ln w="12700">
            <a:noFill/>
            <a:miter lim="800000"/>
            <a:headEnd/>
            <a:tailEnd/>
          </a:ln>
          <a:effectLst/>
        </p:spPr>
        <p:txBody>
          <a:bodyPr anchor="ctr">
            <a:spAutoFit/>
          </a:bodyPr>
          <a:lstStyle/>
          <a:p>
            <a:pPr>
              <a:spcBef>
                <a:spcPct val="50000"/>
              </a:spcBef>
            </a:pPr>
            <a:r>
              <a:rPr lang="en-US" sz="2800" b="1">
                <a:solidFill>
                  <a:schemeClr val="bg1"/>
                </a:solidFill>
                <a:effectLst>
                  <a:outerShdw blurRad="38100" dist="38100" dir="2700000" algn="tl">
                    <a:srgbClr val="000000"/>
                  </a:outerShdw>
                </a:effectLst>
                <a:latin typeface="Arial" pitchFamily="34" charset="0"/>
              </a:rPr>
              <a:t>Weeks</a:t>
            </a:r>
            <a:endParaRPr lang="en-US" sz="1200">
              <a:solidFill>
                <a:schemeClr val="bg1"/>
              </a:solidFill>
            </a:endParaRPr>
          </a:p>
        </p:txBody>
      </p:sp>
      <p:sp>
        <p:nvSpPr>
          <p:cNvPr id="666632" name="Rectangle 8"/>
          <p:cNvSpPr>
            <a:spLocks noChangeArrowheads="1"/>
          </p:cNvSpPr>
          <p:nvPr/>
        </p:nvSpPr>
        <p:spPr bwMode="auto">
          <a:xfrm>
            <a:off x="5715000" y="2438400"/>
            <a:ext cx="4114800" cy="495300"/>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p>
            <a:endParaRPr lang="fa-IR"/>
          </a:p>
        </p:txBody>
      </p:sp>
      <p:sp>
        <p:nvSpPr>
          <p:cNvPr id="666633" name="Text Box 9"/>
          <p:cNvSpPr txBox="1">
            <a:spLocks noChangeArrowheads="1"/>
          </p:cNvSpPr>
          <p:nvPr/>
        </p:nvSpPr>
        <p:spPr bwMode="auto">
          <a:xfrm>
            <a:off x="6384925" y="2452688"/>
            <a:ext cx="3482975" cy="1160462"/>
          </a:xfrm>
          <a:prstGeom prst="rect">
            <a:avLst/>
          </a:prstGeom>
          <a:noFill/>
          <a:ln w="12700">
            <a:noFill/>
            <a:miter lim="800000"/>
            <a:headEnd/>
            <a:tailEnd/>
          </a:ln>
          <a:effectLst/>
        </p:spPr>
        <p:txBody>
          <a:bodyPr anchor="ctr">
            <a:spAutoFit/>
          </a:bodyPr>
          <a:lstStyle/>
          <a:p>
            <a:pPr>
              <a:spcBef>
                <a:spcPct val="50000"/>
              </a:spcBef>
            </a:pPr>
            <a:r>
              <a:rPr lang="en-US" sz="2800" b="1"/>
              <a:t>24-84mm CRL</a:t>
            </a:r>
          </a:p>
          <a:p>
            <a:pPr>
              <a:spcBef>
                <a:spcPct val="50000"/>
              </a:spcBef>
            </a:pPr>
            <a:r>
              <a:rPr lang="en-US" sz="2800" b="1">
                <a:solidFill>
                  <a:srgbClr val="FFFF00"/>
                </a:solidFill>
              </a:rPr>
              <a:t>9w 0d - 13w 6d LMP</a:t>
            </a:r>
          </a:p>
        </p:txBody>
      </p:sp>
      <p:sp>
        <p:nvSpPr>
          <p:cNvPr id="666634" name="Text Box 10"/>
          <p:cNvSpPr txBox="1">
            <a:spLocks noChangeArrowheads="1"/>
          </p:cNvSpPr>
          <p:nvPr/>
        </p:nvSpPr>
        <p:spPr bwMode="auto">
          <a:xfrm>
            <a:off x="3810000" y="5676900"/>
            <a:ext cx="6248400" cy="396875"/>
          </a:xfrm>
          <a:prstGeom prst="rect">
            <a:avLst/>
          </a:prstGeom>
          <a:noFill/>
          <a:ln w="12700">
            <a:noFill/>
            <a:miter lim="800000"/>
            <a:headEnd/>
            <a:tailEnd/>
          </a:ln>
          <a:effectLst/>
        </p:spPr>
        <p:txBody>
          <a:bodyPr anchor="ctr">
            <a:spAutoFit/>
          </a:bodyPr>
          <a:lstStyle/>
          <a:p>
            <a:pPr algn="l">
              <a:spcBef>
                <a:spcPct val="50000"/>
              </a:spcBef>
            </a:pPr>
            <a:r>
              <a:rPr lang="en-US" sz="2000" b="1">
                <a:solidFill>
                  <a:schemeClr val="bg1"/>
                </a:solidFill>
                <a:effectLst>
                  <a:outerShdw blurRad="38100" dist="38100" dir="2700000" algn="tl">
                    <a:srgbClr val="000000"/>
                  </a:outerShdw>
                </a:effectLst>
                <a:latin typeface="Arial" pitchFamily="34" charset="0"/>
              </a:rPr>
              <a:t>    0	      5             9         11       12       13          14</a:t>
            </a:r>
            <a:endParaRPr lang="en-US" sz="2000" b="1">
              <a:latin typeface="Arial" pitchFamily="34" charset="0"/>
            </a:endParaRPr>
          </a:p>
        </p:txBody>
      </p:sp>
      <p:sp>
        <p:nvSpPr>
          <p:cNvPr id="666635" name="Rectangle 11"/>
          <p:cNvSpPr>
            <a:spLocks noChangeArrowheads="1"/>
          </p:cNvSpPr>
          <p:nvPr/>
        </p:nvSpPr>
        <p:spPr bwMode="auto">
          <a:xfrm>
            <a:off x="4248150" y="2457450"/>
            <a:ext cx="1447800" cy="457200"/>
          </a:xfrm>
          <a:prstGeom prst="rect">
            <a:avLst/>
          </a:prstGeom>
          <a:solidFill>
            <a:schemeClr val="folHlink"/>
          </a:solidFill>
          <a:ln w="12700">
            <a:solidFill>
              <a:schemeClr val="folHlink"/>
            </a:solidFill>
            <a:miter lim="800000"/>
            <a:headEnd/>
            <a:tailEnd/>
          </a:ln>
          <a:effectLst>
            <a:outerShdw dist="35921" dir="2700000" algn="ctr" rotWithShape="0">
              <a:schemeClr val="bg2"/>
            </a:outerShdw>
          </a:effectLst>
        </p:spPr>
        <p:txBody>
          <a:bodyPr wrap="none" anchor="ctr"/>
          <a:lstStyle/>
          <a:p>
            <a:endParaRPr lang="fa-IR"/>
          </a:p>
        </p:txBody>
      </p:sp>
      <p:sp>
        <p:nvSpPr>
          <p:cNvPr id="666636" name="Rectangle 12"/>
          <p:cNvSpPr>
            <a:spLocks noChangeArrowheads="1"/>
          </p:cNvSpPr>
          <p:nvPr/>
        </p:nvSpPr>
        <p:spPr bwMode="auto">
          <a:xfrm>
            <a:off x="228600" y="6096000"/>
            <a:ext cx="6057900" cy="457200"/>
          </a:xfrm>
          <a:prstGeom prst="rect">
            <a:avLst/>
          </a:prstGeom>
          <a:noFill/>
          <a:ln w="12700">
            <a:noFill/>
            <a:miter lim="800000"/>
            <a:headEnd/>
            <a:tailEnd/>
          </a:ln>
          <a:effectLst/>
        </p:spPr>
        <p:txBody>
          <a:bodyPr anchor="ctr">
            <a:spAutoFit/>
          </a:bodyPr>
          <a:lstStyle/>
          <a:p>
            <a:pPr algn="l"/>
            <a:r>
              <a:rPr lang="en-US" b="1">
                <a:solidFill>
                  <a:srgbClr val="FFFF00"/>
                </a:solidFill>
                <a:effectLst>
                  <a:outerShdw blurRad="38100" dist="38100" dir="2700000" algn="tl">
                    <a:srgbClr val="000000"/>
                  </a:outerShdw>
                </a:effectLst>
                <a:latin typeface="Arial" pitchFamily="34" charset="0"/>
              </a:rPr>
              <a:t>(Adjusted for MA, GA, FH, Wt., Ethnicity)</a:t>
            </a:r>
            <a:endParaRPr lang="en-US" i="1">
              <a:solidFill>
                <a:srgbClr val="FFFF00"/>
              </a:solidFill>
            </a:endParaRPr>
          </a:p>
        </p:txBody>
      </p:sp>
      <p:sp>
        <p:nvSpPr>
          <p:cNvPr id="666637" name="Rectangle 13"/>
          <p:cNvSpPr>
            <a:spLocks noChangeArrowheads="1"/>
          </p:cNvSpPr>
          <p:nvPr/>
        </p:nvSpPr>
        <p:spPr bwMode="auto">
          <a:xfrm>
            <a:off x="7010400" y="3867150"/>
            <a:ext cx="2819400" cy="495300"/>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p>
            <a:endParaRPr lang="fa-IR"/>
          </a:p>
        </p:txBody>
      </p:sp>
      <p:sp>
        <p:nvSpPr>
          <p:cNvPr id="666638" name="Rectangle 14"/>
          <p:cNvSpPr>
            <a:spLocks noChangeArrowheads="1"/>
          </p:cNvSpPr>
          <p:nvPr/>
        </p:nvSpPr>
        <p:spPr bwMode="auto">
          <a:xfrm>
            <a:off x="4229100" y="3886200"/>
            <a:ext cx="2743200" cy="457200"/>
          </a:xfrm>
          <a:prstGeom prst="rect">
            <a:avLst/>
          </a:prstGeom>
          <a:solidFill>
            <a:schemeClr val="folHlink"/>
          </a:solidFill>
          <a:ln w="12700">
            <a:solidFill>
              <a:schemeClr val="folHlink"/>
            </a:solidFill>
            <a:miter lim="800000"/>
            <a:headEnd/>
            <a:tailEnd/>
          </a:ln>
          <a:effectLst>
            <a:outerShdw dist="35921" dir="2700000" algn="ctr" rotWithShape="0">
              <a:schemeClr val="bg2"/>
            </a:outerShdw>
          </a:effectLst>
        </p:spPr>
        <p:txBody>
          <a:bodyPr wrap="none" anchor="ctr"/>
          <a:lstStyle/>
          <a:p>
            <a:endParaRPr lang="fa-IR"/>
          </a:p>
        </p:txBody>
      </p:sp>
      <p:sp>
        <p:nvSpPr>
          <p:cNvPr id="666639" name="Text Box 15"/>
          <p:cNvSpPr txBox="1">
            <a:spLocks noChangeArrowheads="1"/>
          </p:cNvSpPr>
          <p:nvPr/>
        </p:nvSpPr>
        <p:spPr bwMode="auto">
          <a:xfrm>
            <a:off x="6515100" y="3822700"/>
            <a:ext cx="3581400" cy="1435100"/>
          </a:xfrm>
          <a:prstGeom prst="rect">
            <a:avLst/>
          </a:prstGeom>
          <a:noFill/>
          <a:ln w="12700">
            <a:noFill/>
            <a:miter lim="800000"/>
            <a:headEnd/>
            <a:tailEnd/>
          </a:ln>
          <a:effectLst/>
        </p:spPr>
        <p:txBody>
          <a:bodyPr anchor="ctr">
            <a:spAutoFit/>
          </a:bodyPr>
          <a:lstStyle/>
          <a:p>
            <a:pPr>
              <a:spcBef>
                <a:spcPct val="50000"/>
              </a:spcBef>
            </a:pPr>
            <a:r>
              <a:rPr lang="en-US" sz="2800" b="1"/>
              <a:t>45-84mm CRL</a:t>
            </a:r>
          </a:p>
          <a:p>
            <a:pPr>
              <a:spcBef>
                <a:spcPct val="50000"/>
              </a:spcBef>
            </a:pPr>
            <a:r>
              <a:rPr lang="en-US" sz="2800" b="1">
                <a:solidFill>
                  <a:srgbClr val="FFFF00"/>
                </a:solidFill>
              </a:rPr>
              <a:t>11w 0d – 13w 6d LMP</a:t>
            </a:r>
            <a:endParaRPr lang="en-US" b="1">
              <a:solidFill>
                <a:srgbClr val="FFFF00"/>
              </a:solidFill>
              <a:latin typeface="Arial" pitchFamily="34" charset="0"/>
            </a:endParaRPr>
          </a:p>
          <a:p>
            <a:pPr>
              <a:spcBef>
                <a:spcPct val="50000"/>
              </a:spcBef>
            </a:pPr>
            <a:endParaRPr lang="en-US" sz="1200">
              <a:solidFill>
                <a:srgbClr val="FFFF00"/>
              </a:solidFill>
            </a:endParaRPr>
          </a:p>
        </p:txBody>
      </p:sp>
      <p:sp>
        <p:nvSpPr>
          <p:cNvPr id="666640" name="Text Box 16"/>
          <p:cNvSpPr txBox="1">
            <a:spLocks noChangeArrowheads="1"/>
          </p:cNvSpPr>
          <p:nvPr/>
        </p:nvSpPr>
        <p:spPr bwMode="auto">
          <a:xfrm>
            <a:off x="571500" y="4724400"/>
            <a:ext cx="2922588" cy="579438"/>
          </a:xfrm>
          <a:prstGeom prst="rect">
            <a:avLst/>
          </a:prstGeom>
          <a:solidFill>
            <a:srgbClr val="FF0000"/>
          </a:solidFill>
          <a:ln w="76200">
            <a:noFill/>
            <a:miter lim="800000"/>
            <a:headEnd/>
            <a:tailEnd/>
          </a:ln>
          <a:effectLst/>
        </p:spPr>
        <p:txBody>
          <a:bodyPr>
            <a:spAutoFit/>
          </a:bodyPr>
          <a:lstStyle/>
          <a:p>
            <a:r>
              <a:rPr lang="en-US" sz="3200" b="1">
                <a:solidFill>
                  <a:schemeClr val="bg1"/>
                </a:solidFill>
              </a:rPr>
              <a:t>Not 10-14 wks</a:t>
            </a:r>
          </a:p>
        </p:txBody>
      </p:sp>
      <p:sp>
        <p:nvSpPr>
          <p:cNvPr id="666641" name="Text Box 17"/>
          <p:cNvSpPr txBox="1">
            <a:spLocks noChangeArrowheads="1"/>
          </p:cNvSpPr>
          <p:nvPr/>
        </p:nvSpPr>
        <p:spPr bwMode="auto">
          <a:xfrm>
            <a:off x="5815013" y="1743075"/>
            <a:ext cx="3086100" cy="576263"/>
          </a:xfrm>
          <a:prstGeom prst="rect">
            <a:avLst/>
          </a:prstGeom>
          <a:solidFill>
            <a:schemeClr val="bg1"/>
          </a:solidFill>
          <a:ln w="57150" algn="ctr">
            <a:solidFill>
              <a:srgbClr val="FFFF00"/>
            </a:solidFill>
            <a:miter lim="800000"/>
            <a:headEnd/>
            <a:tailEnd/>
          </a:ln>
          <a:effectLst/>
        </p:spPr>
        <p:txBody>
          <a:bodyPr wrap="none">
            <a:spAutoFit/>
          </a:bodyPr>
          <a:lstStyle/>
          <a:p>
            <a:r>
              <a:rPr lang="en-US" sz="2800" b="1">
                <a:solidFill>
                  <a:schemeClr val="accent2"/>
                </a:solidFill>
              </a:rPr>
              <a:t>DATING BY CRL</a:t>
            </a:r>
          </a:p>
        </p:txBody>
      </p:sp>
      <p:sp>
        <p:nvSpPr>
          <p:cNvPr id="666642" name="Rectangle 18"/>
          <p:cNvSpPr>
            <a:spLocks noChangeArrowheads="1"/>
          </p:cNvSpPr>
          <p:nvPr/>
        </p:nvSpPr>
        <p:spPr bwMode="auto">
          <a:xfrm>
            <a:off x="5753100" y="4953000"/>
            <a:ext cx="3962400" cy="685800"/>
          </a:xfrm>
          <a:prstGeom prst="rect">
            <a:avLst/>
          </a:prstGeom>
          <a:solidFill>
            <a:srgbClr val="FF0000"/>
          </a:solidFill>
          <a:ln w="12700">
            <a:noFill/>
            <a:miter lim="800000"/>
            <a:headEnd/>
            <a:tailEnd/>
          </a:ln>
          <a:effectLst>
            <a:outerShdw dist="35921" dir="2700000" algn="ctr" rotWithShape="0">
              <a:schemeClr val="bg2"/>
            </a:outerShdw>
          </a:effectLst>
        </p:spPr>
        <p:txBody>
          <a:bodyPr wrap="none" anchor="ctr"/>
          <a:lstStyle/>
          <a:p>
            <a:r>
              <a:rPr lang="en-US" sz="2800" b="1">
                <a:solidFill>
                  <a:srgbClr val="FFFF00"/>
                </a:solidFill>
              </a:rPr>
              <a:t>Immediate results*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66640"/>
                                        </p:tgtEl>
                                        <p:attrNameLst>
                                          <p:attrName>style.visibility</p:attrName>
                                        </p:attrNameLst>
                                      </p:cBhvr>
                                      <p:to>
                                        <p:strVal val="visible"/>
                                      </p:to>
                                    </p:set>
                                    <p:anim calcmode="lin" valueType="num">
                                      <p:cBhvr additive="base">
                                        <p:cTn id="7" dur="500" fill="hold"/>
                                        <p:tgtEl>
                                          <p:spTgt spid="666640"/>
                                        </p:tgtEl>
                                        <p:attrNameLst>
                                          <p:attrName>ppt_x</p:attrName>
                                        </p:attrNameLst>
                                      </p:cBhvr>
                                      <p:tavLst>
                                        <p:tav tm="0">
                                          <p:val>
                                            <p:strVal val="0-#ppt_w/2"/>
                                          </p:val>
                                        </p:tav>
                                        <p:tav tm="100000">
                                          <p:val>
                                            <p:strVal val="#ppt_x"/>
                                          </p:val>
                                        </p:tav>
                                      </p:tavLst>
                                    </p:anim>
                                    <p:anim calcmode="lin" valueType="num">
                                      <p:cBhvr additive="base">
                                        <p:cTn id="8" dur="500" fill="hold"/>
                                        <p:tgtEl>
                                          <p:spTgt spid="6666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ChangeArrowheads="1"/>
          </p:cNvSpPr>
          <p:nvPr/>
        </p:nvSpPr>
        <p:spPr bwMode="auto">
          <a:xfrm>
            <a:off x="944563" y="3919538"/>
            <a:ext cx="6684962" cy="519112"/>
          </a:xfrm>
          <a:prstGeom prst="rect">
            <a:avLst/>
          </a:prstGeom>
          <a:gradFill rotWithShape="0">
            <a:gsLst>
              <a:gs pos="0">
                <a:srgbClr val="FF0000"/>
              </a:gs>
              <a:gs pos="100000">
                <a:srgbClr val="00FF00"/>
              </a:gs>
            </a:gsLst>
            <a:lin ang="0" scaled="1"/>
          </a:gradFill>
          <a:ln w="12700">
            <a:noFill/>
            <a:miter lim="800000"/>
            <a:headEnd/>
            <a:tailEnd/>
          </a:ln>
          <a:effectLst/>
        </p:spPr>
        <p:txBody>
          <a:bodyPr wrap="none" anchor="ctr"/>
          <a:lstStyle/>
          <a:p>
            <a:endParaRPr lang="fa-IR"/>
          </a:p>
        </p:txBody>
      </p:sp>
      <p:sp>
        <p:nvSpPr>
          <p:cNvPr id="485379" name="Line 3"/>
          <p:cNvSpPr>
            <a:spLocks noChangeShapeType="1"/>
          </p:cNvSpPr>
          <p:nvPr/>
        </p:nvSpPr>
        <p:spPr bwMode="auto">
          <a:xfrm>
            <a:off x="944563" y="3803650"/>
            <a:ext cx="1587" cy="779463"/>
          </a:xfrm>
          <a:prstGeom prst="line">
            <a:avLst/>
          </a:prstGeom>
          <a:noFill/>
          <a:ln w="12700">
            <a:solidFill>
              <a:schemeClr val="tx1"/>
            </a:solidFill>
            <a:round/>
            <a:headEnd/>
            <a:tailEnd/>
          </a:ln>
          <a:effectLst/>
        </p:spPr>
        <p:txBody>
          <a:bodyPr wrap="none" anchor="ctr"/>
          <a:lstStyle/>
          <a:p>
            <a:endParaRPr lang="fa-IR"/>
          </a:p>
        </p:txBody>
      </p:sp>
      <p:sp>
        <p:nvSpPr>
          <p:cNvPr id="485380" name="Line 4"/>
          <p:cNvSpPr>
            <a:spLocks noChangeShapeType="1"/>
          </p:cNvSpPr>
          <p:nvPr/>
        </p:nvSpPr>
        <p:spPr bwMode="auto">
          <a:xfrm>
            <a:off x="3616325" y="3803650"/>
            <a:ext cx="1588" cy="779463"/>
          </a:xfrm>
          <a:prstGeom prst="line">
            <a:avLst/>
          </a:prstGeom>
          <a:noFill/>
          <a:ln w="12700">
            <a:solidFill>
              <a:schemeClr val="tx1"/>
            </a:solidFill>
            <a:round/>
            <a:headEnd/>
            <a:tailEnd/>
          </a:ln>
          <a:effectLst/>
        </p:spPr>
        <p:txBody>
          <a:bodyPr wrap="none" anchor="ctr"/>
          <a:lstStyle/>
          <a:p>
            <a:endParaRPr lang="fa-IR"/>
          </a:p>
        </p:txBody>
      </p:sp>
      <p:sp>
        <p:nvSpPr>
          <p:cNvPr id="485381" name="Line 5"/>
          <p:cNvSpPr>
            <a:spLocks noChangeShapeType="1"/>
          </p:cNvSpPr>
          <p:nvPr/>
        </p:nvSpPr>
        <p:spPr bwMode="auto">
          <a:xfrm>
            <a:off x="2279650" y="3803650"/>
            <a:ext cx="1588" cy="779463"/>
          </a:xfrm>
          <a:prstGeom prst="line">
            <a:avLst/>
          </a:prstGeom>
          <a:noFill/>
          <a:ln w="12700">
            <a:solidFill>
              <a:schemeClr val="tx1"/>
            </a:solidFill>
            <a:round/>
            <a:headEnd/>
            <a:tailEnd/>
          </a:ln>
          <a:effectLst/>
        </p:spPr>
        <p:txBody>
          <a:bodyPr wrap="none" anchor="ctr"/>
          <a:lstStyle/>
          <a:p>
            <a:endParaRPr lang="fa-IR"/>
          </a:p>
        </p:txBody>
      </p:sp>
      <p:sp>
        <p:nvSpPr>
          <p:cNvPr id="485382" name="WordArt 6"/>
          <p:cNvSpPr>
            <a:spLocks noChangeArrowheads="1" noChangeShapeType="1" noTextEdit="1"/>
          </p:cNvSpPr>
          <p:nvPr/>
        </p:nvSpPr>
        <p:spPr bwMode="auto">
          <a:xfrm>
            <a:off x="457200" y="4692650"/>
            <a:ext cx="7499350" cy="282575"/>
          </a:xfrm>
          <a:prstGeom prst="rect">
            <a:avLst/>
          </a:prstGeom>
        </p:spPr>
        <p:txBody>
          <a:bodyPr wrap="none" fromWordArt="1">
            <a:prstTxWarp prst="textPlain">
              <a:avLst>
                <a:gd name="adj" fmla="val 50000"/>
              </a:avLst>
            </a:prstTxWarp>
          </a:bodyPr>
          <a:lstStyle/>
          <a:p>
            <a:r>
              <a:rPr lang="fa-IR" kern="10">
                <a:ln w="9525">
                  <a:noFill/>
                  <a:round/>
                  <a:headEnd/>
                  <a:tailEnd/>
                </a:ln>
                <a:gradFill rotWithShape="0">
                  <a:gsLst>
                    <a:gs pos="0">
                      <a:srgbClr val="FF0000"/>
                    </a:gs>
                    <a:gs pos="100000">
                      <a:srgbClr val="00FF00"/>
                    </a:gs>
                  </a:gsLst>
                  <a:lin ang="0" scaled="1"/>
                </a:gradFill>
                <a:effectLst>
                  <a:outerShdw dist="35921" dir="18900000" algn="ctr" rotWithShape="0">
                    <a:srgbClr val="000000"/>
                  </a:outerShdw>
                </a:effectLst>
                <a:latin typeface="Helvetica"/>
              </a:rPr>
              <a:t>1975   80    85    90    95  2000</a:t>
            </a:r>
          </a:p>
        </p:txBody>
      </p:sp>
      <p:sp>
        <p:nvSpPr>
          <p:cNvPr id="485383" name="AutoShape 7"/>
          <p:cNvSpPr>
            <a:spLocks noChangeArrowheads="1"/>
          </p:cNvSpPr>
          <p:nvPr/>
        </p:nvSpPr>
        <p:spPr bwMode="auto">
          <a:xfrm rot="5400000" flipH="1">
            <a:off x="7799388" y="3743325"/>
            <a:ext cx="522287" cy="868363"/>
          </a:xfrm>
          <a:prstGeom prst="triangle">
            <a:avLst>
              <a:gd name="adj" fmla="val 50000"/>
            </a:avLst>
          </a:prstGeom>
          <a:solidFill>
            <a:srgbClr val="00FF00"/>
          </a:solidFill>
          <a:ln w="12700">
            <a:noFill/>
            <a:miter lim="800000"/>
            <a:headEnd/>
            <a:tailEnd/>
          </a:ln>
          <a:effectLst/>
        </p:spPr>
        <p:txBody>
          <a:bodyPr wrap="none" anchor="ctr"/>
          <a:lstStyle/>
          <a:p>
            <a:endParaRPr lang="fa-IR"/>
          </a:p>
        </p:txBody>
      </p:sp>
      <p:sp>
        <p:nvSpPr>
          <p:cNvPr id="485384" name="Line 8"/>
          <p:cNvSpPr>
            <a:spLocks noChangeShapeType="1"/>
          </p:cNvSpPr>
          <p:nvPr/>
        </p:nvSpPr>
        <p:spPr bwMode="auto">
          <a:xfrm>
            <a:off x="7626350" y="3803650"/>
            <a:ext cx="1588" cy="779463"/>
          </a:xfrm>
          <a:prstGeom prst="line">
            <a:avLst/>
          </a:prstGeom>
          <a:noFill/>
          <a:ln w="12700">
            <a:solidFill>
              <a:schemeClr val="tx1"/>
            </a:solidFill>
            <a:round/>
            <a:headEnd/>
            <a:tailEnd/>
          </a:ln>
          <a:effectLst/>
        </p:spPr>
        <p:txBody>
          <a:bodyPr wrap="none" anchor="ctr"/>
          <a:lstStyle/>
          <a:p>
            <a:endParaRPr lang="fa-IR"/>
          </a:p>
        </p:txBody>
      </p:sp>
      <p:sp>
        <p:nvSpPr>
          <p:cNvPr id="485385" name="Text Box 9"/>
          <p:cNvSpPr txBox="1">
            <a:spLocks noChangeArrowheads="1"/>
          </p:cNvSpPr>
          <p:nvPr/>
        </p:nvSpPr>
        <p:spPr bwMode="auto">
          <a:xfrm>
            <a:off x="247650" y="2279650"/>
            <a:ext cx="1809750" cy="701675"/>
          </a:xfrm>
          <a:prstGeom prst="rect">
            <a:avLst/>
          </a:prstGeom>
          <a:noFill/>
          <a:ln w="12700">
            <a:noFill/>
            <a:miter lim="800000"/>
            <a:headEnd/>
            <a:tailEnd/>
          </a:ln>
          <a:effectLst>
            <a:outerShdw dist="35921" dir="2700000" algn="ctr" rotWithShape="0">
              <a:schemeClr val="bg2"/>
            </a:outerShdw>
          </a:effectLst>
        </p:spPr>
        <p:txBody>
          <a:bodyPr>
            <a:spAutoFit/>
          </a:bodyPr>
          <a:lstStyle/>
          <a:p>
            <a:pPr>
              <a:spcBef>
                <a:spcPct val="50000"/>
              </a:spcBef>
            </a:pPr>
            <a:r>
              <a:rPr lang="en-US" sz="2000" b="1">
                <a:solidFill>
                  <a:srgbClr val="FFFF00"/>
                </a:solidFill>
                <a:latin typeface="Arial" pitchFamily="34" charset="0"/>
              </a:rPr>
              <a:t>ONTD Screening</a:t>
            </a:r>
          </a:p>
        </p:txBody>
      </p:sp>
      <p:sp>
        <p:nvSpPr>
          <p:cNvPr id="485386" name="Text Box 10"/>
          <p:cNvSpPr txBox="1">
            <a:spLocks noChangeArrowheads="1"/>
          </p:cNvSpPr>
          <p:nvPr/>
        </p:nvSpPr>
        <p:spPr bwMode="auto">
          <a:xfrm>
            <a:off x="3836988" y="5543550"/>
            <a:ext cx="914400" cy="396875"/>
          </a:xfrm>
          <a:prstGeom prst="rect">
            <a:avLst/>
          </a:prstGeom>
          <a:noFill/>
          <a:ln w="12700">
            <a:noFill/>
            <a:miter lim="800000"/>
            <a:headEnd/>
            <a:tailEnd/>
          </a:ln>
          <a:effectLst>
            <a:outerShdw dist="35921" dir="2700000" algn="ctr" rotWithShape="0">
              <a:schemeClr val="bg2"/>
            </a:outerShdw>
          </a:effectLst>
        </p:spPr>
        <p:txBody>
          <a:bodyPr>
            <a:spAutoFit/>
          </a:bodyPr>
          <a:lstStyle/>
          <a:p>
            <a:r>
              <a:rPr lang="en-US" sz="2000" b="1">
                <a:solidFill>
                  <a:srgbClr val="FFFF00"/>
                </a:solidFill>
                <a:latin typeface="Arial" pitchFamily="34" charset="0"/>
              </a:rPr>
              <a:t>hCG</a:t>
            </a:r>
          </a:p>
        </p:txBody>
      </p:sp>
      <p:sp>
        <p:nvSpPr>
          <p:cNvPr id="485387" name="Text Box 11"/>
          <p:cNvSpPr txBox="1">
            <a:spLocks noChangeArrowheads="1"/>
          </p:cNvSpPr>
          <p:nvPr/>
        </p:nvSpPr>
        <p:spPr bwMode="auto">
          <a:xfrm>
            <a:off x="3797300" y="2647950"/>
            <a:ext cx="1525588" cy="396875"/>
          </a:xfrm>
          <a:prstGeom prst="rect">
            <a:avLst/>
          </a:prstGeom>
          <a:noFill/>
          <a:ln w="12700">
            <a:noFill/>
            <a:miter lim="800000"/>
            <a:headEnd/>
            <a:tailEnd/>
          </a:ln>
          <a:effectLst>
            <a:outerShdw dist="35921" dir="2700000" algn="ctr" rotWithShape="0">
              <a:schemeClr val="bg2"/>
            </a:outerShdw>
          </a:effectLst>
        </p:spPr>
        <p:txBody>
          <a:bodyPr>
            <a:spAutoFit/>
          </a:bodyPr>
          <a:lstStyle/>
          <a:p>
            <a:r>
              <a:rPr lang="en-US" sz="2000" b="1">
                <a:solidFill>
                  <a:srgbClr val="FFFF00"/>
                </a:solidFill>
                <a:latin typeface="Arial" pitchFamily="34" charset="0"/>
              </a:rPr>
              <a:t>Free Beta</a:t>
            </a:r>
          </a:p>
        </p:txBody>
      </p:sp>
      <p:sp>
        <p:nvSpPr>
          <p:cNvPr id="485388" name="Text Box 12"/>
          <p:cNvSpPr txBox="1">
            <a:spLocks noChangeArrowheads="1"/>
          </p:cNvSpPr>
          <p:nvPr/>
        </p:nvSpPr>
        <p:spPr bwMode="auto">
          <a:xfrm>
            <a:off x="2019300" y="5543550"/>
            <a:ext cx="1828800" cy="1006475"/>
          </a:xfrm>
          <a:prstGeom prst="rect">
            <a:avLst/>
          </a:prstGeom>
          <a:noFill/>
          <a:ln w="12700">
            <a:noFill/>
            <a:miter lim="800000"/>
            <a:headEnd/>
            <a:tailEnd/>
          </a:ln>
          <a:effectLst>
            <a:outerShdw dist="35921" dir="2700000" algn="ctr" rotWithShape="0">
              <a:schemeClr val="bg2"/>
            </a:outerShdw>
          </a:effectLst>
        </p:spPr>
        <p:txBody>
          <a:bodyPr>
            <a:spAutoFit/>
          </a:bodyPr>
          <a:lstStyle/>
          <a:p>
            <a:r>
              <a:rPr lang="en-US" sz="2000" b="1">
                <a:solidFill>
                  <a:srgbClr val="FFFF00"/>
                </a:solidFill>
                <a:latin typeface="Arial" pitchFamily="34" charset="0"/>
              </a:rPr>
              <a:t>Down</a:t>
            </a:r>
          </a:p>
          <a:p>
            <a:r>
              <a:rPr lang="en-US" sz="2000" b="1">
                <a:solidFill>
                  <a:srgbClr val="FFFF00"/>
                </a:solidFill>
                <a:latin typeface="Arial" pitchFamily="34" charset="0"/>
              </a:rPr>
              <a:t>Screening</a:t>
            </a:r>
          </a:p>
          <a:p>
            <a:r>
              <a:rPr lang="en-US" sz="2000" b="1">
                <a:solidFill>
                  <a:srgbClr val="FFFF00"/>
                </a:solidFill>
                <a:latin typeface="Arial" pitchFamily="34" charset="0"/>
              </a:rPr>
              <a:t>AFP Only</a:t>
            </a:r>
          </a:p>
        </p:txBody>
      </p:sp>
      <p:sp>
        <p:nvSpPr>
          <p:cNvPr id="485389" name="Text Box 13"/>
          <p:cNvSpPr txBox="1">
            <a:spLocks noChangeArrowheads="1"/>
          </p:cNvSpPr>
          <p:nvPr/>
        </p:nvSpPr>
        <p:spPr bwMode="auto">
          <a:xfrm>
            <a:off x="4090988" y="1704975"/>
            <a:ext cx="2506662" cy="701675"/>
          </a:xfrm>
          <a:prstGeom prst="rect">
            <a:avLst/>
          </a:prstGeom>
          <a:noFill/>
          <a:ln w="12700">
            <a:noFill/>
            <a:miter lim="800000"/>
            <a:headEnd/>
            <a:tailEnd/>
          </a:ln>
          <a:effectLst>
            <a:outerShdw dist="35921" dir="2700000" algn="ctr" rotWithShape="0">
              <a:schemeClr val="bg2"/>
            </a:outerShdw>
          </a:effectLst>
        </p:spPr>
        <p:txBody>
          <a:bodyPr>
            <a:spAutoFit/>
          </a:bodyPr>
          <a:lstStyle/>
          <a:p>
            <a:r>
              <a:rPr lang="en-US" sz="2000" b="1">
                <a:solidFill>
                  <a:srgbClr val="FFFF00"/>
                </a:solidFill>
                <a:latin typeface="Arial" pitchFamily="34" charset="0"/>
              </a:rPr>
              <a:t>1st Trimester</a:t>
            </a:r>
          </a:p>
          <a:p>
            <a:r>
              <a:rPr lang="en-US" sz="2000" b="1">
                <a:solidFill>
                  <a:srgbClr val="FFFF00"/>
                </a:solidFill>
                <a:latin typeface="Arial" pitchFamily="34" charset="0"/>
              </a:rPr>
              <a:t>Free Beta</a:t>
            </a:r>
          </a:p>
        </p:txBody>
      </p:sp>
      <p:sp>
        <p:nvSpPr>
          <p:cNvPr id="485390" name="Text Box 14"/>
          <p:cNvSpPr txBox="1">
            <a:spLocks noChangeArrowheads="1"/>
          </p:cNvSpPr>
          <p:nvPr/>
        </p:nvSpPr>
        <p:spPr bwMode="auto">
          <a:xfrm>
            <a:off x="4254500" y="5562600"/>
            <a:ext cx="2571750" cy="701675"/>
          </a:xfrm>
          <a:prstGeom prst="rect">
            <a:avLst/>
          </a:prstGeom>
          <a:noFill/>
          <a:ln w="12700">
            <a:noFill/>
            <a:miter lim="800000"/>
            <a:headEnd/>
            <a:tailEnd/>
          </a:ln>
          <a:effectLst>
            <a:outerShdw dist="35921" dir="2700000" algn="ctr" rotWithShape="0">
              <a:schemeClr val="bg2"/>
            </a:outerShdw>
          </a:effectLst>
        </p:spPr>
        <p:txBody>
          <a:bodyPr>
            <a:spAutoFit/>
          </a:bodyPr>
          <a:lstStyle/>
          <a:p>
            <a:r>
              <a:rPr lang="en-US" sz="2000" b="1">
                <a:solidFill>
                  <a:srgbClr val="FFFF00"/>
                </a:solidFill>
                <a:latin typeface="Arial" pitchFamily="34" charset="0"/>
              </a:rPr>
              <a:t>1st Trimester</a:t>
            </a:r>
          </a:p>
          <a:p>
            <a:r>
              <a:rPr lang="en-US" sz="2000" b="1">
                <a:solidFill>
                  <a:srgbClr val="FFFF00"/>
                </a:solidFill>
                <a:latin typeface="Arial" pitchFamily="34" charset="0"/>
              </a:rPr>
              <a:t>PAPP-A</a:t>
            </a:r>
          </a:p>
        </p:txBody>
      </p:sp>
      <p:sp>
        <p:nvSpPr>
          <p:cNvPr id="485391" name="Text Box 15"/>
          <p:cNvSpPr txBox="1">
            <a:spLocks noChangeArrowheads="1"/>
          </p:cNvSpPr>
          <p:nvPr/>
        </p:nvSpPr>
        <p:spPr bwMode="auto">
          <a:xfrm>
            <a:off x="5832475" y="2574925"/>
            <a:ext cx="530225" cy="396875"/>
          </a:xfrm>
          <a:prstGeom prst="rect">
            <a:avLst/>
          </a:prstGeom>
          <a:noFill/>
          <a:ln w="12700">
            <a:noFill/>
            <a:miter lim="800000"/>
            <a:headEnd/>
            <a:tailEnd/>
          </a:ln>
          <a:effectLst>
            <a:outerShdw dist="35921" dir="2700000" algn="ctr" rotWithShape="0">
              <a:schemeClr val="bg2"/>
            </a:outerShdw>
          </a:effectLst>
        </p:spPr>
        <p:txBody>
          <a:bodyPr>
            <a:spAutoFit/>
          </a:bodyPr>
          <a:lstStyle/>
          <a:p>
            <a:r>
              <a:rPr lang="en-US" sz="2000" b="1">
                <a:solidFill>
                  <a:srgbClr val="FFFF00"/>
                </a:solidFill>
                <a:latin typeface="Arial" pitchFamily="34" charset="0"/>
              </a:rPr>
              <a:t>NT</a:t>
            </a:r>
          </a:p>
        </p:txBody>
      </p:sp>
      <p:sp>
        <p:nvSpPr>
          <p:cNvPr id="485392" name="Text Box 16"/>
          <p:cNvSpPr txBox="1">
            <a:spLocks noChangeArrowheads="1"/>
          </p:cNvSpPr>
          <p:nvPr/>
        </p:nvSpPr>
        <p:spPr bwMode="auto">
          <a:xfrm>
            <a:off x="6267450" y="5581650"/>
            <a:ext cx="1905000" cy="1311275"/>
          </a:xfrm>
          <a:prstGeom prst="rect">
            <a:avLst/>
          </a:prstGeom>
          <a:noFill/>
          <a:ln w="12700">
            <a:noFill/>
            <a:miter lim="800000"/>
            <a:headEnd/>
            <a:tailEnd/>
          </a:ln>
          <a:effectLst>
            <a:outerShdw dist="35921" dir="2700000" algn="ctr" rotWithShape="0">
              <a:schemeClr val="bg2"/>
            </a:outerShdw>
          </a:effectLst>
        </p:spPr>
        <p:txBody>
          <a:bodyPr>
            <a:spAutoFit/>
          </a:bodyPr>
          <a:lstStyle/>
          <a:p>
            <a:r>
              <a:rPr lang="en-US" sz="2000" b="1">
                <a:solidFill>
                  <a:srgbClr val="FFFF00"/>
                </a:solidFill>
                <a:latin typeface="Arial" pitchFamily="34" charset="0"/>
              </a:rPr>
              <a:t>1st Trimester</a:t>
            </a:r>
          </a:p>
          <a:p>
            <a:r>
              <a:rPr lang="en-US" sz="2000" b="1">
                <a:solidFill>
                  <a:srgbClr val="FFFF00"/>
                </a:solidFill>
                <a:latin typeface="Arial" pitchFamily="34" charset="0"/>
              </a:rPr>
              <a:t>Biochem</a:t>
            </a:r>
          </a:p>
          <a:p>
            <a:r>
              <a:rPr lang="en-US" sz="2000" b="1">
                <a:solidFill>
                  <a:srgbClr val="FFFF00"/>
                </a:solidFill>
                <a:latin typeface="Arial" pitchFamily="34" charset="0"/>
              </a:rPr>
              <a:t>+</a:t>
            </a:r>
          </a:p>
          <a:p>
            <a:r>
              <a:rPr lang="en-US" sz="2000" b="1">
                <a:solidFill>
                  <a:srgbClr val="FFFF00"/>
                </a:solidFill>
                <a:latin typeface="Arial" pitchFamily="34" charset="0"/>
              </a:rPr>
              <a:t>NT</a:t>
            </a:r>
          </a:p>
        </p:txBody>
      </p:sp>
      <p:sp>
        <p:nvSpPr>
          <p:cNvPr id="485393" name="Line 17"/>
          <p:cNvSpPr>
            <a:spLocks noChangeShapeType="1"/>
          </p:cNvSpPr>
          <p:nvPr/>
        </p:nvSpPr>
        <p:spPr bwMode="auto">
          <a:xfrm>
            <a:off x="5314950" y="2381250"/>
            <a:ext cx="0" cy="1219200"/>
          </a:xfrm>
          <a:prstGeom prst="line">
            <a:avLst/>
          </a:prstGeom>
          <a:noFill/>
          <a:ln w="63500">
            <a:solidFill>
              <a:srgbClr val="FFFF00"/>
            </a:solidFill>
            <a:round/>
            <a:headEnd/>
            <a:tailEnd type="triangle" w="med" len="med"/>
          </a:ln>
          <a:effectLst/>
        </p:spPr>
        <p:txBody>
          <a:bodyPr wrap="none" anchor="ctr"/>
          <a:lstStyle/>
          <a:p>
            <a:endParaRPr lang="fa-IR"/>
          </a:p>
        </p:txBody>
      </p:sp>
      <p:sp>
        <p:nvSpPr>
          <p:cNvPr id="485394" name="Line 18"/>
          <p:cNvSpPr>
            <a:spLocks noChangeShapeType="1"/>
          </p:cNvSpPr>
          <p:nvPr/>
        </p:nvSpPr>
        <p:spPr bwMode="auto">
          <a:xfrm>
            <a:off x="4552950" y="3067050"/>
            <a:ext cx="0" cy="590550"/>
          </a:xfrm>
          <a:prstGeom prst="line">
            <a:avLst/>
          </a:prstGeom>
          <a:noFill/>
          <a:ln w="63500">
            <a:solidFill>
              <a:srgbClr val="FFFF00"/>
            </a:solidFill>
            <a:round/>
            <a:headEnd/>
            <a:tailEnd type="triangle" w="med" len="med"/>
          </a:ln>
          <a:effectLst/>
        </p:spPr>
        <p:txBody>
          <a:bodyPr wrap="none" anchor="ctr"/>
          <a:lstStyle/>
          <a:p>
            <a:endParaRPr lang="fa-IR"/>
          </a:p>
        </p:txBody>
      </p:sp>
      <p:sp>
        <p:nvSpPr>
          <p:cNvPr id="485395" name="Line 19"/>
          <p:cNvSpPr>
            <a:spLocks noChangeShapeType="1"/>
          </p:cNvSpPr>
          <p:nvPr/>
        </p:nvSpPr>
        <p:spPr bwMode="auto">
          <a:xfrm>
            <a:off x="6096000" y="3028950"/>
            <a:ext cx="0" cy="590550"/>
          </a:xfrm>
          <a:prstGeom prst="line">
            <a:avLst/>
          </a:prstGeom>
          <a:noFill/>
          <a:ln w="63500">
            <a:solidFill>
              <a:srgbClr val="FFFF00"/>
            </a:solidFill>
            <a:round/>
            <a:headEnd/>
            <a:tailEnd type="triangle" w="med" len="med"/>
          </a:ln>
          <a:effectLst/>
        </p:spPr>
        <p:txBody>
          <a:bodyPr wrap="none" anchor="ctr"/>
          <a:lstStyle/>
          <a:p>
            <a:endParaRPr lang="fa-IR"/>
          </a:p>
        </p:txBody>
      </p:sp>
      <p:sp>
        <p:nvSpPr>
          <p:cNvPr id="485396" name="Line 20"/>
          <p:cNvSpPr>
            <a:spLocks noChangeShapeType="1"/>
          </p:cNvSpPr>
          <p:nvPr/>
        </p:nvSpPr>
        <p:spPr bwMode="auto">
          <a:xfrm rot="10800000">
            <a:off x="4248150" y="4914900"/>
            <a:ext cx="3175" cy="590550"/>
          </a:xfrm>
          <a:prstGeom prst="line">
            <a:avLst/>
          </a:prstGeom>
          <a:noFill/>
          <a:ln w="63500">
            <a:solidFill>
              <a:srgbClr val="FFFF00"/>
            </a:solidFill>
            <a:round/>
            <a:headEnd/>
            <a:tailEnd type="triangle" w="med" len="med"/>
          </a:ln>
          <a:effectLst/>
        </p:spPr>
        <p:txBody>
          <a:bodyPr wrap="none" anchor="ctr"/>
          <a:lstStyle/>
          <a:p>
            <a:endParaRPr lang="fa-IR"/>
          </a:p>
        </p:txBody>
      </p:sp>
      <p:sp>
        <p:nvSpPr>
          <p:cNvPr id="485397" name="Line 21"/>
          <p:cNvSpPr>
            <a:spLocks noChangeShapeType="1"/>
          </p:cNvSpPr>
          <p:nvPr/>
        </p:nvSpPr>
        <p:spPr bwMode="auto">
          <a:xfrm rot="10800000">
            <a:off x="2895600" y="4895850"/>
            <a:ext cx="1588" cy="590550"/>
          </a:xfrm>
          <a:prstGeom prst="line">
            <a:avLst/>
          </a:prstGeom>
          <a:noFill/>
          <a:ln w="63500">
            <a:solidFill>
              <a:srgbClr val="FFFF00"/>
            </a:solidFill>
            <a:round/>
            <a:headEnd/>
            <a:tailEnd type="triangle" w="med" len="med"/>
          </a:ln>
          <a:effectLst/>
        </p:spPr>
        <p:txBody>
          <a:bodyPr wrap="none" anchor="ctr"/>
          <a:lstStyle/>
          <a:p>
            <a:endParaRPr lang="fa-IR"/>
          </a:p>
        </p:txBody>
      </p:sp>
      <p:sp>
        <p:nvSpPr>
          <p:cNvPr id="485398" name="Line 22"/>
          <p:cNvSpPr>
            <a:spLocks noChangeShapeType="1"/>
          </p:cNvSpPr>
          <p:nvPr/>
        </p:nvSpPr>
        <p:spPr bwMode="auto">
          <a:xfrm rot="10800000">
            <a:off x="5543550" y="4914900"/>
            <a:ext cx="1588" cy="590550"/>
          </a:xfrm>
          <a:prstGeom prst="line">
            <a:avLst/>
          </a:prstGeom>
          <a:noFill/>
          <a:ln w="63500">
            <a:solidFill>
              <a:srgbClr val="FFFF00"/>
            </a:solidFill>
            <a:round/>
            <a:headEnd/>
            <a:tailEnd type="triangle" w="med" len="med"/>
          </a:ln>
          <a:effectLst/>
        </p:spPr>
        <p:txBody>
          <a:bodyPr wrap="none" anchor="ctr"/>
          <a:lstStyle/>
          <a:p>
            <a:endParaRPr lang="fa-IR"/>
          </a:p>
        </p:txBody>
      </p:sp>
      <p:sp>
        <p:nvSpPr>
          <p:cNvPr id="485399" name="Line 23"/>
          <p:cNvSpPr>
            <a:spLocks noChangeShapeType="1"/>
          </p:cNvSpPr>
          <p:nvPr/>
        </p:nvSpPr>
        <p:spPr bwMode="auto">
          <a:xfrm>
            <a:off x="1143000" y="3048000"/>
            <a:ext cx="0" cy="590550"/>
          </a:xfrm>
          <a:prstGeom prst="line">
            <a:avLst/>
          </a:prstGeom>
          <a:noFill/>
          <a:ln w="63500">
            <a:solidFill>
              <a:srgbClr val="FFFF00"/>
            </a:solidFill>
            <a:round/>
            <a:headEnd/>
            <a:tailEnd type="triangle" w="med" len="med"/>
          </a:ln>
          <a:effectLst/>
        </p:spPr>
        <p:txBody>
          <a:bodyPr wrap="none" anchor="ctr"/>
          <a:lstStyle/>
          <a:p>
            <a:endParaRPr lang="fa-IR"/>
          </a:p>
        </p:txBody>
      </p:sp>
      <p:sp>
        <p:nvSpPr>
          <p:cNvPr id="485400" name="Text Box 24"/>
          <p:cNvSpPr txBox="1">
            <a:spLocks noChangeArrowheads="1"/>
          </p:cNvSpPr>
          <p:nvPr/>
        </p:nvSpPr>
        <p:spPr bwMode="auto">
          <a:xfrm>
            <a:off x="304800" y="323850"/>
            <a:ext cx="9486900" cy="1311275"/>
          </a:xfrm>
          <a:prstGeom prst="rect">
            <a:avLst/>
          </a:prstGeom>
          <a:noFill/>
          <a:ln w="12700">
            <a:noFill/>
            <a:miter lim="800000"/>
            <a:headEnd/>
            <a:tailEnd/>
          </a:ln>
          <a:effectLst/>
        </p:spPr>
        <p:txBody>
          <a:bodyPr>
            <a:spAutoFit/>
          </a:bodyPr>
          <a:lstStyle/>
          <a:p>
            <a:r>
              <a:rPr lang="en-US" sz="4000" b="1">
                <a:solidFill>
                  <a:srgbClr val="FFFF00"/>
                </a:solidFill>
              </a:rPr>
              <a:t>PRENATAL SCREENING</a:t>
            </a:r>
          </a:p>
          <a:p>
            <a:r>
              <a:rPr lang="en-US" sz="4000" b="1">
                <a:solidFill>
                  <a:srgbClr val="FFFF00"/>
                </a:solidFill>
              </a:rPr>
              <a:t> </a:t>
            </a:r>
            <a:r>
              <a:rPr lang="en-US" sz="3600" b="1">
                <a:solidFill>
                  <a:srgbClr val="FFFF00"/>
                </a:solidFill>
              </a:rPr>
              <a:t>28 YEAR HISTORY</a:t>
            </a:r>
            <a:r>
              <a:rPr lang="en-US" sz="3600" b="1">
                <a:solidFill>
                  <a:srgbClr val="66FFFF"/>
                </a:solidFill>
                <a:latin typeface="Arial" pitchFamily="34" charset="0"/>
              </a:rPr>
              <a:t>  </a:t>
            </a:r>
          </a:p>
        </p:txBody>
      </p:sp>
      <p:sp>
        <p:nvSpPr>
          <p:cNvPr id="485401" name="Line 25"/>
          <p:cNvSpPr>
            <a:spLocks noChangeShapeType="1"/>
          </p:cNvSpPr>
          <p:nvPr/>
        </p:nvSpPr>
        <p:spPr bwMode="auto">
          <a:xfrm>
            <a:off x="4953000" y="3803650"/>
            <a:ext cx="1588" cy="779463"/>
          </a:xfrm>
          <a:prstGeom prst="line">
            <a:avLst/>
          </a:prstGeom>
          <a:noFill/>
          <a:ln w="12700">
            <a:solidFill>
              <a:schemeClr val="tx1"/>
            </a:solidFill>
            <a:round/>
            <a:headEnd/>
            <a:tailEnd/>
          </a:ln>
          <a:effectLst/>
        </p:spPr>
        <p:txBody>
          <a:bodyPr wrap="none" anchor="ctr"/>
          <a:lstStyle/>
          <a:p>
            <a:endParaRPr lang="fa-IR"/>
          </a:p>
        </p:txBody>
      </p:sp>
      <p:sp>
        <p:nvSpPr>
          <p:cNvPr id="485402" name="Line 26"/>
          <p:cNvSpPr>
            <a:spLocks noChangeShapeType="1"/>
          </p:cNvSpPr>
          <p:nvPr/>
        </p:nvSpPr>
        <p:spPr bwMode="auto">
          <a:xfrm>
            <a:off x="6289675" y="3803650"/>
            <a:ext cx="1588" cy="779463"/>
          </a:xfrm>
          <a:prstGeom prst="line">
            <a:avLst/>
          </a:prstGeom>
          <a:noFill/>
          <a:ln w="12700">
            <a:solidFill>
              <a:schemeClr val="tx1"/>
            </a:solidFill>
            <a:round/>
            <a:headEnd/>
            <a:tailEnd/>
          </a:ln>
          <a:effectLst/>
        </p:spPr>
        <p:txBody>
          <a:bodyPr wrap="none" anchor="ctr"/>
          <a:lstStyle/>
          <a:p>
            <a:endParaRPr lang="fa-IR"/>
          </a:p>
        </p:txBody>
      </p:sp>
      <p:sp>
        <p:nvSpPr>
          <p:cNvPr id="485403" name="Text Box 27"/>
          <p:cNvSpPr txBox="1">
            <a:spLocks noChangeArrowheads="1"/>
          </p:cNvSpPr>
          <p:nvPr/>
        </p:nvSpPr>
        <p:spPr bwMode="auto">
          <a:xfrm>
            <a:off x="7029450" y="2990850"/>
            <a:ext cx="1219200" cy="396875"/>
          </a:xfrm>
          <a:prstGeom prst="rect">
            <a:avLst/>
          </a:prstGeom>
          <a:noFill/>
          <a:ln w="12700">
            <a:noFill/>
            <a:miter lim="800000"/>
            <a:headEnd/>
            <a:tailEnd/>
          </a:ln>
          <a:effectLst>
            <a:outerShdw dist="35921" dir="2700000" algn="ctr" rotWithShape="0">
              <a:schemeClr val="bg2"/>
            </a:outerShdw>
          </a:effectLst>
        </p:spPr>
        <p:txBody>
          <a:bodyPr>
            <a:spAutoFit/>
          </a:bodyPr>
          <a:lstStyle/>
          <a:p>
            <a:r>
              <a:rPr lang="en-US" sz="2000" b="1">
                <a:solidFill>
                  <a:srgbClr val="FFFF00"/>
                </a:solidFill>
                <a:latin typeface="Arial" pitchFamily="34" charset="0"/>
              </a:rPr>
              <a:t>NB</a:t>
            </a:r>
          </a:p>
        </p:txBody>
      </p:sp>
      <p:sp>
        <p:nvSpPr>
          <p:cNvPr id="485404" name="Line 28"/>
          <p:cNvSpPr>
            <a:spLocks noChangeShapeType="1"/>
          </p:cNvSpPr>
          <p:nvPr/>
        </p:nvSpPr>
        <p:spPr bwMode="auto">
          <a:xfrm>
            <a:off x="7658100" y="3352800"/>
            <a:ext cx="0" cy="419100"/>
          </a:xfrm>
          <a:prstGeom prst="line">
            <a:avLst/>
          </a:prstGeom>
          <a:noFill/>
          <a:ln w="63500">
            <a:solidFill>
              <a:srgbClr val="FFFF00"/>
            </a:solidFill>
            <a:round/>
            <a:headEnd/>
            <a:tailEnd type="triangle" w="med" len="med"/>
          </a:ln>
          <a:effectLst/>
        </p:spPr>
        <p:txBody>
          <a:bodyPr wrap="none" anchor="ctr"/>
          <a:lstStyle/>
          <a:p>
            <a:endParaRPr lang="fa-IR"/>
          </a:p>
        </p:txBody>
      </p:sp>
      <p:sp>
        <p:nvSpPr>
          <p:cNvPr id="485405" name="Line 29"/>
          <p:cNvSpPr>
            <a:spLocks noChangeShapeType="1"/>
          </p:cNvSpPr>
          <p:nvPr/>
        </p:nvSpPr>
        <p:spPr bwMode="auto">
          <a:xfrm rot="10800000">
            <a:off x="6572250" y="4933950"/>
            <a:ext cx="1588" cy="590550"/>
          </a:xfrm>
          <a:prstGeom prst="line">
            <a:avLst/>
          </a:prstGeom>
          <a:noFill/>
          <a:ln w="63500">
            <a:solidFill>
              <a:srgbClr val="FFFF00"/>
            </a:solidFill>
            <a:round/>
            <a:headEnd/>
            <a:tailEnd type="triangle" w="med" len="med"/>
          </a:ln>
          <a:effectLst/>
        </p:spPr>
        <p:txBody>
          <a:bodyPr wrap="none" anchor="ctr"/>
          <a:lstStyle/>
          <a:p>
            <a:endParaRPr lang="fa-IR"/>
          </a:p>
        </p:txBody>
      </p:sp>
      <p:sp>
        <p:nvSpPr>
          <p:cNvPr id="485406" name="Text Box 30"/>
          <p:cNvSpPr txBox="1">
            <a:spLocks noChangeArrowheads="1"/>
          </p:cNvSpPr>
          <p:nvPr/>
        </p:nvSpPr>
        <p:spPr bwMode="auto">
          <a:xfrm>
            <a:off x="8343900" y="3505200"/>
            <a:ext cx="1943100" cy="1311275"/>
          </a:xfrm>
          <a:prstGeom prst="rect">
            <a:avLst/>
          </a:prstGeom>
          <a:noFill/>
          <a:ln w="12700">
            <a:noFill/>
            <a:miter lim="800000"/>
            <a:headEnd/>
            <a:tailEnd/>
          </a:ln>
          <a:effectLst>
            <a:outerShdw dist="35921" dir="2700000" algn="ctr" rotWithShape="0">
              <a:schemeClr val="bg2"/>
            </a:outerShdw>
          </a:effectLst>
        </p:spPr>
        <p:txBody>
          <a:bodyPr>
            <a:spAutoFit/>
          </a:bodyPr>
          <a:lstStyle/>
          <a:p>
            <a:pPr>
              <a:spcBef>
                <a:spcPct val="50000"/>
              </a:spcBef>
            </a:pPr>
            <a:r>
              <a:rPr lang="en-US" sz="2000" b="1">
                <a:solidFill>
                  <a:srgbClr val="FFFF00"/>
                </a:solidFill>
                <a:latin typeface="Arial" pitchFamily="34" charset="0"/>
              </a:rPr>
              <a:t>Maximizing First Trimester Screening</a:t>
            </a: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771525" y="-228600"/>
            <a:ext cx="8743950" cy="1371600"/>
          </a:xfrm>
        </p:spPr>
        <p:txBody>
          <a:bodyPr/>
          <a:lstStyle/>
          <a:p>
            <a:r>
              <a:rPr lang="en-US" sz="4000" b="1">
                <a:solidFill>
                  <a:srgbClr val="FFFF00"/>
                </a:solidFill>
              </a:rPr>
              <a:t>DS freeBeta/PAPP-A DR @ 5% SPR</a:t>
            </a:r>
          </a:p>
        </p:txBody>
      </p:sp>
      <p:sp>
        <p:nvSpPr>
          <p:cNvPr id="667651" name="Rectangle 3"/>
          <p:cNvSpPr>
            <a:spLocks noGrp="1" noChangeArrowheads="1"/>
          </p:cNvSpPr>
          <p:nvPr>
            <p:ph type="body" idx="1"/>
          </p:nvPr>
        </p:nvSpPr>
        <p:spPr>
          <a:xfrm>
            <a:off x="771525" y="1600200"/>
            <a:ext cx="8743950" cy="5486400"/>
          </a:xfrm>
        </p:spPr>
        <p:txBody>
          <a:bodyPr/>
          <a:lstStyle/>
          <a:p>
            <a:pPr>
              <a:buFontTx/>
              <a:buNone/>
            </a:pPr>
            <a:r>
              <a:rPr lang="en-US" sz="1800"/>
              <a:t>	</a:t>
            </a:r>
            <a:r>
              <a:rPr lang="en-US" sz="2800" b="1">
                <a:solidFill>
                  <a:schemeClr val="bg1"/>
                </a:solidFill>
              </a:rPr>
              <a:t>Study-FMF NT</a:t>
            </a:r>
            <a:r>
              <a:rPr lang="en-US" sz="2400" b="1">
                <a:solidFill>
                  <a:schemeClr val="bg1"/>
                </a:solidFill>
              </a:rPr>
              <a:t>	           </a:t>
            </a:r>
            <a:r>
              <a:rPr lang="en-US" sz="2800" b="1">
                <a:solidFill>
                  <a:schemeClr val="bg1"/>
                </a:solidFill>
              </a:rPr>
              <a:t>DS</a:t>
            </a:r>
            <a:r>
              <a:rPr lang="en-US" sz="2400" b="1">
                <a:solidFill>
                  <a:schemeClr val="bg1"/>
                </a:solidFill>
              </a:rPr>
              <a:t>	       </a:t>
            </a:r>
            <a:r>
              <a:rPr lang="en-US" sz="2800" b="1">
                <a:solidFill>
                  <a:schemeClr val="bg1"/>
                </a:solidFill>
              </a:rPr>
              <a:t>Weeks	</a:t>
            </a:r>
            <a:r>
              <a:rPr lang="en-US" sz="2800" b="1">
                <a:solidFill>
                  <a:srgbClr val="FFFF00"/>
                </a:solidFill>
              </a:rPr>
              <a:t>Detection (%)</a:t>
            </a:r>
          </a:p>
          <a:p>
            <a:pPr>
              <a:buFontTx/>
              <a:buNone/>
            </a:pPr>
            <a:r>
              <a:rPr lang="en-US" sz="2400" b="1">
                <a:solidFill>
                  <a:schemeClr val="bg1"/>
                </a:solidFill>
              </a:rPr>
              <a:t>Krantz, 1996		     	 22		10-13		</a:t>
            </a:r>
            <a:r>
              <a:rPr lang="en-US" sz="2400" b="1">
                <a:solidFill>
                  <a:srgbClr val="FFFF00"/>
                </a:solidFill>
              </a:rPr>
              <a:t>63</a:t>
            </a:r>
          </a:p>
          <a:p>
            <a:pPr>
              <a:buFontTx/>
              <a:buNone/>
            </a:pPr>
            <a:r>
              <a:rPr lang="en-US" sz="2400" b="1">
                <a:solidFill>
                  <a:schemeClr val="bg1"/>
                </a:solidFill>
              </a:rPr>
              <a:t>Wald, 1996		     	 77		8-13		</a:t>
            </a:r>
            <a:r>
              <a:rPr lang="en-US" sz="2400" b="1">
                <a:solidFill>
                  <a:srgbClr val="FFFF00"/>
                </a:solidFill>
              </a:rPr>
              <a:t>62</a:t>
            </a:r>
          </a:p>
          <a:p>
            <a:pPr>
              <a:buFontTx/>
              <a:buNone/>
            </a:pPr>
            <a:r>
              <a:rPr lang="en-US" sz="2400" b="1">
                <a:solidFill>
                  <a:schemeClr val="bg1"/>
                </a:solidFill>
              </a:rPr>
              <a:t>Berry, 1997		     	 47		9-13		</a:t>
            </a:r>
            <a:r>
              <a:rPr lang="en-US" sz="2400" b="1">
                <a:solidFill>
                  <a:srgbClr val="FFFF00"/>
                </a:solidFill>
              </a:rPr>
              <a:t>55</a:t>
            </a:r>
          </a:p>
          <a:p>
            <a:pPr>
              <a:buFontTx/>
              <a:buNone/>
            </a:pPr>
            <a:r>
              <a:rPr lang="en-US" sz="2400" b="1">
                <a:solidFill>
                  <a:schemeClr val="bg1"/>
                </a:solidFill>
              </a:rPr>
              <a:t>Orlandi, 1997		     	 11		9-13		</a:t>
            </a:r>
            <a:r>
              <a:rPr lang="en-US" sz="2400" b="1">
                <a:solidFill>
                  <a:srgbClr val="FFFF00"/>
                </a:solidFill>
              </a:rPr>
              <a:t>61</a:t>
            </a:r>
          </a:p>
          <a:p>
            <a:pPr>
              <a:buFontTx/>
              <a:buNone/>
            </a:pPr>
            <a:r>
              <a:rPr lang="en-US" sz="2400" b="1">
                <a:solidFill>
                  <a:schemeClr val="bg1"/>
                </a:solidFill>
              </a:rPr>
              <a:t>Haddow, 1998		 48		9-15		</a:t>
            </a:r>
            <a:r>
              <a:rPr lang="en-US" sz="2400" b="1">
                <a:solidFill>
                  <a:srgbClr val="FFFF00"/>
                </a:solidFill>
              </a:rPr>
              <a:t>60</a:t>
            </a:r>
          </a:p>
          <a:p>
            <a:pPr>
              <a:buFontTx/>
              <a:buNone/>
            </a:pPr>
            <a:r>
              <a:rPr lang="en-US" sz="2400" b="1">
                <a:solidFill>
                  <a:schemeClr val="bg1"/>
                </a:solidFill>
              </a:rPr>
              <a:t>Wheeler &amp; Sinosich, 1998     17		9-12		</a:t>
            </a:r>
            <a:r>
              <a:rPr lang="en-US" sz="2400" b="1">
                <a:solidFill>
                  <a:srgbClr val="FFFF00"/>
                </a:solidFill>
              </a:rPr>
              <a:t>67</a:t>
            </a:r>
          </a:p>
          <a:p>
            <a:pPr>
              <a:buFontTx/>
              <a:buNone/>
            </a:pPr>
            <a:r>
              <a:rPr lang="en-US" sz="2400" b="1">
                <a:solidFill>
                  <a:schemeClr val="bg1"/>
                </a:solidFill>
              </a:rPr>
              <a:t>De Graaf, 1999		 37		10-13		</a:t>
            </a:r>
            <a:r>
              <a:rPr lang="en-US" sz="2400" b="1">
                <a:solidFill>
                  <a:srgbClr val="FFFF00"/>
                </a:solidFill>
              </a:rPr>
              <a:t>55</a:t>
            </a:r>
          </a:p>
          <a:p>
            <a:pPr>
              <a:buFontTx/>
              <a:buNone/>
            </a:pPr>
            <a:r>
              <a:rPr lang="en-US" sz="2400" b="1">
                <a:solidFill>
                  <a:schemeClr val="bg1"/>
                </a:solidFill>
              </a:rPr>
              <a:t>Spencer, 1999		            210		10-13		</a:t>
            </a:r>
            <a:r>
              <a:rPr lang="en-US" sz="2400" b="1">
                <a:solidFill>
                  <a:srgbClr val="FFFF00"/>
                </a:solidFill>
              </a:rPr>
              <a:t>67</a:t>
            </a:r>
          </a:p>
          <a:p>
            <a:pPr>
              <a:buFontTx/>
              <a:buNone/>
            </a:pPr>
            <a:r>
              <a:rPr lang="en-US" sz="2400" b="1">
                <a:solidFill>
                  <a:schemeClr val="bg1"/>
                </a:solidFill>
              </a:rPr>
              <a:t>Tsuckerman, 1999	    	 31		8-13		</a:t>
            </a:r>
            <a:r>
              <a:rPr lang="en-US" sz="2400" b="1">
                <a:solidFill>
                  <a:srgbClr val="FFFF00"/>
                </a:solidFill>
              </a:rPr>
              <a:t>69</a:t>
            </a:r>
          </a:p>
          <a:p>
            <a:pPr>
              <a:buFontTx/>
              <a:buNone/>
            </a:pPr>
            <a:r>
              <a:rPr lang="en-US" sz="2400" b="1">
                <a:solidFill>
                  <a:srgbClr val="FFFF00"/>
                </a:solidFill>
              </a:rPr>
              <a:t>Krantz, 2000		    	 50		9-13		63</a:t>
            </a:r>
          </a:p>
        </p:txBody>
      </p:sp>
      <p:sp>
        <p:nvSpPr>
          <p:cNvPr id="667652" name="Line 4"/>
          <p:cNvSpPr>
            <a:spLocks noChangeShapeType="1"/>
          </p:cNvSpPr>
          <p:nvPr/>
        </p:nvSpPr>
        <p:spPr bwMode="auto">
          <a:xfrm>
            <a:off x="800100" y="1676400"/>
            <a:ext cx="8763000" cy="0"/>
          </a:xfrm>
          <a:prstGeom prst="line">
            <a:avLst/>
          </a:prstGeom>
          <a:noFill/>
          <a:ln w="12700">
            <a:solidFill>
              <a:srgbClr val="FFFF00"/>
            </a:solidFill>
            <a:round/>
            <a:headEnd/>
            <a:tailEnd/>
          </a:ln>
          <a:effectLst/>
        </p:spPr>
        <p:txBody>
          <a:bodyPr wrap="none" anchor="ctr"/>
          <a:lstStyle/>
          <a:p>
            <a:endParaRPr lang="fa-IR"/>
          </a:p>
        </p:txBody>
      </p:sp>
      <p:sp>
        <p:nvSpPr>
          <p:cNvPr id="667653" name="Line 5"/>
          <p:cNvSpPr>
            <a:spLocks noChangeShapeType="1"/>
          </p:cNvSpPr>
          <p:nvPr/>
        </p:nvSpPr>
        <p:spPr bwMode="auto">
          <a:xfrm>
            <a:off x="800100" y="2057400"/>
            <a:ext cx="8763000" cy="0"/>
          </a:xfrm>
          <a:prstGeom prst="line">
            <a:avLst/>
          </a:prstGeom>
          <a:noFill/>
          <a:ln w="12700">
            <a:solidFill>
              <a:srgbClr val="FFFF00"/>
            </a:solidFill>
            <a:round/>
            <a:headEnd/>
            <a:tailEnd/>
          </a:ln>
          <a:effectLst/>
        </p:spPr>
        <p:txBody>
          <a:bodyPr wrap="none" anchor="ctr"/>
          <a:lstStyle/>
          <a:p>
            <a:endParaRPr lang="fa-IR"/>
          </a:p>
        </p:txBody>
      </p:sp>
      <p:sp>
        <p:nvSpPr>
          <p:cNvPr id="667654" name="Line 6"/>
          <p:cNvSpPr>
            <a:spLocks noChangeShapeType="1"/>
          </p:cNvSpPr>
          <p:nvPr/>
        </p:nvSpPr>
        <p:spPr bwMode="auto">
          <a:xfrm>
            <a:off x="647700" y="6400800"/>
            <a:ext cx="8686800" cy="0"/>
          </a:xfrm>
          <a:prstGeom prst="line">
            <a:avLst/>
          </a:prstGeom>
          <a:noFill/>
          <a:ln w="12700">
            <a:solidFill>
              <a:srgbClr val="FFFF00"/>
            </a:solidFill>
            <a:round/>
            <a:headEnd/>
            <a:tailEnd/>
          </a:ln>
          <a:effectLst/>
        </p:spPr>
        <p:txBody>
          <a:bodyPr wrap="none" anchor="ctr"/>
          <a:lstStyle/>
          <a:p>
            <a:endParaRPr lang="fa-IR"/>
          </a:p>
        </p:txBody>
      </p:sp>
      <p:sp>
        <p:nvSpPr>
          <p:cNvPr id="667655" name="Text Box 7"/>
          <p:cNvSpPr txBox="1">
            <a:spLocks noChangeArrowheads="1"/>
          </p:cNvSpPr>
          <p:nvPr/>
        </p:nvSpPr>
        <p:spPr bwMode="auto">
          <a:xfrm>
            <a:off x="1257300" y="914400"/>
            <a:ext cx="7696200" cy="457200"/>
          </a:xfrm>
          <a:prstGeom prst="rect">
            <a:avLst/>
          </a:prstGeom>
          <a:solidFill>
            <a:srgbClr val="FF0000"/>
          </a:solidFill>
          <a:ln w="12700">
            <a:noFill/>
            <a:miter lim="800000"/>
            <a:headEnd/>
            <a:tailEnd/>
          </a:ln>
          <a:effectLst>
            <a:outerShdw dist="35921" dir="2700000" algn="ctr" rotWithShape="0">
              <a:schemeClr val="bg2"/>
            </a:outerShdw>
          </a:effectLst>
        </p:spPr>
        <p:txBody>
          <a:bodyPr>
            <a:spAutoFit/>
          </a:bodyPr>
          <a:lstStyle/>
          <a:p>
            <a:pPr>
              <a:spcBef>
                <a:spcPct val="20000"/>
              </a:spcBef>
            </a:pPr>
            <a:r>
              <a:rPr lang="en-US" b="1">
                <a:solidFill>
                  <a:srgbClr val="FFFF00"/>
                </a:solidFill>
              </a:rPr>
              <a:t>USA Detection: 63% at 4.5% vs. triple 60% at 7.6%</a:t>
            </a:r>
            <a:endParaRPr lang="en-US">
              <a:solidFill>
                <a:srgbClr val="FFFF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67655"/>
                                        </p:tgtEl>
                                        <p:attrNameLst>
                                          <p:attrName>style.visibility</p:attrName>
                                        </p:attrNameLst>
                                      </p:cBhvr>
                                      <p:to>
                                        <p:strVal val="visible"/>
                                      </p:to>
                                    </p:set>
                                    <p:animEffect transition="in" filter="fade">
                                      <p:cBhvr>
                                        <p:cTn id="7" dur="1000"/>
                                        <p:tgtEl>
                                          <p:spTgt spid="667655"/>
                                        </p:tgtEl>
                                      </p:cBhvr>
                                    </p:animEffect>
                                    <p:anim calcmode="lin" valueType="num">
                                      <p:cBhvr>
                                        <p:cTn id="8" dur="1000" fill="hold"/>
                                        <p:tgtEl>
                                          <p:spTgt spid="667655"/>
                                        </p:tgtEl>
                                        <p:attrNameLst>
                                          <p:attrName>ppt_x</p:attrName>
                                        </p:attrNameLst>
                                      </p:cBhvr>
                                      <p:tavLst>
                                        <p:tav tm="0">
                                          <p:val>
                                            <p:strVal val="#ppt_x"/>
                                          </p:val>
                                        </p:tav>
                                        <p:tav tm="100000">
                                          <p:val>
                                            <p:strVal val="#ppt_x"/>
                                          </p:val>
                                        </p:tav>
                                      </p:tavLst>
                                    </p:anim>
                                    <p:anim calcmode="lin" valueType="num">
                                      <p:cBhvr>
                                        <p:cTn id="9" dur="1000" fill="hold"/>
                                        <p:tgtEl>
                                          <p:spTgt spid="6676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ctrTitle"/>
          </p:nvPr>
        </p:nvSpPr>
        <p:spPr>
          <a:xfrm>
            <a:off x="114300" y="381000"/>
            <a:ext cx="10039350" cy="1143000"/>
          </a:xfrm>
        </p:spPr>
        <p:txBody>
          <a:bodyPr/>
          <a:lstStyle/>
          <a:p>
            <a:pPr algn="l"/>
            <a:r>
              <a:rPr lang="en-US" b="1">
                <a:solidFill>
                  <a:srgbClr val="FFFF00"/>
                </a:solidFill>
              </a:rPr>
              <a:t>Why Combine freeBeta / PAPP-A / NT?</a:t>
            </a:r>
            <a:endParaRPr lang="en-US">
              <a:solidFill>
                <a:srgbClr val="FFFF00"/>
              </a:solidFill>
            </a:endParaRPr>
          </a:p>
        </p:txBody>
      </p:sp>
      <p:sp>
        <p:nvSpPr>
          <p:cNvPr id="688131" name="Rectangle 3"/>
          <p:cNvSpPr>
            <a:spLocks noGrp="1" noChangeArrowheads="1"/>
          </p:cNvSpPr>
          <p:nvPr>
            <p:ph type="subTitle" idx="1"/>
          </p:nvPr>
        </p:nvSpPr>
        <p:spPr>
          <a:xfrm>
            <a:off x="342900" y="1981200"/>
            <a:ext cx="9029700" cy="3657600"/>
          </a:xfrm>
        </p:spPr>
        <p:txBody>
          <a:bodyPr/>
          <a:lstStyle/>
          <a:p>
            <a:pPr algn="l"/>
            <a:r>
              <a:rPr lang="en-US" sz="2000">
                <a:solidFill>
                  <a:srgbClr val="FFFF00"/>
                </a:solidFill>
              </a:rPr>
              <a:t>                            </a:t>
            </a:r>
            <a:endParaRPr lang="en-US" sz="2400">
              <a:solidFill>
                <a:srgbClr val="FFFF00"/>
              </a:solidFill>
            </a:endParaRPr>
          </a:p>
          <a:p>
            <a:pPr algn="l"/>
            <a:endParaRPr lang="en-US">
              <a:solidFill>
                <a:srgbClr val="FFFF00"/>
              </a:solidFill>
            </a:endParaRPr>
          </a:p>
        </p:txBody>
      </p:sp>
      <p:graphicFrame>
        <p:nvGraphicFramePr>
          <p:cNvPr id="688132" name="Object 4"/>
          <p:cNvGraphicFramePr>
            <a:graphicFrameLocks noChangeAspect="1"/>
          </p:cNvGraphicFramePr>
          <p:nvPr/>
        </p:nvGraphicFramePr>
        <p:xfrm>
          <a:off x="592138" y="1447800"/>
          <a:ext cx="8723312" cy="3695700"/>
        </p:xfrm>
        <a:graphic>
          <a:graphicData uri="http://schemas.openxmlformats.org/presentationml/2006/ole">
            <p:oleObj spid="_x0000_s688132" name="Document" r:id="rId3" imgW="9105442" imgH="3857891" progId="Word.Document.8">
              <p:embed/>
            </p:oleObj>
          </a:graphicData>
        </a:graphic>
      </p:graphicFrame>
      <p:sp>
        <p:nvSpPr>
          <p:cNvPr id="688133" name="Text Box 5"/>
          <p:cNvSpPr txBox="1">
            <a:spLocks noChangeArrowheads="1"/>
          </p:cNvSpPr>
          <p:nvPr/>
        </p:nvSpPr>
        <p:spPr bwMode="auto">
          <a:xfrm>
            <a:off x="723900" y="4813300"/>
            <a:ext cx="8382000" cy="1587500"/>
          </a:xfrm>
          <a:prstGeom prst="rect">
            <a:avLst/>
          </a:prstGeom>
          <a:solidFill>
            <a:srgbClr val="FF0000"/>
          </a:solidFill>
          <a:ln w="12700">
            <a:noFill/>
            <a:miter lim="800000"/>
            <a:headEnd/>
            <a:tailEnd/>
          </a:ln>
          <a:effectLst>
            <a:outerShdw dist="35921" dir="2700000" algn="ctr" rotWithShape="0">
              <a:schemeClr val="bg2"/>
            </a:outerShdw>
          </a:effectLst>
        </p:spPr>
        <p:txBody>
          <a:bodyPr>
            <a:spAutoFit/>
          </a:bodyPr>
          <a:lstStyle/>
          <a:p>
            <a:pPr marL="285750" indent="-285750" algn="l">
              <a:spcBef>
                <a:spcPct val="50000"/>
              </a:spcBef>
            </a:pPr>
            <a:r>
              <a:rPr lang="en-US" sz="2800" b="1">
                <a:solidFill>
                  <a:srgbClr val="FFFF00"/>
                </a:solidFill>
                <a:cs typeface="Times New Roman" pitchFamily="18" charset="0"/>
              </a:rPr>
              <a:t>● NT ALONE DOUBLES SPR AND ↓ DR 10%</a:t>
            </a:r>
          </a:p>
          <a:p>
            <a:pPr marL="285750" indent="-285750" algn="l">
              <a:spcBef>
                <a:spcPct val="50000"/>
              </a:spcBef>
            </a:pPr>
            <a:r>
              <a:rPr lang="en-US" sz="2800" b="1">
                <a:solidFill>
                  <a:srgbClr val="FFFF00"/>
                </a:solidFill>
                <a:cs typeface="Times New Roman" pitchFamily="18" charset="0"/>
              </a:rPr>
              <a:t>● ALWAYS COMBINE NT, freeBeta, PAPP-A </a:t>
            </a:r>
            <a:r>
              <a:rPr lang="en-US" sz="2800" b="1">
                <a:solidFill>
                  <a:srgbClr val="FFFF00"/>
                </a:solidFill>
              </a:rPr>
              <a:t>TO       ↑ DR, ↓ SPR, AND ↑ YIELD</a:t>
            </a:r>
          </a:p>
        </p:txBody>
      </p:sp>
      <p:sp>
        <p:nvSpPr>
          <p:cNvPr id="688134" name="Text Box 6"/>
          <p:cNvSpPr txBox="1">
            <a:spLocks noChangeArrowheads="1"/>
          </p:cNvSpPr>
          <p:nvPr/>
        </p:nvSpPr>
        <p:spPr bwMode="auto">
          <a:xfrm>
            <a:off x="6237288" y="4191000"/>
            <a:ext cx="2944812" cy="457200"/>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b="1">
                <a:solidFill>
                  <a:srgbClr val="FFFF00"/>
                </a:solidFill>
              </a:rPr>
              <a:t>*(Current USA data)</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419100" y="-152400"/>
            <a:ext cx="10287000" cy="1066800"/>
          </a:xfrm>
        </p:spPr>
        <p:txBody>
          <a:bodyPr/>
          <a:lstStyle/>
          <a:p>
            <a:pPr algn="l"/>
            <a:r>
              <a:rPr lang="en-US" sz="4000" b="1">
                <a:solidFill>
                  <a:srgbClr val="FFFF00"/>
                </a:solidFill>
              </a:rPr>
              <a:t>DS freeBeta / PAPP-A /NT DR at 5% SPR</a:t>
            </a:r>
            <a:endParaRPr lang="en-US" sz="4000">
              <a:solidFill>
                <a:srgbClr val="FFFF00"/>
              </a:solidFill>
            </a:endParaRPr>
          </a:p>
        </p:txBody>
      </p:sp>
      <p:sp>
        <p:nvSpPr>
          <p:cNvPr id="668675" name="Text Box 3"/>
          <p:cNvSpPr txBox="1">
            <a:spLocks noChangeArrowheads="1"/>
          </p:cNvSpPr>
          <p:nvPr/>
        </p:nvSpPr>
        <p:spPr bwMode="auto">
          <a:xfrm>
            <a:off x="179388" y="2019300"/>
            <a:ext cx="8947150" cy="4838700"/>
          </a:xfrm>
          <a:prstGeom prst="rect">
            <a:avLst/>
          </a:prstGeom>
          <a:noFill/>
          <a:ln w="12700">
            <a:noFill/>
            <a:miter lim="800000"/>
            <a:headEnd/>
            <a:tailEnd/>
          </a:ln>
          <a:effectLst/>
        </p:spPr>
        <p:txBody>
          <a:bodyPr wrap="none">
            <a:spAutoFit/>
          </a:bodyPr>
          <a:lstStyle/>
          <a:p>
            <a:pPr algn="l"/>
            <a:r>
              <a:rPr lang="en-US" b="1">
                <a:solidFill>
                  <a:schemeClr val="bg1"/>
                </a:solidFill>
              </a:rPr>
              <a:t>Brizot, 1994, 1995	      80		10-13		5.0		</a:t>
            </a:r>
            <a:r>
              <a:rPr lang="en-US" b="1">
                <a:solidFill>
                  <a:srgbClr val="FFFF00"/>
                </a:solidFill>
              </a:rPr>
              <a:t>89</a:t>
            </a:r>
          </a:p>
          <a:p>
            <a:pPr algn="l"/>
            <a:r>
              <a:rPr lang="en-US" b="1">
                <a:solidFill>
                  <a:schemeClr val="bg1"/>
                </a:solidFill>
              </a:rPr>
              <a:t>Orlandi, 1997		      11		9-13		5.0		</a:t>
            </a:r>
            <a:r>
              <a:rPr lang="en-US" b="1">
                <a:solidFill>
                  <a:srgbClr val="FFFF00"/>
                </a:solidFill>
              </a:rPr>
              <a:t>87</a:t>
            </a:r>
          </a:p>
          <a:p>
            <a:pPr algn="l"/>
            <a:r>
              <a:rPr lang="en-US" b="1">
                <a:solidFill>
                  <a:schemeClr val="bg1"/>
                </a:solidFill>
              </a:rPr>
              <a:t>De Graaf, 1999	      37		10-13		5.0		</a:t>
            </a:r>
            <a:r>
              <a:rPr lang="en-US" b="1">
                <a:solidFill>
                  <a:srgbClr val="FFFF00"/>
                </a:solidFill>
              </a:rPr>
              <a:t>85</a:t>
            </a:r>
          </a:p>
          <a:p>
            <a:pPr algn="l"/>
            <a:r>
              <a:rPr lang="en-US" b="1">
                <a:solidFill>
                  <a:schemeClr val="bg1"/>
                </a:solidFill>
              </a:rPr>
              <a:t>De Biasio, 1999	      13		10-13		3.3		</a:t>
            </a:r>
            <a:r>
              <a:rPr lang="en-US" b="1">
                <a:solidFill>
                  <a:srgbClr val="FFFF00"/>
                </a:solidFill>
              </a:rPr>
              <a:t>85</a:t>
            </a:r>
          </a:p>
          <a:p>
            <a:pPr algn="l"/>
            <a:r>
              <a:rPr lang="en-US" b="1">
                <a:solidFill>
                  <a:schemeClr val="bg1"/>
                </a:solidFill>
              </a:rPr>
              <a:t>Spencer, 1999		     210		10-13		5.0		</a:t>
            </a:r>
            <a:r>
              <a:rPr lang="en-US" b="1">
                <a:solidFill>
                  <a:srgbClr val="FFFF00"/>
                </a:solidFill>
              </a:rPr>
              <a:t>89</a:t>
            </a:r>
          </a:p>
          <a:p>
            <a:pPr algn="l"/>
            <a:r>
              <a:rPr lang="en-US" b="1">
                <a:solidFill>
                  <a:schemeClr val="bg1"/>
                </a:solidFill>
              </a:rPr>
              <a:t>Spencer, 2000		       7		10-13		5.5		</a:t>
            </a:r>
            <a:r>
              <a:rPr lang="en-US" b="1">
                <a:solidFill>
                  <a:srgbClr val="FFFF00"/>
                </a:solidFill>
              </a:rPr>
              <a:t>86</a:t>
            </a:r>
          </a:p>
          <a:p>
            <a:pPr algn="l"/>
            <a:r>
              <a:rPr lang="en-US" b="1">
                <a:solidFill>
                  <a:schemeClr val="bg1"/>
                </a:solidFill>
              </a:rPr>
              <a:t>Krantz, 2000		      33		10-13		5.0</a:t>
            </a:r>
            <a:r>
              <a:rPr lang="en-US" b="1">
                <a:solidFill>
                  <a:srgbClr val="FFFF00"/>
                </a:solidFill>
              </a:rPr>
              <a:t>		91</a:t>
            </a:r>
          </a:p>
          <a:p>
            <a:pPr algn="l"/>
            <a:r>
              <a:rPr lang="en-US" b="1">
                <a:solidFill>
                  <a:schemeClr val="bg1"/>
                </a:solidFill>
              </a:rPr>
              <a:t>Schucter, 2002	      14		11-13		5.0		</a:t>
            </a:r>
            <a:r>
              <a:rPr lang="en-US" b="1">
                <a:solidFill>
                  <a:srgbClr val="FFFF00"/>
                </a:solidFill>
              </a:rPr>
              <a:t>86</a:t>
            </a:r>
          </a:p>
          <a:p>
            <a:pPr algn="l"/>
            <a:r>
              <a:rPr lang="en-US" b="1">
                <a:solidFill>
                  <a:schemeClr val="bg1"/>
                </a:solidFill>
              </a:rPr>
              <a:t>Wapner, 2002	      61		10-13		5.0		</a:t>
            </a:r>
            <a:r>
              <a:rPr lang="en-US" b="1">
                <a:solidFill>
                  <a:srgbClr val="FFFF00"/>
                </a:solidFill>
              </a:rPr>
              <a:t>78.7</a:t>
            </a:r>
          </a:p>
          <a:p>
            <a:pPr algn="l"/>
            <a:r>
              <a:rPr lang="en-US" b="1">
                <a:solidFill>
                  <a:schemeClr val="bg1"/>
                </a:solidFill>
              </a:rPr>
              <a:t>Bindra, 2002		      82		11-13		6.8		</a:t>
            </a:r>
            <a:r>
              <a:rPr lang="en-US" b="1">
                <a:solidFill>
                  <a:srgbClr val="FFFF00"/>
                </a:solidFill>
              </a:rPr>
              <a:t>92</a:t>
            </a:r>
          </a:p>
          <a:p>
            <a:pPr algn="l"/>
            <a:r>
              <a:rPr lang="en-US" b="1">
                <a:solidFill>
                  <a:schemeClr val="bg1"/>
                </a:solidFill>
              </a:rPr>
              <a:t>Crossley, 2002	      37		11-13		6.0		</a:t>
            </a:r>
            <a:r>
              <a:rPr lang="en-US" b="1">
                <a:solidFill>
                  <a:srgbClr val="FFFF00"/>
                </a:solidFill>
              </a:rPr>
              <a:t>92</a:t>
            </a:r>
          </a:p>
          <a:p>
            <a:pPr algn="l"/>
            <a:r>
              <a:rPr lang="en-US" b="1">
                <a:solidFill>
                  <a:schemeClr val="bg1"/>
                </a:solidFill>
              </a:rPr>
              <a:t>Spencer, 2003		      25		10-13		5.2		</a:t>
            </a:r>
            <a:r>
              <a:rPr lang="en-US" b="1">
                <a:solidFill>
                  <a:srgbClr val="FFFF00"/>
                </a:solidFill>
              </a:rPr>
              <a:t>92</a:t>
            </a:r>
          </a:p>
          <a:p>
            <a:pPr algn="l"/>
            <a:endParaRPr lang="en-US" b="1">
              <a:solidFill>
                <a:schemeClr val="bg1"/>
              </a:solidFill>
            </a:endParaRPr>
          </a:p>
        </p:txBody>
      </p:sp>
      <p:sp>
        <p:nvSpPr>
          <p:cNvPr id="668676" name="Line 4"/>
          <p:cNvSpPr>
            <a:spLocks noChangeShapeType="1"/>
          </p:cNvSpPr>
          <p:nvPr/>
        </p:nvSpPr>
        <p:spPr bwMode="auto">
          <a:xfrm>
            <a:off x="190500" y="1524000"/>
            <a:ext cx="9639300" cy="0"/>
          </a:xfrm>
          <a:prstGeom prst="line">
            <a:avLst/>
          </a:prstGeom>
          <a:noFill/>
          <a:ln w="12700">
            <a:solidFill>
              <a:srgbClr val="FFFF00"/>
            </a:solidFill>
            <a:round/>
            <a:headEnd/>
            <a:tailEnd/>
          </a:ln>
          <a:effectLst>
            <a:outerShdw dist="35921" dir="2700000" algn="ctr" rotWithShape="0">
              <a:schemeClr val="bg2"/>
            </a:outerShdw>
          </a:effectLst>
        </p:spPr>
        <p:txBody>
          <a:bodyPr wrap="none" anchor="ctr"/>
          <a:lstStyle/>
          <a:p>
            <a:endParaRPr lang="fa-IR"/>
          </a:p>
        </p:txBody>
      </p:sp>
      <p:sp>
        <p:nvSpPr>
          <p:cNvPr id="668677" name="Line 5"/>
          <p:cNvSpPr>
            <a:spLocks noChangeShapeType="1"/>
          </p:cNvSpPr>
          <p:nvPr/>
        </p:nvSpPr>
        <p:spPr bwMode="auto">
          <a:xfrm>
            <a:off x="190500" y="2057400"/>
            <a:ext cx="9639300" cy="0"/>
          </a:xfrm>
          <a:prstGeom prst="line">
            <a:avLst/>
          </a:prstGeom>
          <a:noFill/>
          <a:ln w="12700">
            <a:solidFill>
              <a:srgbClr val="FFFF00"/>
            </a:solidFill>
            <a:round/>
            <a:headEnd/>
            <a:tailEnd/>
          </a:ln>
          <a:effectLst>
            <a:outerShdw dist="35921" dir="2700000" algn="ctr" rotWithShape="0">
              <a:schemeClr val="bg2"/>
            </a:outerShdw>
          </a:effectLst>
        </p:spPr>
        <p:txBody>
          <a:bodyPr wrap="none" anchor="ctr"/>
          <a:lstStyle/>
          <a:p>
            <a:endParaRPr lang="fa-IR"/>
          </a:p>
        </p:txBody>
      </p:sp>
      <p:sp>
        <p:nvSpPr>
          <p:cNvPr id="668678" name="Line 6"/>
          <p:cNvSpPr>
            <a:spLocks noChangeShapeType="1"/>
          </p:cNvSpPr>
          <p:nvPr/>
        </p:nvSpPr>
        <p:spPr bwMode="auto">
          <a:xfrm>
            <a:off x="114300" y="6400800"/>
            <a:ext cx="9639300" cy="0"/>
          </a:xfrm>
          <a:prstGeom prst="line">
            <a:avLst/>
          </a:prstGeom>
          <a:noFill/>
          <a:ln w="12700">
            <a:solidFill>
              <a:srgbClr val="FFFF00"/>
            </a:solidFill>
            <a:round/>
            <a:headEnd/>
            <a:tailEnd/>
          </a:ln>
          <a:effectLst>
            <a:outerShdw dist="35921" dir="2700000" algn="ctr" rotWithShape="0">
              <a:schemeClr val="bg2"/>
            </a:outerShdw>
          </a:effectLst>
        </p:spPr>
        <p:txBody>
          <a:bodyPr wrap="none" anchor="ctr"/>
          <a:lstStyle/>
          <a:p>
            <a:endParaRPr lang="fa-IR"/>
          </a:p>
        </p:txBody>
      </p:sp>
      <p:sp>
        <p:nvSpPr>
          <p:cNvPr id="668679" name="Text Box 7"/>
          <p:cNvSpPr txBox="1">
            <a:spLocks noChangeArrowheads="1"/>
          </p:cNvSpPr>
          <p:nvPr/>
        </p:nvSpPr>
        <p:spPr bwMode="auto">
          <a:xfrm>
            <a:off x="2493963" y="776288"/>
            <a:ext cx="5297487" cy="519112"/>
          </a:xfrm>
          <a:prstGeom prst="rect">
            <a:avLst/>
          </a:prstGeom>
          <a:solidFill>
            <a:srgbClr val="FF0000"/>
          </a:solidFill>
          <a:ln w="12700">
            <a:noFill/>
            <a:miter lim="800000"/>
            <a:headEnd/>
            <a:tailEnd/>
          </a:ln>
          <a:effectLst/>
        </p:spPr>
        <p:txBody>
          <a:bodyPr wrap="none">
            <a:spAutoFit/>
          </a:bodyPr>
          <a:lstStyle/>
          <a:p>
            <a:r>
              <a:rPr lang="en-US" sz="2800" b="1">
                <a:solidFill>
                  <a:srgbClr val="FFFF00"/>
                </a:solidFill>
              </a:rPr>
              <a:t>USA Detection 91% @ 2.4% SPR</a:t>
            </a:r>
          </a:p>
        </p:txBody>
      </p:sp>
      <p:sp>
        <p:nvSpPr>
          <p:cNvPr id="668680" name="Text Box 8"/>
          <p:cNvSpPr txBox="1">
            <a:spLocks noChangeArrowheads="1"/>
          </p:cNvSpPr>
          <p:nvPr/>
        </p:nvSpPr>
        <p:spPr bwMode="auto">
          <a:xfrm>
            <a:off x="0" y="1477963"/>
            <a:ext cx="10287000" cy="579437"/>
          </a:xfrm>
          <a:prstGeom prst="rect">
            <a:avLst/>
          </a:prstGeom>
          <a:noFill/>
          <a:ln w="12700">
            <a:noFill/>
            <a:miter lim="800000"/>
            <a:headEnd/>
            <a:tailEnd/>
          </a:ln>
          <a:effectLst/>
        </p:spPr>
        <p:txBody>
          <a:bodyPr>
            <a:spAutoFit/>
          </a:bodyPr>
          <a:lstStyle/>
          <a:p>
            <a:pPr algn="l"/>
            <a:r>
              <a:rPr lang="en-US" sz="3200" b="1">
                <a:solidFill>
                  <a:schemeClr val="bg1"/>
                </a:solidFill>
              </a:rPr>
              <a:t>   Study </a:t>
            </a:r>
            <a:r>
              <a:rPr lang="en-US" sz="2800" b="1">
                <a:solidFill>
                  <a:schemeClr val="bg1"/>
                </a:solidFill>
              </a:rPr>
              <a:t>                     DS	Weeks         SPR%      Detection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68679"/>
                                        </p:tgtEl>
                                        <p:attrNameLst>
                                          <p:attrName>style.visibility</p:attrName>
                                        </p:attrNameLst>
                                      </p:cBhvr>
                                      <p:to>
                                        <p:strVal val="visible"/>
                                      </p:to>
                                    </p:set>
                                    <p:animEffect transition="in" filter="fade">
                                      <p:cBhvr>
                                        <p:cTn id="7" dur="1000"/>
                                        <p:tgtEl>
                                          <p:spTgt spid="668679"/>
                                        </p:tgtEl>
                                      </p:cBhvr>
                                    </p:animEffect>
                                    <p:anim calcmode="lin" valueType="num">
                                      <p:cBhvr>
                                        <p:cTn id="8" dur="1000" fill="hold"/>
                                        <p:tgtEl>
                                          <p:spTgt spid="668679"/>
                                        </p:tgtEl>
                                        <p:attrNameLst>
                                          <p:attrName>ppt_x</p:attrName>
                                        </p:attrNameLst>
                                      </p:cBhvr>
                                      <p:tavLst>
                                        <p:tav tm="0">
                                          <p:val>
                                            <p:strVal val="#ppt_x"/>
                                          </p:val>
                                        </p:tav>
                                        <p:tav tm="100000">
                                          <p:val>
                                            <p:strVal val="#ppt_x"/>
                                          </p:val>
                                        </p:tav>
                                      </p:tavLst>
                                    </p:anim>
                                    <p:anim calcmode="lin" valueType="num">
                                      <p:cBhvr>
                                        <p:cTn id="9" dur="1000" fill="hold"/>
                                        <p:tgtEl>
                                          <p:spTgt spid="6686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ctrTitle"/>
          </p:nvPr>
        </p:nvSpPr>
        <p:spPr>
          <a:xfrm>
            <a:off x="857250" y="304800"/>
            <a:ext cx="8743950" cy="1143000"/>
          </a:xfrm>
        </p:spPr>
        <p:txBody>
          <a:bodyPr/>
          <a:lstStyle/>
          <a:p>
            <a:r>
              <a:rPr lang="en-US" b="1">
                <a:solidFill>
                  <a:srgbClr val="FFFF66"/>
                </a:solidFill>
              </a:rPr>
              <a:t>freeBeta/PAPP-A/ NT</a:t>
            </a:r>
            <a:br>
              <a:rPr lang="en-US" b="1">
                <a:solidFill>
                  <a:srgbClr val="FFFF66"/>
                </a:solidFill>
              </a:rPr>
            </a:br>
            <a:r>
              <a:rPr lang="en-US" b="1">
                <a:solidFill>
                  <a:srgbClr val="FFFF66"/>
                </a:solidFill>
              </a:rPr>
              <a:t> </a:t>
            </a:r>
            <a:r>
              <a:rPr lang="en-US" sz="2400" b="1">
                <a:solidFill>
                  <a:srgbClr val="FFFF66"/>
                </a:solidFill>
              </a:rPr>
              <a:t>Krantz et al. </a:t>
            </a:r>
            <a:r>
              <a:rPr lang="en-US" sz="2400" b="1" i="1">
                <a:solidFill>
                  <a:srgbClr val="FFFF66"/>
                </a:solidFill>
              </a:rPr>
              <a:t>Obstet Gynecol</a:t>
            </a:r>
            <a:r>
              <a:rPr lang="en-US" sz="2400" b="1">
                <a:solidFill>
                  <a:srgbClr val="FFFF66"/>
                </a:solidFill>
              </a:rPr>
              <a:t> 96: 207 (2000)</a:t>
            </a:r>
          </a:p>
        </p:txBody>
      </p:sp>
      <p:sp>
        <p:nvSpPr>
          <p:cNvPr id="669699" name="Rectangle 3"/>
          <p:cNvSpPr>
            <a:spLocks noGrp="1" noChangeArrowheads="1"/>
          </p:cNvSpPr>
          <p:nvPr>
            <p:ph type="subTitle" idx="1"/>
          </p:nvPr>
        </p:nvSpPr>
        <p:spPr>
          <a:xfrm>
            <a:off x="457200" y="1905000"/>
            <a:ext cx="9448800" cy="4495800"/>
          </a:xfrm>
        </p:spPr>
        <p:txBody>
          <a:bodyPr/>
          <a:lstStyle/>
          <a:p>
            <a:pPr algn="l">
              <a:buClr>
                <a:srgbClr val="FF0000"/>
              </a:buClr>
              <a:buFont typeface="Monotype Sorts" charset="2"/>
              <a:buChar char="è"/>
            </a:pPr>
            <a:r>
              <a:rPr lang="en-US">
                <a:solidFill>
                  <a:srgbClr val="FFFF66"/>
                </a:solidFill>
              </a:rPr>
              <a:t>  </a:t>
            </a:r>
            <a:r>
              <a:rPr lang="en-US" b="1">
                <a:solidFill>
                  <a:schemeClr val="bg1"/>
                </a:solidFill>
              </a:rPr>
              <a:t>10,253 patients &lt; age 35 between 9-13 weeks</a:t>
            </a:r>
            <a:endParaRPr lang="en-US" b="1">
              <a:solidFill>
                <a:srgbClr val="FFFF66"/>
              </a:solidFill>
            </a:endParaRPr>
          </a:p>
          <a:p>
            <a:pPr algn="l">
              <a:buClr>
                <a:srgbClr val="FF0000"/>
              </a:buClr>
              <a:buFont typeface="Monotype Sorts" charset="2"/>
              <a:buChar char="è"/>
            </a:pPr>
            <a:r>
              <a:rPr lang="en-US" b="1">
                <a:solidFill>
                  <a:srgbClr val="FFFF66"/>
                </a:solidFill>
              </a:rPr>
              <a:t>    </a:t>
            </a:r>
            <a:r>
              <a:rPr lang="en-US" b="1">
                <a:solidFill>
                  <a:schemeClr val="bg1"/>
                </a:solidFill>
              </a:rPr>
              <a:t>5,811 patients with NT at 10w4d - 13w3d</a:t>
            </a:r>
            <a:endParaRPr lang="en-US">
              <a:solidFill>
                <a:srgbClr val="FFFF66"/>
              </a:solidFill>
            </a:endParaRPr>
          </a:p>
          <a:p>
            <a:pPr algn="l"/>
            <a:r>
              <a:rPr lang="en-US">
                <a:solidFill>
                  <a:srgbClr val="FFFF66"/>
                </a:solidFill>
              </a:rPr>
              <a:t>				</a:t>
            </a:r>
          </a:p>
          <a:p>
            <a:pPr algn="l"/>
            <a:r>
              <a:rPr lang="en-US" b="1">
                <a:solidFill>
                  <a:srgbClr val="FFFF66"/>
                </a:solidFill>
              </a:rPr>
              <a:t>			         SPR	    Detection Rate    Yield</a:t>
            </a:r>
          </a:p>
          <a:p>
            <a:pPr algn="l"/>
            <a:r>
              <a:rPr lang="en-US" b="1">
                <a:solidFill>
                  <a:srgbClr val="FFFF66"/>
                </a:solidFill>
              </a:rPr>
              <a:t>Down syndrome	</a:t>
            </a:r>
            <a:r>
              <a:rPr lang="en-US" b="1">
                <a:solidFill>
                  <a:schemeClr val="bg1"/>
                </a:solidFill>
              </a:rPr>
              <a:t>4.8%	 91%	       </a:t>
            </a:r>
            <a:r>
              <a:rPr lang="en-US" b="1">
                <a:solidFill>
                  <a:srgbClr val="FFFF00"/>
                </a:solidFill>
              </a:rPr>
              <a:t>1/17</a:t>
            </a:r>
          </a:p>
          <a:p>
            <a:pPr algn="l"/>
            <a:r>
              <a:rPr lang="en-US" b="1">
                <a:solidFill>
                  <a:srgbClr val="FFFF66"/>
                </a:solidFill>
              </a:rPr>
              <a:t>Trisomy 18		</a:t>
            </a:r>
            <a:r>
              <a:rPr lang="en-US" b="1">
                <a:solidFill>
                  <a:schemeClr val="bg1"/>
                </a:solidFill>
              </a:rPr>
              <a:t>1.2%	 97%	       </a:t>
            </a:r>
            <a:r>
              <a:rPr lang="en-US" b="1">
                <a:solidFill>
                  <a:srgbClr val="FFFF00"/>
                </a:solidFill>
              </a:rPr>
              <a:t>1/17</a:t>
            </a:r>
          </a:p>
          <a:p>
            <a:pPr algn="l"/>
            <a:endParaRPr lang="en-US" sz="2400" b="1">
              <a:solidFill>
                <a:srgbClr val="FFFF66"/>
              </a:solidFill>
            </a:endParaRPr>
          </a:p>
          <a:p>
            <a:pPr algn="l"/>
            <a:endParaRPr lang="en-US" sz="2400" b="1">
              <a:solidFill>
                <a:srgbClr val="FFFF66"/>
              </a:solidFill>
            </a:endParaRPr>
          </a:p>
        </p:txBody>
      </p:sp>
      <p:sp>
        <p:nvSpPr>
          <p:cNvPr id="669700" name="Text Box 4"/>
          <p:cNvSpPr txBox="1">
            <a:spLocks noChangeArrowheads="1"/>
          </p:cNvSpPr>
          <p:nvPr/>
        </p:nvSpPr>
        <p:spPr bwMode="auto">
          <a:xfrm>
            <a:off x="1412875" y="5683250"/>
            <a:ext cx="7327900" cy="641350"/>
          </a:xfrm>
          <a:prstGeom prst="rect">
            <a:avLst/>
          </a:prstGeom>
          <a:solidFill>
            <a:srgbClr val="FF0000"/>
          </a:solidFill>
          <a:ln w="12700">
            <a:noFill/>
            <a:miter lim="800000"/>
            <a:headEnd/>
            <a:tailEnd/>
          </a:ln>
          <a:effectLst/>
        </p:spPr>
        <p:txBody>
          <a:bodyPr wrap="none">
            <a:spAutoFit/>
          </a:bodyPr>
          <a:lstStyle/>
          <a:p>
            <a:r>
              <a:rPr lang="en-US" sz="3600" b="1">
                <a:solidFill>
                  <a:srgbClr val="FFFF00"/>
                </a:solidFill>
              </a:rPr>
              <a:t>Yield = 1/17 vs. 1/80 for triple screen</a:t>
            </a:r>
          </a:p>
        </p:txBody>
      </p:sp>
      <p:sp>
        <p:nvSpPr>
          <p:cNvPr id="669701" name="Rectangle 5"/>
          <p:cNvSpPr>
            <a:spLocks noChangeArrowheads="1"/>
          </p:cNvSpPr>
          <p:nvPr/>
        </p:nvSpPr>
        <p:spPr bwMode="auto">
          <a:xfrm>
            <a:off x="8267700" y="3657600"/>
            <a:ext cx="1447800" cy="1752600"/>
          </a:xfrm>
          <a:prstGeom prst="rect">
            <a:avLst/>
          </a:prstGeom>
          <a:noFill/>
          <a:ln w="57150" algn="ctr">
            <a:solidFill>
              <a:srgbClr val="FFFF00"/>
            </a:solidFill>
            <a:miter lim="800000"/>
            <a:headEnd/>
            <a:tailEnd/>
          </a:ln>
          <a:effectLst/>
        </p:spPr>
        <p:txBody>
          <a:bodyPr wrap="none" anchor="ctr"/>
          <a:lstStyle/>
          <a:p>
            <a:endParaRPr lang="fa-I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114300" y="-304800"/>
            <a:ext cx="10020300" cy="1143000"/>
          </a:xfrm>
        </p:spPr>
        <p:txBody>
          <a:bodyPr/>
          <a:lstStyle/>
          <a:p>
            <a:r>
              <a:rPr lang="en-US" b="1">
                <a:solidFill>
                  <a:srgbClr val="FFFF00"/>
                </a:solidFill>
              </a:rPr>
              <a:t>Maternal Age – NT/FreeBeta / PAPP-A</a:t>
            </a:r>
            <a:endParaRPr lang="en-US"/>
          </a:p>
        </p:txBody>
      </p:sp>
      <p:sp>
        <p:nvSpPr>
          <p:cNvPr id="670723" name="Text Box 3"/>
          <p:cNvSpPr txBox="1">
            <a:spLocks noChangeArrowheads="1"/>
          </p:cNvSpPr>
          <p:nvPr/>
        </p:nvSpPr>
        <p:spPr bwMode="auto">
          <a:xfrm>
            <a:off x="0" y="4994275"/>
            <a:ext cx="10287000" cy="1616075"/>
          </a:xfrm>
          <a:prstGeom prst="rect">
            <a:avLst/>
          </a:prstGeom>
          <a:solidFill>
            <a:srgbClr val="FF0000"/>
          </a:solidFill>
          <a:ln w="9525">
            <a:noFill/>
            <a:miter lim="800000"/>
            <a:headEnd/>
            <a:tailEnd/>
          </a:ln>
          <a:effectLst/>
        </p:spPr>
        <p:txBody>
          <a:bodyPr anchor="ctr">
            <a:spAutoFit/>
          </a:bodyPr>
          <a:lstStyle/>
          <a:p>
            <a:pPr algn="l">
              <a:spcBef>
                <a:spcPct val="50000"/>
              </a:spcBef>
            </a:pPr>
            <a:r>
              <a:rPr lang="en-US" sz="2500" b="1">
                <a:solidFill>
                  <a:srgbClr val="FFFF00"/>
                </a:solidFill>
                <a:cs typeface="Times New Roman" pitchFamily="18" charset="0"/>
              </a:rPr>
              <a:t>●  ≥ 35 YRS – ROUNTINELY OFFER AMNIO</a:t>
            </a:r>
          </a:p>
          <a:p>
            <a:pPr algn="l">
              <a:spcBef>
                <a:spcPct val="50000"/>
              </a:spcBef>
            </a:pPr>
            <a:r>
              <a:rPr lang="en-US" sz="2500" b="1">
                <a:solidFill>
                  <a:srgbClr val="FFFF00"/>
                </a:solidFill>
                <a:cs typeface="Times New Roman" pitchFamily="18" charset="0"/>
              </a:rPr>
              <a:t>●  </a:t>
            </a:r>
            <a:r>
              <a:rPr lang="en-US" sz="2500" b="1" i="1">
                <a:solidFill>
                  <a:srgbClr val="FFFF00"/>
                </a:solidFill>
                <a:cs typeface="Times New Roman" pitchFamily="18" charset="0"/>
              </a:rPr>
              <a:t>Some day we will eliminate this FEAR of  &gt;35 years!!!!!</a:t>
            </a:r>
          </a:p>
          <a:p>
            <a:pPr>
              <a:spcBef>
                <a:spcPct val="50000"/>
              </a:spcBef>
            </a:pPr>
            <a:r>
              <a:rPr lang="en-US" sz="2500" b="1">
                <a:solidFill>
                  <a:srgbClr val="FFFF00"/>
                </a:solidFill>
                <a:cs typeface="Times New Roman" pitchFamily="18" charset="0"/>
              </a:rPr>
              <a:t>We are getting close but it may take a generation!!!!</a:t>
            </a:r>
          </a:p>
        </p:txBody>
      </p:sp>
      <p:sp>
        <p:nvSpPr>
          <p:cNvPr id="670724" name="Text Box 4"/>
          <p:cNvSpPr txBox="1">
            <a:spLocks noChangeArrowheads="1"/>
          </p:cNvSpPr>
          <p:nvPr/>
        </p:nvSpPr>
        <p:spPr bwMode="auto">
          <a:xfrm>
            <a:off x="1265238" y="1006475"/>
            <a:ext cx="8297862" cy="3230563"/>
          </a:xfrm>
          <a:prstGeom prst="rect">
            <a:avLst/>
          </a:prstGeom>
          <a:noFill/>
          <a:ln w="12700">
            <a:noFill/>
            <a:miter lim="800000"/>
            <a:headEnd/>
            <a:tailEnd/>
          </a:ln>
          <a:effectLst/>
        </p:spPr>
        <p:txBody>
          <a:bodyPr>
            <a:spAutoFit/>
          </a:bodyPr>
          <a:lstStyle/>
          <a:p>
            <a:pPr algn="l"/>
            <a:r>
              <a:rPr lang="en-US" sz="3200" b="1" u="sng">
                <a:solidFill>
                  <a:schemeClr val="bg1"/>
                </a:solidFill>
              </a:rPr>
              <a:t>Age(y)</a:t>
            </a:r>
            <a:r>
              <a:rPr lang="en-US" sz="3600" b="1">
                <a:solidFill>
                  <a:schemeClr val="bg1"/>
                </a:solidFill>
              </a:rPr>
              <a:t>	</a:t>
            </a:r>
            <a:r>
              <a:rPr lang="en-US" sz="2800" b="1">
                <a:solidFill>
                  <a:schemeClr val="bg1"/>
                </a:solidFill>
              </a:rPr>
              <a:t>	    </a:t>
            </a:r>
            <a:r>
              <a:rPr lang="en-US" sz="2800" b="1" u="sng">
                <a:solidFill>
                  <a:schemeClr val="bg1"/>
                </a:solidFill>
              </a:rPr>
              <a:t>SPR</a:t>
            </a:r>
            <a:r>
              <a:rPr lang="en-US" sz="2800" b="1">
                <a:solidFill>
                  <a:schemeClr val="bg1"/>
                </a:solidFill>
              </a:rPr>
              <a:t>	      </a:t>
            </a:r>
            <a:r>
              <a:rPr lang="en-US" sz="2800" b="1" u="sng">
                <a:solidFill>
                  <a:schemeClr val="bg1"/>
                </a:solidFill>
              </a:rPr>
              <a:t>Detection Rate (%)</a:t>
            </a:r>
          </a:p>
          <a:p>
            <a:pPr algn="l"/>
            <a:endParaRPr lang="en-US" sz="1000" b="1" u="sng">
              <a:solidFill>
                <a:schemeClr val="bg1"/>
              </a:solidFill>
            </a:endParaRPr>
          </a:p>
          <a:p>
            <a:pPr algn="l"/>
            <a:r>
              <a:rPr lang="en-US" sz="3200" b="1">
                <a:solidFill>
                  <a:schemeClr val="bg1"/>
                </a:solidFill>
              </a:rPr>
              <a:t>24			   3.2			88</a:t>
            </a:r>
          </a:p>
          <a:p>
            <a:pPr algn="l"/>
            <a:r>
              <a:rPr lang="en-US" sz="3200" b="1">
                <a:solidFill>
                  <a:schemeClr val="bg1"/>
                </a:solidFill>
              </a:rPr>
              <a:t>25-29		   3.7			88</a:t>
            </a:r>
          </a:p>
          <a:p>
            <a:pPr algn="l"/>
            <a:r>
              <a:rPr lang="en-US" sz="3200" b="1">
                <a:solidFill>
                  <a:schemeClr val="bg1"/>
                </a:solidFill>
              </a:rPr>
              <a:t>30-34	 	   5.3			90</a:t>
            </a:r>
          </a:p>
          <a:p>
            <a:pPr algn="l"/>
            <a:endParaRPr lang="en-US" sz="3200" b="1">
              <a:solidFill>
                <a:schemeClr val="bg1"/>
              </a:solidFill>
            </a:endParaRPr>
          </a:p>
          <a:p>
            <a:pPr algn="l"/>
            <a:endParaRPr lang="en-US" sz="3200" b="1">
              <a:solidFill>
                <a:schemeClr val="bg1"/>
              </a:solidFill>
            </a:endParaRPr>
          </a:p>
        </p:txBody>
      </p:sp>
      <p:sp>
        <p:nvSpPr>
          <p:cNvPr id="670725" name="Text Box 5"/>
          <p:cNvSpPr txBox="1">
            <a:spLocks noChangeArrowheads="1"/>
          </p:cNvSpPr>
          <p:nvPr/>
        </p:nvSpPr>
        <p:spPr bwMode="auto">
          <a:xfrm>
            <a:off x="1333500" y="3429000"/>
            <a:ext cx="6019800" cy="519113"/>
          </a:xfrm>
          <a:prstGeom prst="rect">
            <a:avLst/>
          </a:prstGeom>
          <a:noFill/>
          <a:ln w="12700">
            <a:noFill/>
            <a:miter lim="800000"/>
            <a:headEnd/>
            <a:tailEnd/>
          </a:ln>
          <a:effectLst>
            <a:outerShdw dist="35921" dir="2700000" algn="ctr" rotWithShape="0">
              <a:schemeClr val="bg2"/>
            </a:outerShdw>
          </a:effectLst>
        </p:spPr>
        <p:txBody>
          <a:bodyPr>
            <a:spAutoFit/>
          </a:bodyPr>
          <a:lstStyle/>
          <a:p>
            <a:endParaRPr lang="fa-IR" sz="2800"/>
          </a:p>
        </p:txBody>
      </p:sp>
      <p:sp>
        <p:nvSpPr>
          <p:cNvPr id="670726" name="Text Box 6"/>
          <p:cNvSpPr txBox="1">
            <a:spLocks noChangeArrowheads="1"/>
          </p:cNvSpPr>
          <p:nvPr/>
        </p:nvSpPr>
        <p:spPr bwMode="auto">
          <a:xfrm>
            <a:off x="1257300" y="3200400"/>
            <a:ext cx="6324600" cy="1104900"/>
          </a:xfrm>
          <a:prstGeom prst="rect">
            <a:avLst/>
          </a:prstGeom>
          <a:noFill/>
          <a:ln w="38100">
            <a:solidFill>
              <a:schemeClr val="bg1"/>
            </a:solidFill>
            <a:miter lim="800000"/>
            <a:headEnd/>
            <a:tailEnd/>
          </a:ln>
          <a:effectLst/>
        </p:spPr>
        <p:txBody>
          <a:bodyPr>
            <a:spAutoFit/>
          </a:bodyPr>
          <a:lstStyle/>
          <a:p>
            <a:pPr algn="l"/>
            <a:r>
              <a:rPr lang="en-US" sz="3200" b="1">
                <a:solidFill>
                  <a:schemeClr val="bg1"/>
                </a:solidFill>
              </a:rPr>
              <a:t>35-39 		  10.3		91</a:t>
            </a:r>
          </a:p>
          <a:p>
            <a:pPr algn="l"/>
            <a:r>
              <a:rPr lang="en-US" sz="3200" b="1">
                <a:solidFill>
                  <a:schemeClr val="bg1"/>
                </a:solidFill>
              </a:rPr>
              <a:t>40			  24.7		97</a:t>
            </a:r>
          </a:p>
        </p:txBody>
      </p:sp>
      <p:sp>
        <p:nvSpPr>
          <p:cNvPr id="670727" name="Text Box 7"/>
          <p:cNvSpPr txBox="1">
            <a:spLocks noChangeArrowheads="1"/>
          </p:cNvSpPr>
          <p:nvPr/>
        </p:nvSpPr>
        <p:spPr bwMode="auto">
          <a:xfrm>
            <a:off x="3536950" y="533400"/>
            <a:ext cx="3214688" cy="519113"/>
          </a:xfrm>
          <a:prstGeom prst="rect">
            <a:avLst/>
          </a:prstGeom>
          <a:noFill/>
          <a:ln w="57150" algn="ctr">
            <a:noFill/>
            <a:miter lim="800000"/>
            <a:headEnd/>
            <a:tailEnd/>
          </a:ln>
          <a:effectLst/>
        </p:spPr>
        <p:txBody>
          <a:bodyPr wrap="none">
            <a:spAutoFit/>
          </a:bodyPr>
          <a:lstStyle/>
          <a:p>
            <a:r>
              <a:rPr lang="en-US" sz="2800" b="1">
                <a:solidFill>
                  <a:srgbClr val="FFFF00"/>
                </a:solidFill>
              </a:rPr>
              <a:t>(Krantz, et al, 2000)</a:t>
            </a:r>
          </a:p>
        </p:txBody>
      </p:sp>
      <p:sp>
        <p:nvSpPr>
          <p:cNvPr id="670728" name="Text Box 8"/>
          <p:cNvSpPr txBox="1">
            <a:spLocks noChangeArrowheads="1"/>
          </p:cNvSpPr>
          <p:nvPr/>
        </p:nvSpPr>
        <p:spPr bwMode="auto">
          <a:xfrm>
            <a:off x="1257300" y="4286250"/>
            <a:ext cx="6076950" cy="1006475"/>
          </a:xfrm>
          <a:prstGeom prst="rect">
            <a:avLst/>
          </a:prstGeom>
          <a:noFill/>
          <a:ln w="57150" algn="ctr">
            <a:noFill/>
            <a:miter lim="800000"/>
            <a:headEnd/>
            <a:tailEnd/>
          </a:ln>
          <a:effectLst/>
        </p:spPr>
        <p:txBody>
          <a:bodyPr wrap="none">
            <a:spAutoFit/>
          </a:bodyPr>
          <a:lstStyle/>
          <a:p>
            <a:pPr>
              <a:buFont typeface="Wingdings" pitchFamily="2" charset="2"/>
              <a:buNone/>
            </a:pPr>
            <a:r>
              <a:rPr lang="en-US" sz="3200" b="1">
                <a:solidFill>
                  <a:schemeClr val="bg1"/>
                </a:solidFill>
              </a:rPr>
              <a:t>All Ages		   4.8			91</a:t>
            </a:r>
            <a:endParaRPr lang="en-US" sz="3200" b="1" u="sng">
              <a:solidFill>
                <a:schemeClr val="bg1"/>
              </a:solidFill>
            </a:endParaRPr>
          </a:p>
          <a:p>
            <a:endParaRPr lang="en-US" sz="2800"/>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ctrTitle"/>
          </p:nvPr>
        </p:nvSpPr>
        <p:spPr>
          <a:xfrm>
            <a:off x="685800" y="-152400"/>
            <a:ext cx="9144000" cy="1143000"/>
          </a:xfrm>
        </p:spPr>
        <p:txBody>
          <a:bodyPr/>
          <a:lstStyle/>
          <a:p>
            <a:r>
              <a:rPr lang="en-US" sz="4800" b="1">
                <a:solidFill>
                  <a:srgbClr val="FFFF00"/>
                </a:solidFill>
              </a:rPr>
              <a:t>Second Trimester Screening</a:t>
            </a:r>
            <a:endParaRPr lang="en-US" b="1">
              <a:solidFill>
                <a:schemeClr val="tx1"/>
              </a:solidFill>
            </a:endParaRPr>
          </a:p>
        </p:txBody>
      </p:sp>
      <p:sp>
        <p:nvSpPr>
          <p:cNvPr id="671747" name="Rectangle 3"/>
          <p:cNvSpPr>
            <a:spLocks noGrp="1" noChangeArrowheads="1"/>
          </p:cNvSpPr>
          <p:nvPr>
            <p:ph type="subTitle" idx="1"/>
          </p:nvPr>
        </p:nvSpPr>
        <p:spPr>
          <a:xfrm>
            <a:off x="381000" y="381000"/>
            <a:ext cx="9486900" cy="5867400"/>
          </a:xfrm>
        </p:spPr>
        <p:txBody>
          <a:bodyPr/>
          <a:lstStyle/>
          <a:p>
            <a:pPr algn="l" defTabSz="930275">
              <a:lnSpc>
                <a:spcPct val="90000"/>
              </a:lnSpc>
              <a:tabLst>
                <a:tab pos="171450" algn="l"/>
                <a:tab pos="3600450" algn="l"/>
                <a:tab pos="5543550" algn="l"/>
                <a:tab pos="8001000" algn="l"/>
              </a:tabLst>
            </a:pPr>
            <a:endParaRPr lang="en-US" b="1">
              <a:solidFill>
                <a:srgbClr val="FF0000"/>
              </a:solidFill>
              <a:sym typeface="Monotype Sorts" charset="2"/>
            </a:endParaRPr>
          </a:p>
          <a:p>
            <a:pPr algn="l" defTabSz="930275">
              <a:lnSpc>
                <a:spcPct val="90000"/>
              </a:lnSpc>
              <a:tabLst>
                <a:tab pos="171450" algn="l"/>
                <a:tab pos="3600450" algn="l"/>
                <a:tab pos="5543550" algn="l"/>
                <a:tab pos="8001000" algn="l"/>
              </a:tabLst>
            </a:pPr>
            <a:r>
              <a:rPr lang="en-US" b="1">
                <a:solidFill>
                  <a:srgbClr val="FF0000"/>
                </a:solidFill>
                <a:sym typeface="Monotype Sorts" charset="2"/>
              </a:rPr>
              <a:t></a:t>
            </a:r>
            <a:r>
              <a:rPr lang="en-US" b="1">
                <a:solidFill>
                  <a:srgbClr val="FFFF00"/>
                </a:solidFill>
                <a:sym typeface="Monotype Sorts" charset="2"/>
              </a:rPr>
              <a:t> </a:t>
            </a:r>
            <a:r>
              <a:rPr lang="en-US" b="1">
                <a:solidFill>
                  <a:srgbClr val="FFFF00"/>
                </a:solidFill>
              </a:rPr>
              <a:t>AFP / B-hCG / UE</a:t>
            </a:r>
            <a:r>
              <a:rPr lang="en-US" b="1" baseline="-25000">
                <a:solidFill>
                  <a:srgbClr val="FFFF00"/>
                </a:solidFill>
              </a:rPr>
              <a:t>3</a:t>
            </a:r>
            <a:r>
              <a:rPr lang="en-US" b="1">
                <a:solidFill>
                  <a:srgbClr val="FFFF00"/>
                </a:solidFill>
              </a:rPr>
              <a:t> (16w - 20w) (Triple)</a:t>
            </a:r>
            <a:endParaRPr lang="en-US" sz="2000">
              <a:solidFill>
                <a:srgbClr val="FFFF00"/>
              </a:solidFill>
            </a:endParaRPr>
          </a:p>
          <a:p>
            <a:pPr algn="l" defTabSz="930275">
              <a:lnSpc>
                <a:spcPct val="90000"/>
              </a:lnSpc>
              <a:tabLst>
                <a:tab pos="171450" algn="l"/>
                <a:tab pos="3600450" algn="l"/>
                <a:tab pos="5543550" algn="l"/>
                <a:tab pos="8001000" algn="l"/>
              </a:tabLst>
            </a:pPr>
            <a:r>
              <a:rPr lang="en-US" sz="2400" b="1">
                <a:solidFill>
                  <a:srgbClr val="FFFF00"/>
                </a:solidFill>
                <a:latin typeface="Arial" pitchFamily="34" charset="0"/>
              </a:rPr>
              <a:t>                                           SPR       	DR                        Yield</a:t>
            </a:r>
            <a:endParaRPr lang="en-US" sz="2000">
              <a:solidFill>
                <a:srgbClr val="FFFF00"/>
              </a:solidFill>
              <a:latin typeface="Arial" pitchFamily="34" charset="0"/>
            </a:endParaRPr>
          </a:p>
          <a:p>
            <a:pPr algn="l" defTabSz="930275">
              <a:lnSpc>
                <a:spcPct val="90000"/>
              </a:lnSpc>
              <a:tabLst>
                <a:tab pos="171450" algn="l"/>
                <a:tab pos="3600450" algn="l"/>
                <a:tab pos="5543550" algn="l"/>
                <a:tab pos="8001000" algn="l"/>
              </a:tabLst>
            </a:pPr>
            <a:r>
              <a:rPr lang="en-US" sz="2400">
                <a:solidFill>
                  <a:schemeClr val="bg1"/>
                </a:solidFill>
                <a:latin typeface="Arial" pitchFamily="34" charset="0"/>
              </a:rPr>
              <a:t>   </a:t>
            </a:r>
            <a:r>
              <a:rPr lang="en-US" sz="2400" b="1">
                <a:solidFill>
                  <a:schemeClr val="bg1"/>
                </a:solidFill>
                <a:latin typeface="Arial" pitchFamily="34" charset="0"/>
              </a:rPr>
              <a:t>ONTD	5.0%	80%	</a:t>
            </a:r>
            <a:r>
              <a:rPr lang="en-US" sz="2400" b="1">
                <a:solidFill>
                  <a:srgbClr val="FFFF00"/>
                </a:solidFill>
                <a:latin typeface="Arial" pitchFamily="34" charset="0"/>
              </a:rPr>
              <a:t>1 / 42</a:t>
            </a:r>
          </a:p>
          <a:p>
            <a:pPr algn="l" defTabSz="930275">
              <a:lnSpc>
                <a:spcPct val="90000"/>
              </a:lnSpc>
              <a:tabLst>
                <a:tab pos="171450" algn="l"/>
                <a:tab pos="3600450" algn="l"/>
                <a:tab pos="5543550" algn="l"/>
                <a:tab pos="8001000" algn="l"/>
              </a:tabLst>
            </a:pPr>
            <a:r>
              <a:rPr lang="en-US" sz="2400" b="1">
                <a:solidFill>
                  <a:schemeClr val="bg1"/>
                </a:solidFill>
                <a:latin typeface="Arial" pitchFamily="34" charset="0"/>
              </a:rPr>
              <a:t>   Down Syndrome	7.6%	60%	</a:t>
            </a:r>
            <a:r>
              <a:rPr lang="en-US" sz="2400" b="1">
                <a:solidFill>
                  <a:srgbClr val="FFFF00"/>
                </a:solidFill>
                <a:latin typeface="Arial" pitchFamily="34" charset="0"/>
              </a:rPr>
              <a:t>1 / 80</a:t>
            </a:r>
            <a:r>
              <a:rPr lang="en-US" sz="2400" b="1">
                <a:solidFill>
                  <a:schemeClr val="bg1"/>
                </a:solidFill>
                <a:latin typeface="Arial" pitchFamily="34" charset="0"/>
              </a:rPr>
              <a:t>                                                                                                                                                                                        	 Trisomy 18	0.5%	60%	</a:t>
            </a:r>
            <a:r>
              <a:rPr lang="en-US" sz="2400" b="1">
                <a:solidFill>
                  <a:srgbClr val="FFFF00"/>
                </a:solidFill>
                <a:latin typeface="Arial" pitchFamily="34" charset="0"/>
              </a:rPr>
              <a:t>1 / 16</a:t>
            </a:r>
            <a:r>
              <a:rPr lang="en-US" sz="2000">
                <a:solidFill>
                  <a:srgbClr val="FFFF00"/>
                </a:solidFill>
              </a:rPr>
              <a:t>    </a:t>
            </a:r>
          </a:p>
          <a:p>
            <a:pPr algn="l" defTabSz="930275">
              <a:lnSpc>
                <a:spcPct val="90000"/>
              </a:lnSpc>
              <a:tabLst>
                <a:tab pos="171450" algn="l"/>
                <a:tab pos="3600450" algn="l"/>
                <a:tab pos="5543550" algn="l"/>
                <a:tab pos="8001000" algn="l"/>
              </a:tabLst>
            </a:pPr>
            <a:r>
              <a:rPr lang="en-US" sz="2000">
                <a:solidFill>
                  <a:srgbClr val="FFFF00"/>
                </a:solidFill>
              </a:rPr>
              <a:t>		</a:t>
            </a:r>
            <a:r>
              <a:rPr lang="en-US" sz="2400" b="1">
                <a:solidFill>
                  <a:srgbClr val="FFFF00"/>
                </a:solidFill>
                <a:latin typeface="Arial" pitchFamily="34" charset="0"/>
              </a:rPr>
              <a:t>12%</a:t>
            </a:r>
            <a:r>
              <a:rPr lang="en-US" sz="2000">
                <a:solidFill>
                  <a:srgbClr val="FFFF00"/>
                </a:solidFill>
              </a:rPr>
              <a:t> </a:t>
            </a:r>
            <a:endParaRPr lang="en-US" b="1">
              <a:solidFill>
                <a:srgbClr val="FF0000"/>
              </a:solidFill>
              <a:sym typeface="Monotype Sorts" charset="2"/>
            </a:endParaRPr>
          </a:p>
          <a:p>
            <a:pPr algn="l" defTabSz="930275">
              <a:lnSpc>
                <a:spcPct val="90000"/>
              </a:lnSpc>
              <a:tabLst>
                <a:tab pos="171450" algn="l"/>
                <a:tab pos="3600450" algn="l"/>
                <a:tab pos="5543550" algn="l"/>
                <a:tab pos="8001000" algn="l"/>
              </a:tabLst>
            </a:pPr>
            <a:r>
              <a:rPr lang="en-US" b="1">
                <a:solidFill>
                  <a:srgbClr val="FF0000"/>
                </a:solidFill>
                <a:sym typeface="Monotype Sorts" charset="2"/>
              </a:rPr>
              <a:t></a:t>
            </a:r>
            <a:r>
              <a:rPr lang="en-US" b="1">
                <a:solidFill>
                  <a:srgbClr val="FFFF00"/>
                </a:solidFill>
              </a:rPr>
              <a:t> AFP / freeBeta hCG (13w 4d to 22w 3d)</a:t>
            </a:r>
            <a:endParaRPr lang="en-US" sz="2000">
              <a:solidFill>
                <a:srgbClr val="FFFF00"/>
              </a:solidFill>
              <a:latin typeface="Arial" pitchFamily="34" charset="0"/>
            </a:endParaRPr>
          </a:p>
          <a:p>
            <a:pPr algn="l" defTabSz="930275">
              <a:lnSpc>
                <a:spcPct val="90000"/>
              </a:lnSpc>
              <a:tabLst>
                <a:tab pos="171450" algn="l"/>
                <a:tab pos="3600450" algn="l"/>
                <a:tab pos="5543550" algn="l"/>
                <a:tab pos="8001000" algn="l"/>
              </a:tabLst>
            </a:pPr>
            <a:r>
              <a:rPr lang="en-US" sz="2000">
                <a:solidFill>
                  <a:srgbClr val="FFFF00"/>
                </a:solidFill>
                <a:latin typeface="Arial" pitchFamily="34" charset="0"/>
              </a:rPr>
              <a:t>	                                                  </a:t>
            </a:r>
            <a:r>
              <a:rPr lang="en-US" sz="2400" b="1">
                <a:solidFill>
                  <a:srgbClr val="FFFF00"/>
                </a:solidFill>
                <a:latin typeface="Arial" pitchFamily="34" charset="0"/>
              </a:rPr>
              <a:t>SPR       	DR                        Yield</a:t>
            </a:r>
          </a:p>
          <a:p>
            <a:pPr algn="l" defTabSz="930275">
              <a:lnSpc>
                <a:spcPct val="90000"/>
              </a:lnSpc>
              <a:tabLst>
                <a:tab pos="171450" algn="l"/>
                <a:tab pos="3600450" algn="l"/>
                <a:tab pos="5543550" algn="l"/>
                <a:tab pos="8001000" algn="l"/>
              </a:tabLst>
            </a:pPr>
            <a:r>
              <a:rPr lang="en-US" sz="2400">
                <a:solidFill>
                  <a:schemeClr val="bg1"/>
                </a:solidFill>
                <a:latin typeface="Arial" pitchFamily="34" charset="0"/>
              </a:rPr>
              <a:t>  </a:t>
            </a:r>
            <a:r>
              <a:rPr lang="en-US" sz="2400" b="1">
                <a:solidFill>
                  <a:schemeClr val="bg1"/>
                </a:solidFill>
                <a:latin typeface="Arial" pitchFamily="34" charset="0"/>
              </a:rPr>
              <a:t>ONTD                               2.7%	98%	</a:t>
            </a:r>
            <a:r>
              <a:rPr lang="en-US" sz="2400" b="1">
                <a:solidFill>
                  <a:srgbClr val="FFFF00"/>
                </a:solidFill>
                <a:latin typeface="Arial" pitchFamily="34" charset="0"/>
              </a:rPr>
              <a:t>1 / 25</a:t>
            </a:r>
          </a:p>
          <a:p>
            <a:pPr algn="l" defTabSz="930275">
              <a:lnSpc>
                <a:spcPct val="90000"/>
              </a:lnSpc>
              <a:tabLst>
                <a:tab pos="171450" algn="l"/>
                <a:tab pos="3600450" algn="l"/>
                <a:tab pos="5543550" algn="l"/>
                <a:tab pos="8001000" algn="l"/>
              </a:tabLst>
            </a:pPr>
            <a:r>
              <a:rPr lang="en-US" sz="2400" b="1">
                <a:solidFill>
                  <a:schemeClr val="bg1"/>
                </a:solidFill>
                <a:latin typeface="Arial" pitchFamily="34" charset="0"/>
              </a:rPr>
              <a:t>  Down Syndrome	2.8%	80% 	</a:t>
            </a:r>
            <a:r>
              <a:rPr lang="en-US" sz="2400" b="1">
                <a:solidFill>
                  <a:srgbClr val="FFFF00"/>
                </a:solidFill>
                <a:latin typeface="Arial" pitchFamily="34" charset="0"/>
              </a:rPr>
              <a:t>1 / 25</a:t>
            </a:r>
            <a:r>
              <a:rPr lang="en-US" sz="2400" b="1">
                <a:solidFill>
                  <a:schemeClr val="bg1"/>
                </a:solidFill>
                <a:latin typeface="Arial" pitchFamily="34" charset="0"/>
              </a:rPr>
              <a:t>                                                                                                                                                                                     	Trisomy 18	0.1%</a:t>
            </a:r>
            <a:r>
              <a:rPr lang="en-US" sz="2400" b="1">
                <a:solidFill>
                  <a:srgbClr val="FFFF00"/>
                </a:solidFill>
                <a:latin typeface="Arial" pitchFamily="34" charset="0"/>
              </a:rPr>
              <a:t> </a:t>
            </a:r>
            <a:r>
              <a:rPr lang="en-US" sz="2400" b="1">
                <a:solidFill>
                  <a:schemeClr val="bg1"/>
                </a:solidFill>
                <a:latin typeface="Arial" pitchFamily="34" charset="0"/>
              </a:rPr>
              <a:t>	70%	</a:t>
            </a:r>
            <a:r>
              <a:rPr lang="en-US" sz="2400" b="1">
                <a:solidFill>
                  <a:srgbClr val="FFFF00"/>
                </a:solidFill>
                <a:latin typeface="Arial" pitchFamily="34" charset="0"/>
              </a:rPr>
              <a:t>1 / 6</a:t>
            </a:r>
          </a:p>
          <a:p>
            <a:pPr algn="l" defTabSz="930275">
              <a:lnSpc>
                <a:spcPct val="90000"/>
              </a:lnSpc>
              <a:tabLst>
                <a:tab pos="171450" algn="l"/>
                <a:tab pos="3600450" algn="l"/>
                <a:tab pos="5543550" algn="l"/>
                <a:tab pos="8001000" algn="l"/>
              </a:tabLst>
            </a:pPr>
            <a:r>
              <a:rPr lang="en-US" sz="2000">
                <a:solidFill>
                  <a:srgbClr val="FFFF00"/>
                </a:solidFill>
                <a:latin typeface="Arial" pitchFamily="34" charset="0"/>
              </a:rPr>
              <a:t>		</a:t>
            </a:r>
            <a:r>
              <a:rPr lang="en-US" sz="2400" b="1">
                <a:solidFill>
                  <a:srgbClr val="FFFF00"/>
                </a:solidFill>
                <a:latin typeface="Arial" pitchFamily="34" charset="0"/>
              </a:rPr>
              <a:t>5.6%</a:t>
            </a:r>
          </a:p>
        </p:txBody>
      </p:sp>
      <p:sp>
        <p:nvSpPr>
          <p:cNvPr id="671748" name="Line 4"/>
          <p:cNvSpPr>
            <a:spLocks noChangeShapeType="1"/>
          </p:cNvSpPr>
          <p:nvPr/>
        </p:nvSpPr>
        <p:spPr bwMode="auto">
          <a:xfrm>
            <a:off x="4076700" y="2971800"/>
            <a:ext cx="609600" cy="0"/>
          </a:xfrm>
          <a:prstGeom prst="line">
            <a:avLst/>
          </a:prstGeom>
          <a:noFill/>
          <a:ln w="12700">
            <a:solidFill>
              <a:srgbClr val="FFFF00"/>
            </a:solidFill>
            <a:round/>
            <a:headEnd/>
            <a:tailEnd/>
          </a:ln>
          <a:effectLst>
            <a:outerShdw dist="35921" dir="2700000" algn="ctr" rotWithShape="0">
              <a:schemeClr val="bg2"/>
            </a:outerShdw>
          </a:effectLst>
        </p:spPr>
        <p:txBody>
          <a:bodyPr wrap="none" anchor="ctr"/>
          <a:lstStyle/>
          <a:p>
            <a:endParaRPr lang="fa-IR"/>
          </a:p>
        </p:txBody>
      </p:sp>
      <p:sp>
        <p:nvSpPr>
          <p:cNvPr id="671749" name="Line 5"/>
          <p:cNvSpPr>
            <a:spLocks noChangeShapeType="1"/>
          </p:cNvSpPr>
          <p:nvPr/>
        </p:nvSpPr>
        <p:spPr bwMode="auto">
          <a:xfrm>
            <a:off x="4076700" y="5410200"/>
            <a:ext cx="609600" cy="0"/>
          </a:xfrm>
          <a:prstGeom prst="line">
            <a:avLst/>
          </a:prstGeom>
          <a:noFill/>
          <a:ln w="12700">
            <a:solidFill>
              <a:srgbClr val="FFFF00"/>
            </a:solidFill>
            <a:round/>
            <a:headEnd/>
            <a:tailEnd/>
          </a:ln>
          <a:effectLst>
            <a:outerShdw dist="35921" dir="2700000" algn="ctr" rotWithShape="0">
              <a:schemeClr val="bg2"/>
            </a:outerShdw>
          </a:effectLst>
        </p:spPr>
        <p:txBody>
          <a:bodyPr wrap="none" anchor="ctr"/>
          <a:lstStyle/>
          <a:p>
            <a:endParaRPr lang="fa-IR"/>
          </a:p>
        </p:txBody>
      </p:sp>
      <p:sp>
        <p:nvSpPr>
          <p:cNvPr id="671750" name="Text Box 6"/>
          <p:cNvSpPr txBox="1">
            <a:spLocks noChangeArrowheads="1"/>
          </p:cNvSpPr>
          <p:nvPr/>
        </p:nvSpPr>
        <p:spPr bwMode="auto">
          <a:xfrm>
            <a:off x="1208088" y="5867400"/>
            <a:ext cx="7586662" cy="519113"/>
          </a:xfrm>
          <a:prstGeom prst="rect">
            <a:avLst/>
          </a:prstGeom>
          <a:solidFill>
            <a:srgbClr val="FF0000"/>
          </a:solidFill>
          <a:ln w="12700">
            <a:noFill/>
            <a:miter lim="800000"/>
            <a:headEnd/>
            <a:tailEnd/>
          </a:ln>
          <a:effectLst/>
        </p:spPr>
        <p:txBody>
          <a:bodyPr wrap="none">
            <a:spAutoFit/>
          </a:bodyPr>
          <a:lstStyle/>
          <a:p>
            <a:r>
              <a:rPr lang="en-US" sz="2800" b="1">
                <a:solidFill>
                  <a:srgbClr val="FFFF00"/>
                </a:solidFill>
                <a:cs typeface="Times New Roman" pitchFamily="18" charset="0"/>
                <a:sym typeface="Monotype Sorts" charset="2"/>
              </a:rPr>
              <a:t>● </a:t>
            </a:r>
            <a:r>
              <a:rPr lang="en-US" sz="2800" b="1">
                <a:solidFill>
                  <a:srgbClr val="FFFF00"/>
                </a:solidFill>
                <a:sym typeface="Monotype Sorts" charset="2"/>
              </a:rPr>
              <a:t>HIGHEST DR AND YIELD, LOWEST SPR </a:t>
            </a:r>
            <a:r>
              <a:rPr lang="en-US" sz="2800" b="1">
                <a:solidFill>
                  <a:srgbClr val="FFFF00"/>
                </a:solidFill>
                <a:cs typeface="Times New Roman" pitchFamily="18" charset="0"/>
                <a:sym typeface="Monotype Sorts" charset="2"/>
              </a:rPr>
              <a:t>●</a:t>
            </a:r>
            <a:endParaRPr lang="en-US" sz="2800">
              <a:solidFill>
                <a:srgbClr val="FFFF00"/>
              </a:solidFill>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771525" y="-76200"/>
            <a:ext cx="8743950" cy="1143000"/>
          </a:xfrm>
        </p:spPr>
        <p:txBody>
          <a:bodyPr/>
          <a:lstStyle/>
          <a:p>
            <a:r>
              <a:rPr lang="en-US" sz="4800" b="1">
                <a:solidFill>
                  <a:srgbClr val="FFFF00"/>
                </a:solidFill>
              </a:rPr>
              <a:t>DS SCREENING</a:t>
            </a:r>
          </a:p>
        </p:txBody>
      </p:sp>
      <p:graphicFrame>
        <p:nvGraphicFramePr>
          <p:cNvPr id="689210" name="Group 58"/>
          <p:cNvGraphicFramePr>
            <a:graphicFrameLocks noGrp="1"/>
          </p:cNvGraphicFramePr>
          <p:nvPr>
            <p:ph type="tbl" idx="1"/>
          </p:nvPr>
        </p:nvGraphicFramePr>
        <p:xfrm>
          <a:off x="771525" y="1143000"/>
          <a:ext cx="9515475" cy="7053263"/>
        </p:xfrm>
        <a:graphic>
          <a:graphicData uri="http://schemas.openxmlformats.org/drawingml/2006/table">
            <a:tbl>
              <a:tblPr/>
              <a:tblGrid>
                <a:gridCol w="4600575"/>
                <a:gridCol w="1743075"/>
                <a:gridCol w="3171825"/>
              </a:tblGrid>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a-IR"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FFFF00"/>
                          </a:solidFill>
                          <a:effectLst/>
                          <a:latin typeface="Times New Roman" pitchFamily="18" charset="0"/>
                        </a:rPr>
                        <a:t>DR %</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1" i="0" u="none" strike="noStrike" cap="none" normalizeH="0" baseline="0" smtClean="0">
                          <a:ln>
                            <a:noFill/>
                          </a:ln>
                          <a:solidFill>
                            <a:srgbClr val="FFFF00"/>
                          </a:solidFill>
                          <a:effectLst/>
                          <a:latin typeface="Times New Roman" pitchFamily="18" charset="0"/>
                        </a:rPr>
                        <a:t>SPR %</a:t>
                      </a:r>
                    </a:p>
                  </a:txBody>
                  <a:tcPr horzOverflow="overflow">
                    <a:lnL>
                      <a:noFill/>
                    </a:lnL>
                    <a:lnR cap="flat">
                      <a:noFill/>
                    </a:lnR>
                    <a:lnT cap="flat">
                      <a:noFill/>
                    </a:lnT>
                    <a:lnB>
                      <a:noFill/>
                    </a:lnB>
                    <a:lnTlToBr>
                      <a:noFill/>
                    </a:lnTlToBr>
                    <a:lnBlToTr>
                      <a:noFill/>
                    </a:lnBlToTr>
                    <a:noFill/>
                  </a:tcPr>
                </a:tc>
              </a:tr>
              <a:tr h="7413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bg1"/>
                          </a:solidFill>
                          <a:effectLst/>
                          <a:latin typeface="Times New Roman" pitchFamily="18" charset="0"/>
                        </a:rPr>
                        <a:t>Maternal Age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bg1"/>
                          </a:solidFill>
                          <a:effectLst/>
                          <a:latin typeface="Times New Roman" pitchFamily="18" charset="0"/>
                        </a:rPr>
                        <a:t>Triple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bg1"/>
                          </a:solidFill>
                          <a:effectLst/>
                          <a:latin typeface="Times New Roman" pitchFamily="18" charset="0"/>
                        </a:rPr>
                        <a:t>AFP/freeBeta</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30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60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7.6</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2.9</a:t>
                      </a:r>
                    </a:p>
                  </a:txBody>
                  <a:tcPr horzOverflow="overflow">
                    <a:lnL>
                      <a:noFill/>
                    </a:lnL>
                    <a:lnR cap="flat">
                      <a:noFill/>
                    </a:lnR>
                    <a:lnT>
                      <a:noFill/>
                    </a:lnT>
                    <a:lnB>
                      <a:noFill/>
                    </a:lnB>
                    <a:lnTlToBr>
                      <a:noFill/>
                    </a:lnTlToBr>
                    <a:lnBlToTr>
                      <a:noFill/>
                    </a:lnBlToTr>
                    <a:noFill/>
                  </a:tcPr>
                </a:tc>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bg1"/>
                          </a:solidFill>
                          <a:effectLst/>
                          <a:latin typeface="Times New Roman" pitchFamily="18" charset="0"/>
                        </a:rPr>
                        <a:t>freeBeta/PAPP-A</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63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4.5</a:t>
                      </a:r>
                    </a:p>
                  </a:txBody>
                  <a:tcPr horzOverflow="overflow">
                    <a:lnL>
                      <a:noFill/>
                    </a:lnL>
                    <a:lnR cap="flat">
                      <a:noFill/>
                    </a:lnR>
                    <a:lnT>
                      <a:noFill/>
                    </a:lnT>
                    <a:lnB>
                      <a:noFill/>
                    </a:lnB>
                    <a:lnTlToBr>
                      <a:noFill/>
                    </a:lnTlToBr>
                    <a:lnBlToTr>
                      <a:noFill/>
                    </a:lnBlToTr>
                    <a:noFill/>
                  </a:tcPr>
                </a:tc>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bg1"/>
                          </a:solidFill>
                          <a:effectLst/>
                          <a:latin typeface="Times New Roman" pitchFamily="18" charset="0"/>
                        </a:rPr>
                        <a:t>NT Only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5</a:t>
                      </a:r>
                    </a:p>
                  </a:txBody>
                  <a:tcPr horzOverflow="overflow">
                    <a:lnL>
                      <a:noFill/>
                    </a:lnL>
                    <a:lnR cap="flat">
                      <a:noFill/>
                    </a:lnR>
                    <a:lnT>
                      <a:noFill/>
                    </a:lnT>
                    <a:lnB>
                      <a:noFill/>
                    </a:lnB>
                    <a:lnTlToBr>
                      <a:noFill/>
                    </a:lnTlToBr>
                    <a:lnBlToTr>
                      <a:noFill/>
                    </a:lnBlToTr>
                    <a:noFill/>
                  </a:tcPr>
                </a:tc>
              </a:tr>
              <a:tr h="1189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latin typeface="Times New Roman" pitchFamily="18" charset="0"/>
                        </a:rPr>
                        <a:t>NT/freeBeta/PAPP-A</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91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FFFF00"/>
                          </a:solidFill>
                          <a:effectLst/>
                          <a:latin typeface="Times New Roman" pitchFamily="18" charset="0"/>
                        </a:rPr>
                        <a:t>2.4</a:t>
                      </a:r>
                    </a:p>
                  </a:txBody>
                  <a:tcPr horzOverflow="overflow">
                    <a:lnL>
                      <a:noFill/>
                    </a:lnL>
                    <a:lnR cap="flat">
                      <a:noFill/>
                    </a:lnR>
                    <a:lnT>
                      <a:noFill/>
                    </a:lnT>
                    <a:lnB>
                      <a:noFill/>
                    </a:lnB>
                    <a:lnTlToBr>
                      <a:noFill/>
                    </a:lnTlToBr>
                    <a:lnBlToTr>
                      <a:noFill/>
                    </a:lnBlToTr>
                    <a:noFill/>
                  </a:tcPr>
                </a:tc>
              </a:tr>
              <a:tr h="7413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a-IR" sz="4000" b="1" i="0" u="none" strike="noStrike" cap="none" normalizeH="0" baseline="0" smtClean="0">
                        <a:ln>
                          <a:noFill/>
                        </a:ln>
                        <a:solidFill>
                          <a:schemeClr val="bg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a-IR" sz="4000" b="1" i="0" u="none" strike="noStrike" cap="none" normalizeH="0" baseline="0" smtClean="0">
                        <a:ln>
                          <a:noFill/>
                        </a:ln>
                        <a:solidFill>
                          <a:srgbClr val="FFFF00"/>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a-IR" sz="4000" b="1" i="0" u="none" strike="noStrike" cap="none" normalizeH="0" baseline="0" smtClean="0">
                        <a:ln>
                          <a:noFill/>
                        </a:ln>
                        <a:solidFill>
                          <a:srgbClr val="FFFF00"/>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a-IR" sz="4000" b="1" i="0" u="none" strike="noStrike" cap="none" normalizeH="0" baseline="0" smtClean="0">
                        <a:ln>
                          <a:noFill/>
                        </a:ln>
                        <a:solidFill>
                          <a:schemeClr val="bg1"/>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a-IR" sz="4000" b="1" i="0" u="none" strike="noStrike" cap="none" normalizeH="0" baseline="0" smtClean="0">
                        <a:ln>
                          <a:noFill/>
                        </a:ln>
                        <a:solidFill>
                          <a:srgbClr val="FFFF00"/>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a-IR" sz="4000" b="1" i="0" u="none" strike="noStrike" cap="none" normalizeH="0" baseline="0" smtClean="0">
                        <a:ln>
                          <a:noFill/>
                        </a:ln>
                        <a:solidFill>
                          <a:srgbClr val="FFFF00"/>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762000" y="228600"/>
            <a:ext cx="8743950" cy="685800"/>
          </a:xfrm>
        </p:spPr>
        <p:txBody>
          <a:bodyPr/>
          <a:lstStyle/>
          <a:p>
            <a:r>
              <a:rPr lang="en-US" sz="5400" b="1">
                <a:solidFill>
                  <a:srgbClr val="FFFF00"/>
                </a:solidFill>
              </a:rPr>
              <a:t>Down Syndrome Detection</a:t>
            </a:r>
            <a:endParaRPr lang="en-US" sz="4000" b="1">
              <a:solidFill>
                <a:srgbClr val="FFFF00"/>
              </a:solidFill>
              <a:latin typeface="Arial" pitchFamily="34" charset="0"/>
            </a:endParaRPr>
          </a:p>
        </p:txBody>
      </p:sp>
      <p:graphicFrame>
        <p:nvGraphicFramePr>
          <p:cNvPr id="275465" name="Object 9"/>
          <p:cNvGraphicFramePr>
            <a:graphicFrameLocks noChangeAspect="1"/>
          </p:cNvGraphicFramePr>
          <p:nvPr/>
        </p:nvGraphicFramePr>
        <p:xfrm>
          <a:off x="1785938" y="1106488"/>
          <a:ext cx="6600825" cy="3524250"/>
        </p:xfrm>
        <a:graphic>
          <a:graphicData uri="http://schemas.openxmlformats.org/presentationml/2006/ole">
            <p:oleObj spid="_x0000_s275465" name="Chart" r:id="rId3" imgW="10627200" imgH="5673600" progId="MSGraph.Chart.8">
              <p:embed followColorScheme="full"/>
            </p:oleObj>
          </a:graphicData>
        </a:graphic>
      </p:graphicFrame>
      <p:sp>
        <p:nvSpPr>
          <p:cNvPr id="275466" name="Text Box 10"/>
          <p:cNvSpPr txBox="1">
            <a:spLocks noChangeArrowheads="1"/>
          </p:cNvSpPr>
          <p:nvPr/>
        </p:nvSpPr>
        <p:spPr bwMode="auto">
          <a:xfrm>
            <a:off x="1771650" y="4832350"/>
            <a:ext cx="6629400" cy="1768475"/>
          </a:xfrm>
          <a:prstGeom prst="rect">
            <a:avLst/>
          </a:prstGeom>
          <a:solidFill>
            <a:schemeClr val="bg1"/>
          </a:solidFill>
          <a:ln w="9525">
            <a:noFill/>
            <a:miter lim="800000"/>
            <a:headEnd/>
            <a:tailEnd/>
          </a:ln>
          <a:effectLst/>
        </p:spPr>
        <p:txBody>
          <a:bodyPr anchor="ctr">
            <a:spAutoFit/>
          </a:bodyPr>
          <a:lstStyle/>
          <a:p>
            <a:pPr algn="l">
              <a:spcBef>
                <a:spcPct val="50000"/>
              </a:spcBef>
            </a:pPr>
            <a:r>
              <a:rPr lang="en-US" sz="2000" b="1">
                <a:solidFill>
                  <a:schemeClr val="accent2"/>
                </a:solidFill>
              </a:rPr>
              <a:t>A: freeBeta/PAPP-A/NT		(11w 0d - 13w 6d)</a:t>
            </a:r>
          </a:p>
          <a:p>
            <a:pPr algn="l">
              <a:spcBef>
                <a:spcPct val="50000"/>
              </a:spcBef>
            </a:pPr>
            <a:r>
              <a:rPr lang="en-US" sz="2000" b="1">
                <a:solidFill>
                  <a:schemeClr val="accent2"/>
                </a:solidFill>
              </a:rPr>
              <a:t>B: freeBeta/PAPP-A		(9w 0d - 13w 6d)</a:t>
            </a:r>
            <a:endParaRPr lang="en-US" sz="2000" b="1"/>
          </a:p>
          <a:p>
            <a:pPr algn="l">
              <a:spcBef>
                <a:spcPct val="50000"/>
              </a:spcBef>
            </a:pPr>
            <a:r>
              <a:rPr lang="en-US" sz="2000" b="1">
                <a:solidFill>
                  <a:srgbClr val="FF0000"/>
                </a:solidFill>
              </a:rPr>
              <a:t>C: AFP/freeBeta			(13w 4d - 22w 3d)</a:t>
            </a:r>
          </a:p>
          <a:p>
            <a:pPr algn="l">
              <a:spcBef>
                <a:spcPct val="50000"/>
              </a:spcBef>
            </a:pPr>
            <a:r>
              <a:rPr lang="en-US" sz="2000" b="1">
                <a:solidFill>
                  <a:srgbClr val="008080"/>
                </a:solidFill>
              </a:rPr>
              <a:t>D: Triple / Quad			(16w - 20w)</a:t>
            </a:r>
            <a:endParaRPr lang="en-US" sz="1200"/>
          </a:p>
        </p:txBody>
      </p:sp>
      <p:sp>
        <p:nvSpPr>
          <p:cNvPr id="275467" name="Text Box 11"/>
          <p:cNvSpPr txBox="1">
            <a:spLocks noChangeArrowheads="1"/>
          </p:cNvSpPr>
          <p:nvPr/>
        </p:nvSpPr>
        <p:spPr bwMode="auto">
          <a:xfrm>
            <a:off x="2971800" y="1804988"/>
            <a:ext cx="762000" cy="396875"/>
          </a:xfrm>
          <a:prstGeom prst="rect">
            <a:avLst/>
          </a:prstGeom>
          <a:noFill/>
          <a:ln w="9525">
            <a:noFill/>
            <a:miter lim="800000"/>
            <a:headEnd/>
            <a:tailEnd/>
          </a:ln>
          <a:effectLst/>
        </p:spPr>
        <p:txBody>
          <a:bodyPr anchor="ctr">
            <a:spAutoFit/>
          </a:bodyPr>
          <a:lstStyle/>
          <a:p>
            <a:pPr>
              <a:spcBef>
                <a:spcPct val="50000"/>
              </a:spcBef>
            </a:pPr>
            <a:r>
              <a:rPr lang="en-US" sz="2000" b="1">
                <a:solidFill>
                  <a:schemeClr val="bg1"/>
                </a:solidFill>
              </a:rPr>
              <a:t>93%</a:t>
            </a:r>
            <a:endParaRPr lang="en-US" sz="1200"/>
          </a:p>
        </p:txBody>
      </p:sp>
      <p:sp>
        <p:nvSpPr>
          <p:cNvPr id="275468" name="Text Box 12"/>
          <p:cNvSpPr txBox="1">
            <a:spLocks noChangeArrowheads="1"/>
          </p:cNvSpPr>
          <p:nvPr/>
        </p:nvSpPr>
        <p:spPr bwMode="auto">
          <a:xfrm>
            <a:off x="4229100" y="2387600"/>
            <a:ext cx="762000" cy="396875"/>
          </a:xfrm>
          <a:prstGeom prst="rect">
            <a:avLst/>
          </a:prstGeom>
          <a:noFill/>
          <a:ln w="9525">
            <a:noFill/>
            <a:miter lim="800000"/>
            <a:headEnd/>
            <a:tailEnd/>
          </a:ln>
          <a:effectLst/>
        </p:spPr>
        <p:txBody>
          <a:bodyPr anchor="ctr">
            <a:spAutoFit/>
          </a:bodyPr>
          <a:lstStyle/>
          <a:p>
            <a:pPr>
              <a:spcBef>
                <a:spcPct val="50000"/>
              </a:spcBef>
            </a:pPr>
            <a:r>
              <a:rPr lang="en-US" sz="2000" b="1">
                <a:solidFill>
                  <a:schemeClr val="bg1"/>
                </a:solidFill>
              </a:rPr>
              <a:t>63%</a:t>
            </a:r>
            <a:endParaRPr lang="en-US" sz="1400"/>
          </a:p>
        </p:txBody>
      </p:sp>
      <p:sp>
        <p:nvSpPr>
          <p:cNvPr id="275469" name="Text Box 13"/>
          <p:cNvSpPr txBox="1">
            <a:spLocks noChangeArrowheads="1"/>
          </p:cNvSpPr>
          <p:nvPr/>
        </p:nvSpPr>
        <p:spPr bwMode="auto">
          <a:xfrm>
            <a:off x="5505450" y="2101850"/>
            <a:ext cx="762000" cy="396875"/>
          </a:xfrm>
          <a:prstGeom prst="rect">
            <a:avLst/>
          </a:prstGeom>
          <a:noFill/>
          <a:ln w="9525">
            <a:noFill/>
            <a:miter lim="800000"/>
            <a:headEnd/>
            <a:tailEnd/>
          </a:ln>
          <a:effectLst/>
        </p:spPr>
        <p:txBody>
          <a:bodyPr anchor="ctr">
            <a:spAutoFit/>
          </a:bodyPr>
          <a:lstStyle/>
          <a:p>
            <a:pPr>
              <a:spcBef>
                <a:spcPct val="50000"/>
              </a:spcBef>
            </a:pPr>
            <a:r>
              <a:rPr lang="en-US" sz="2000" b="1">
                <a:solidFill>
                  <a:schemeClr val="bg1"/>
                </a:solidFill>
              </a:rPr>
              <a:t>80%</a:t>
            </a:r>
            <a:endParaRPr lang="en-US" sz="1200"/>
          </a:p>
        </p:txBody>
      </p:sp>
      <p:sp>
        <p:nvSpPr>
          <p:cNvPr id="275470" name="Text Box 14"/>
          <p:cNvSpPr txBox="1">
            <a:spLocks noChangeArrowheads="1"/>
          </p:cNvSpPr>
          <p:nvPr/>
        </p:nvSpPr>
        <p:spPr bwMode="auto">
          <a:xfrm>
            <a:off x="6800850" y="2597150"/>
            <a:ext cx="762000" cy="396875"/>
          </a:xfrm>
          <a:prstGeom prst="rect">
            <a:avLst/>
          </a:prstGeom>
          <a:noFill/>
          <a:ln w="9525">
            <a:noFill/>
            <a:miter lim="800000"/>
            <a:headEnd/>
            <a:tailEnd/>
          </a:ln>
          <a:effectLst/>
        </p:spPr>
        <p:txBody>
          <a:bodyPr anchor="ctr">
            <a:spAutoFit/>
          </a:bodyPr>
          <a:lstStyle/>
          <a:p>
            <a:pPr>
              <a:spcBef>
                <a:spcPct val="50000"/>
              </a:spcBef>
            </a:pPr>
            <a:r>
              <a:rPr lang="en-US" sz="2000" b="1">
                <a:solidFill>
                  <a:schemeClr val="bg1"/>
                </a:solidFill>
              </a:rPr>
              <a:t>60%</a:t>
            </a:r>
            <a:endParaRPr lang="en-US" sz="1200"/>
          </a:p>
        </p:txBody>
      </p:sp>
      <p:sp>
        <p:nvSpPr>
          <p:cNvPr id="275471" name="Text Box 15"/>
          <p:cNvSpPr txBox="1">
            <a:spLocks noChangeArrowheads="1"/>
          </p:cNvSpPr>
          <p:nvPr/>
        </p:nvSpPr>
        <p:spPr bwMode="auto">
          <a:xfrm rot="10761341">
            <a:off x="1752600" y="1771650"/>
            <a:ext cx="549275" cy="1936750"/>
          </a:xfrm>
          <a:prstGeom prst="rect">
            <a:avLst/>
          </a:prstGeom>
          <a:noFill/>
          <a:ln w="9525">
            <a:noFill/>
            <a:miter lim="800000"/>
            <a:headEnd/>
            <a:tailEnd/>
          </a:ln>
          <a:effectLst/>
        </p:spPr>
        <p:txBody>
          <a:bodyPr vert="eaVert" anchor="ctr">
            <a:spAutoFit/>
          </a:bodyPr>
          <a:lstStyle/>
          <a:p>
            <a:pPr>
              <a:spcBef>
                <a:spcPct val="50000"/>
              </a:spcBef>
            </a:pPr>
            <a:r>
              <a:rPr lang="en-US">
                <a:latin typeface="Arial" pitchFamily="34" charset="0"/>
              </a:rPr>
              <a:t>% Detection</a:t>
            </a:r>
            <a:endParaRPr lang="en-US" sz="1200"/>
          </a:p>
        </p:txBody>
      </p:sp>
      <p:sp>
        <p:nvSpPr>
          <p:cNvPr id="275472" name="Text Box 16"/>
          <p:cNvSpPr txBox="1">
            <a:spLocks noChangeArrowheads="1"/>
          </p:cNvSpPr>
          <p:nvPr/>
        </p:nvSpPr>
        <p:spPr bwMode="auto">
          <a:xfrm>
            <a:off x="2965450" y="4327525"/>
            <a:ext cx="2101850" cy="396875"/>
          </a:xfrm>
          <a:prstGeom prst="rect">
            <a:avLst/>
          </a:prstGeom>
          <a:noFill/>
          <a:ln w="9525">
            <a:noFill/>
            <a:miter lim="800000"/>
            <a:headEnd/>
            <a:tailEnd/>
          </a:ln>
          <a:effectLst/>
        </p:spPr>
        <p:txBody>
          <a:bodyPr anchor="ctr">
            <a:spAutoFit/>
          </a:bodyPr>
          <a:lstStyle/>
          <a:p>
            <a:pPr>
              <a:spcBef>
                <a:spcPct val="50000"/>
              </a:spcBef>
            </a:pPr>
            <a:r>
              <a:rPr lang="en-US" sz="2000" b="1"/>
              <a:t>First Trimester</a:t>
            </a:r>
            <a:endParaRPr lang="en-US" sz="1200"/>
          </a:p>
        </p:txBody>
      </p:sp>
      <p:sp>
        <p:nvSpPr>
          <p:cNvPr id="275473" name="Text Box 17"/>
          <p:cNvSpPr txBox="1">
            <a:spLocks noChangeArrowheads="1"/>
          </p:cNvSpPr>
          <p:nvPr/>
        </p:nvSpPr>
        <p:spPr bwMode="auto">
          <a:xfrm>
            <a:off x="5619750" y="4325938"/>
            <a:ext cx="2103438" cy="396875"/>
          </a:xfrm>
          <a:prstGeom prst="rect">
            <a:avLst/>
          </a:prstGeom>
          <a:noFill/>
          <a:ln w="9525">
            <a:noFill/>
            <a:miter lim="800000"/>
            <a:headEnd/>
            <a:tailEnd/>
          </a:ln>
          <a:effectLst/>
        </p:spPr>
        <p:txBody>
          <a:bodyPr anchor="ctr">
            <a:spAutoFit/>
          </a:bodyPr>
          <a:lstStyle/>
          <a:p>
            <a:pPr>
              <a:spcBef>
                <a:spcPct val="50000"/>
              </a:spcBef>
            </a:pPr>
            <a:r>
              <a:rPr lang="en-US" sz="2000" b="1"/>
              <a:t>SecondTrimester</a:t>
            </a:r>
            <a:endParaRPr lang="en-US" sz="1200"/>
          </a:p>
        </p:txBody>
      </p:sp>
      <p:sp>
        <p:nvSpPr>
          <p:cNvPr id="275474" name="Text Box 18"/>
          <p:cNvSpPr txBox="1">
            <a:spLocks noChangeArrowheads="1"/>
          </p:cNvSpPr>
          <p:nvPr/>
        </p:nvSpPr>
        <p:spPr bwMode="auto">
          <a:xfrm>
            <a:off x="2971800" y="3575050"/>
            <a:ext cx="762000" cy="396875"/>
          </a:xfrm>
          <a:prstGeom prst="rect">
            <a:avLst/>
          </a:prstGeom>
          <a:noFill/>
          <a:ln w="12700">
            <a:noFill/>
            <a:miter lim="800000"/>
            <a:headEnd/>
            <a:tailEnd/>
          </a:ln>
          <a:effectLst>
            <a:outerShdw dist="35921" dir="2700000" algn="ctr" rotWithShape="0">
              <a:schemeClr val="bg2"/>
            </a:outerShdw>
          </a:effectLst>
        </p:spPr>
        <p:txBody>
          <a:bodyPr wrap="none" anchor="ctr">
            <a:spAutoFit/>
          </a:bodyPr>
          <a:lstStyle/>
          <a:p>
            <a:pPr>
              <a:spcBef>
                <a:spcPct val="50000"/>
              </a:spcBef>
            </a:pPr>
            <a:r>
              <a:rPr lang="en-US" sz="2000" b="1">
                <a:solidFill>
                  <a:schemeClr val="bg1"/>
                </a:solidFill>
                <a:latin typeface="Arial" pitchFamily="34" charset="0"/>
              </a:rPr>
              <a:t>2.4%</a:t>
            </a:r>
            <a:endParaRPr lang="en-US" sz="2800"/>
          </a:p>
        </p:txBody>
      </p:sp>
      <p:sp>
        <p:nvSpPr>
          <p:cNvPr id="275475" name="Text Box 19"/>
          <p:cNvSpPr txBox="1">
            <a:spLocks noChangeArrowheads="1"/>
          </p:cNvSpPr>
          <p:nvPr/>
        </p:nvSpPr>
        <p:spPr bwMode="auto">
          <a:xfrm>
            <a:off x="4248150" y="3575050"/>
            <a:ext cx="762000" cy="396875"/>
          </a:xfrm>
          <a:prstGeom prst="rect">
            <a:avLst/>
          </a:prstGeom>
          <a:noFill/>
          <a:ln w="12700">
            <a:noFill/>
            <a:miter lim="800000"/>
            <a:headEnd/>
            <a:tailEnd/>
          </a:ln>
          <a:effectLst>
            <a:outerShdw dist="35921" dir="2700000" algn="ctr" rotWithShape="0">
              <a:schemeClr val="bg2"/>
            </a:outerShdw>
          </a:effectLst>
        </p:spPr>
        <p:txBody>
          <a:bodyPr wrap="none" anchor="ctr">
            <a:spAutoFit/>
          </a:bodyPr>
          <a:lstStyle/>
          <a:p>
            <a:pPr>
              <a:spcBef>
                <a:spcPct val="50000"/>
              </a:spcBef>
            </a:pPr>
            <a:r>
              <a:rPr lang="en-US" sz="2000" b="1">
                <a:solidFill>
                  <a:schemeClr val="bg1"/>
                </a:solidFill>
                <a:latin typeface="Arial" pitchFamily="34" charset="0"/>
              </a:rPr>
              <a:t>4.4%</a:t>
            </a:r>
            <a:endParaRPr lang="en-US" sz="2800"/>
          </a:p>
        </p:txBody>
      </p:sp>
      <p:sp>
        <p:nvSpPr>
          <p:cNvPr id="275476" name="Text Box 20"/>
          <p:cNvSpPr txBox="1">
            <a:spLocks noChangeArrowheads="1"/>
          </p:cNvSpPr>
          <p:nvPr/>
        </p:nvSpPr>
        <p:spPr bwMode="auto">
          <a:xfrm>
            <a:off x="5524500" y="3621088"/>
            <a:ext cx="762000" cy="396875"/>
          </a:xfrm>
          <a:prstGeom prst="rect">
            <a:avLst/>
          </a:prstGeom>
          <a:noFill/>
          <a:ln w="12700">
            <a:noFill/>
            <a:miter lim="800000"/>
            <a:headEnd/>
            <a:tailEnd/>
          </a:ln>
          <a:effectLst>
            <a:outerShdw dist="35921" dir="2700000" algn="ctr" rotWithShape="0">
              <a:schemeClr val="bg2"/>
            </a:outerShdw>
          </a:effectLst>
        </p:spPr>
        <p:txBody>
          <a:bodyPr wrap="none" anchor="ctr">
            <a:spAutoFit/>
          </a:bodyPr>
          <a:lstStyle/>
          <a:p>
            <a:pPr>
              <a:spcBef>
                <a:spcPct val="50000"/>
              </a:spcBef>
            </a:pPr>
            <a:r>
              <a:rPr lang="en-US" sz="2000" b="1">
                <a:solidFill>
                  <a:schemeClr val="bg1"/>
                </a:solidFill>
                <a:latin typeface="Arial" pitchFamily="34" charset="0"/>
              </a:rPr>
              <a:t>2.9%</a:t>
            </a:r>
            <a:endParaRPr lang="en-US" sz="2800"/>
          </a:p>
        </p:txBody>
      </p:sp>
      <p:sp>
        <p:nvSpPr>
          <p:cNvPr id="275477" name="Text Box 21"/>
          <p:cNvSpPr txBox="1">
            <a:spLocks noChangeArrowheads="1"/>
          </p:cNvSpPr>
          <p:nvPr/>
        </p:nvSpPr>
        <p:spPr bwMode="auto">
          <a:xfrm>
            <a:off x="6781800" y="3621088"/>
            <a:ext cx="762000" cy="396875"/>
          </a:xfrm>
          <a:prstGeom prst="rect">
            <a:avLst/>
          </a:prstGeom>
          <a:noFill/>
          <a:ln w="12700">
            <a:noFill/>
            <a:miter lim="800000"/>
            <a:headEnd/>
            <a:tailEnd/>
          </a:ln>
          <a:effectLst>
            <a:outerShdw dist="35921" dir="2700000" algn="ctr" rotWithShape="0">
              <a:schemeClr val="bg2"/>
            </a:outerShdw>
          </a:effectLst>
        </p:spPr>
        <p:txBody>
          <a:bodyPr wrap="none" anchor="ctr">
            <a:spAutoFit/>
          </a:bodyPr>
          <a:lstStyle/>
          <a:p>
            <a:pPr>
              <a:spcBef>
                <a:spcPct val="50000"/>
              </a:spcBef>
            </a:pPr>
            <a:r>
              <a:rPr lang="en-US" sz="2000" b="1">
                <a:solidFill>
                  <a:schemeClr val="bg1"/>
                </a:solidFill>
                <a:latin typeface="Arial" pitchFamily="34" charset="0"/>
              </a:rPr>
              <a:t>7.6%</a:t>
            </a:r>
            <a:endParaRPr lang="en-US" sz="2800"/>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ctrTitle"/>
          </p:nvPr>
        </p:nvSpPr>
        <p:spPr>
          <a:xfrm>
            <a:off x="304800" y="304800"/>
            <a:ext cx="9753600" cy="1143000"/>
          </a:xfrm>
        </p:spPr>
        <p:txBody>
          <a:bodyPr/>
          <a:lstStyle/>
          <a:p>
            <a:r>
              <a:rPr lang="en-US" sz="5400" b="1">
                <a:solidFill>
                  <a:srgbClr val="FFFF00"/>
                </a:solidFill>
              </a:rPr>
              <a:t>Patient’s Prefer 1</a:t>
            </a:r>
            <a:r>
              <a:rPr lang="en-US" sz="5400" b="1" baseline="30000">
                <a:solidFill>
                  <a:srgbClr val="FFFF00"/>
                </a:solidFill>
              </a:rPr>
              <a:t>st</a:t>
            </a:r>
            <a:endParaRPr lang="en-US"/>
          </a:p>
        </p:txBody>
      </p:sp>
      <p:sp>
        <p:nvSpPr>
          <p:cNvPr id="672771" name="Rectangle 3"/>
          <p:cNvSpPr>
            <a:spLocks noGrp="1" noChangeArrowheads="1"/>
          </p:cNvSpPr>
          <p:nvPr>
            <p:ph type="subTitle" idx="1"/>
          </p:nvPr>
        </p:nvSpPr>
        <p:spPr>
          <a:xfrm>
            <a:off x="495300" y="1143000"/>
            <a:ext cx="9372600" cy="1828800"/>
          </a:xfrm>
        </p:spPr>
        <p:txBody>
          <a:bodyPr/>
          <a:lstStyle/>
          <a:p>
            <a:pPr>
              <a:buClr>
                <a:srgbClr val="FF0000"/>
              </a:buClr>
              <a:buFont typeface="Monotype Sorts" charset="2"/>
              <a:buNone/>
              <a:tabLst>
                <a:tab pos="457200" algn="l"/>
              </a:tabLst>
            </a:pPr>
            <a:r>
              <a:rPr lang="en-US" sz="4800" b="1">
                <a:solidFill>
                  <a:schemeClr val="bg1"/>
                </a:solidFill>
              </a:rPr>
              <a:t>All 6 published surveys show patients strongly prefer 1</a:t>
            </a:r>
            <a:r>
              <a:rPr lang="en-US" sz="4800" b="1" baseline="30000">
                <a:solidFill>
                  <a:schemeClr val="bg1"/>
                </a:solidFill>
              </a:rPr>
              <a:t>st</a:t>
            </a:r>
            <a:r>
              <a:rPr lang="en-US" sz="4800" b="1">
                <a:solidFill>
                  <a:schemeClr val="bg1"/>
                </a:solidFill>
              </a:rPr>
              <a:t>.</a:t>
            </a:r>
            <a:endParaRPr lang="en-US" sz="2800" b="1">
              <a:solidFill>
                <a:schemeClr val="bg1"/>
              </a:solidFill>
            </a:endParaRPr>
          </a:p>
        </p:txBody>
      </p:sp>
      <p:sp>
        <p:nvSpPr>
          <p:cNvPr id="672772" name="Text Box 4"/>
          <p:cNvSpPr txBox="1">
            <a:spLocks noChangeArrowheads="1"/>
          </p:cNvSpPr>
          <p:nvPr/>
        </p:nvSpPr>
        <p:spPr bwMode="auto">
          <a:xfrm>
            <a:off x="190500" y="6019800"/>
            <a:ext cx="7620000" cy="701675"/>
          </a:xfrm>
          <a:prstGeom prst="rect">
            <a:avLst/>
          </a:prstGeom>
          <a:noFill/>
          <a:ln w="12700">
            <a:noFill/>
            <a:miter lim="800000"/>
            <a:headEnd/>
            <a:tailEnd/>
          </a:ln>
          <a:effectLst>
            <a:outerShdw dist="35921" dir="2700000" algn="ctr" rotWithShape="0">
              <a:schemeClr val="bg2"/>
            </a:outerShdw>
          </a:effectLst>
        </p:spPr>
        <p:txBody>
          <a:bodyPr wrap="none">
            <a:spAutoFit/>
          </a:bodyPr>
          <a:lstStyle/>
          <a:p>
            <a:pPr algn="l"/>
            <a:r>
              <a:rPr lang="en-US" sz="2000" b="1">
                <a:solidFill>
                  <a:schemeClr val="bg1"/>
                </a:solidFill>
              </a:rPr>
              <a:t>(Monni G, et al. Lancet 1998)</a:t>
            </a:r>
          </a:p>
          <a:p>
            <a:pPr algn="l"/>
            <a:r>
              <a:rPr lang="en-US" sz="2000" b="1">
                <a:solidFill>
                  <a:schemeClr val="bg1"/>
                </a:solidFill>
              </a:rPr>
              <a:t>(Mulvey S and Wallace, EM. Br J Obstet Gynecol 2000; 107; 1302-5)</a:t>
            </a:r>
          </a:p>
        </p:txBody>
      </p:sp>
      <p:pic>
        <p:nvPicPr>
          <p:cNvPr id="672773" name="Picture 5" descr="tn_Pregnancy_Cartoon_2"/>
          <p:cNvPicPr>
            <a:picLocks noChangeAspect="1" noChangeArrowheads="1"/>
          </p:cNvPicPr>
          <p:nvPr/>
        </p:nvPicPr>
        <p:blipFill>
          <a:blip r:embed="rId2"/>
          <a:srcRect/>
          <a:stretch>
            <a:fillRect/>
          </a:stretch>
        </p:blipFill>
        <p:spPr bwMode="auto">
          <a:xfrm>
            <a:off x="3771900" y="2743200"/>
            <a:ext cx="2138363" cy="3138488"/>
          </a:xfrm>
          <a:prstGeom prst="rect">
            <a:avLst/>
          </a:prstGeom>
          <a:noFill/>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ctrTitle"/>
          </p:nvPr>
        </p:nvSpPr>
        <p:spPr>
          <a:xfrm>
            <a:off x="838200" y="171450"/>
            <a:ext cx="8839200" cy="1276350"/>
          </a:xfrm>
        </p:spPr>
        <p:txBody>
          <a:bodyPr/>
          <a:lstStyle/>
          <a:p>
            <a:pPr>
              <a:lnSpc>
                <a:spcPct val="120000"/>
              </a:lnSpc>
            </a:pPr>
            <a:r>
              <a:rPr lang="en-US" sz="4000" b="1">
                <a:solidFill>
                  <a:srgbClr val="FFFF00"/>
                </a:solidFill>
              </a:rPr>
              <a:t>Should 2</a:t>
            </a:r>
            <a:r>
              <a:rPr lang="en-US" sz="4000" b="1" baseline="30000">
                <a:solidFill>
                  <a:srgbClr val="FFFF00"/>
                </a:solidFill>
              </a:rPr>
              <a:t>nd</a:t>
            </a:r>
            <a:r>
              <a:rPr lang="en-US" sz="4000" b="1">
                <a:solidFill>
                  <a:srgbClr val="FFFF00"/>
                </a:solidFill>
              </a:rPr>
              <a:t> Be Moved To 1</a:t>
            </a:r>
            <a:r>
              <a:rPr lang="en-US" sz="4000" b="1" baseline="30000">
                <a:solidFill>
                  <a:srgbClr val="FFFF00"/>
                </a:solidFill>
              </a:rPr>
              <a:t>st</a:t>
            </a:r>
            <a:r>
              <a:rPr lang="en-US" sz="4000" b="1">
                <a:solidFill>
                  <a:srgbClr val="FFFF00"/>
                </a:solidFill>
              </a:rPr>
              <a:t>?</a:t>
            </a:r>
            <a:r>
              <a:rPr lang="en-US" sz="3200" b="1">
                <a:solidFill>
                  <a:srgbClr val="FFFF00"/>
                </a:solidFill>
              </a:rPr>
              <a:t/>
            </a:r>
            <a:br>
              <a:rPr lang="en-US" sz="3200" b="1">
                <a:solidFill>
                  <a:srgbClr val="FFFF00"/>
                </a:solidFill>
              </a:rPr>
            </a:br>
            <a:r>
              <a:rPr lang="en-US" sz="2400" b="1">
                <a:solidFill>
                  <a:srgbClr val="FFFF00"/>
                </a:solidFill>
              </a:rPr>
              <a:t>Cuckle &amp; Lith</a:t>
            </a:r>
            <a:r>
              <a:rPr lang="en-US" sz="2400" b="1" i="1">
                <a:solidFill>
                  <a:srgbClr val="FFFF00"/>
                </a:solidFill>
              </a:rPr>
              <a:t> Prenat Diag 19:505 (1999)</a:t>
            </a:r>
            <a:endParaRPr lang="en-US" sz="2400">
              <a:solidFill>
                <a:srgbClr val="FFFF00"/>
              </a:solidFill>
            </a:endParaRPr>
          </a:p>
        </p:txBody>
      </p:sp>
      <p:sp>
        <p:nvSpPr>
          <p:cNvPr id="693251" name="Rectangle 3"/>
          <p:cNvSpPr>
            <a:spLocks noGrp="1" noChangeArrowheads="1"/>
          </p:cNvSpPr>
          <p:nvPr>
            <p:ph type="subTitle" idx="1"/>
          </p:nvPr>
        </p:nvSpPr>
        <p:spPr>
          <a:xfrm>
            <a:off x="0" y="1371600"/>
            <a:ext cx="10287000" cy="4800600"/>
          </a:xfrm>
        </p:spPr>
        <p:txBody>
          <a:bodyPr/>
          <a:lstStyle/>
          <a:p>
            <a:r>
              <a:rPr lang="en-US" sz="2800" b="1">
                <a:solidFill>
                  <a:schemeClr val="bg1"/>
                </a:solidFill>
              </a:rPr>
              <a:t>“There is overwhelming evidence that screening for Down syndrome could be moved from the second to the first trimester of pregnancy.” (The Royal College of Obstetricians and Gynaecologists, 1997)</a:t>
            </a:r>
          </a:p>
          <a:p>
            <a:r>
              <a:rPr lang="en-US" sz="4000" b="1">
                <a:solidFill>
                  <a:srgbClr val="FFFF00"/>
                </a:solidFill>
              </a:rPr>
              <a:t>The Time for First Trimester NT Has Come</a:t>
            </a:r>
            <a:br>
              <a:rPr lang="en-US" sz="4000" b="1">
                <a:solidFill>
                  <a:srgbClr val="FFFF00"/>
                </a:solidFill>
              </a:rPr>
            </a:br>
            <a:r>
              <a:rPr lang="en-US" sz="2400" b="1">
                <a:solidFill>
                  <a:srgbClr val="FFFF00"/>
                </a:solidFill>
              </a:rPr>
              <a:t>Chasen et al. </a:t>
            </a:r>
            <a:r>
              <a:rPr lang="en-US" sz="2400" b="1" i="1">
                <a:solidFill>
                  <a:srgbClr val="FFFF00"/>
                </a:solidFill>
              </a:rPr>
              <a:t>J. Ultrasound Med 20:1147, 2001</a:t>
            </a:r>
            <a:endParaRPr lang="en-US" b="1">
              <a:solidFill>
                <a:schemeClr val="bg1"/>
              </a:solidFill>
            </a:endParaRPr>
          </a:p>
          <a:p>
            <a:r>
              <a:rPr lang="en-US" sz="2800" b="1">
                <a:solidFill>
                  <a:schemeClr val="bg1"/>
                </a:solidFill>
              </a:rPr>
              <a:t>“Given the scientific rigor and the results of the FMF database, in our view nuchal translucency should not be considered investigational but instead a highly reliable diagnostic screen when performed in expert hands.”</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2" name="Rectangle 4"/>
          <p:cNvSpPr>
            <a:spLocks noChangeArrowheads="1"/>
          </p:cNvSpPr>
          <p:nvPr/>
        </p:nvSpPr>
        <p:spPr bwMode="auto">
          <a:xfrm>
            <a:off x="1104900" y="304800"/>
            <a:ext cx="7772400" cy="1143000"/>
          </a:xfrm>
          <a:prstGeom prst="rect">
            <a:avLst/>
          </a:prstGeom>
          <a:gradFill rotWithShape="0">
            <a:gsLst>
              <a:gs pos="0">
                <a:srgbClr val="0033CC">
                  <a:gamma/>
                  <a:shade val="46275"/>
                  <a:invGamma/>
                </a:srgbClr>
              </a:gs>
              <a:gs pos="100000">
                <a:srgbClr val="0033CC"/>
              </a:gs>
            </a:gsLst>
            <a:lin ang="5400000" scaled="1"/>
          </a:gradFill>
          <a:ln w="57150" cmpd="thinThick">
            <a:solidFill>
              <a:schemeClr val="tx2"/>
            </a:solidFill>
            <a:miter lim="800000"/>
            <a:headEnd/>
            <a:tailEnd/>
          </a:ln>
          <a:effectLst/>
        </p:spPr>
        <p:txBody>
          <a:bodyPr anchor="ctr"/>
          <a:lstStyle/>
          <a:p>
            <a:r>
              <a:rPr lang="en-US" sz="4400">
                <a:solidFill>
                  <a:srgbClr val="FFFF00"/>
                </a:solidFill>
              </a:rPr>
              <a:t>Approaches to Prenatal Testing</a:t>
            </a:r>
          </a:p>
        </p:txBody>
      </p:sp>
      <p:sp>
        <p:nvSpPr>
          <p:cNvPr id="718853" name="Rectangle 5"/>
          <p:cNvSpPr>
            <a:spLocks noChangeArrowheads="1"/>
          </p:cNvSpPr>
          <p:nvPr/>
        </p:nvSpPr>
        <p:spPr bwMode="auto">
          <a:xfrm>
            <a:off x="266700" y="1981200"/>
            <a:ext cx="9677400" cy="4114800"/>
          </a:xfrm>
          <a:prstGeom prst="rect">
            <a:avLst/>
          </a:prstGeom>
          <a:noFill/>
          <a:ln w="9525">
            <a:noFill/>
            <a:miter lim="800000"/>
            <a:headEnd/>
            <a:tailEnd/>
          </a:ln>
          <a:effectLst/>
        </p:spPr>
        <p:txBody>
          <a:bodyPr/>
          <a:lstStyle/>
          <a:p>
            <a:pPr marL="342900" indent="-342900" algn="l">
              <a:spcBef>
                <a:spcPct val="20000"/>
              </a:spcBef>
              <a:tabLst>
                <a:tab pos="798513" algn="l"/>
                <a:tab pos="4340225" algn="l"/>
              </a:tabLst>
            </a:pPr>
            <a:r>
              <a:rPr lang="en-US" sz="3600">
                <a:solidFill>
                  <a:srgbClr val="FFFF00"/>
                </a:solidFill>
              </a:rPr>
              <a:t>		</a:t>
            </a:r>
            <a:r>
              <a:rPr lang="en-US" sz="3600" b="1">
                <a:solidFill>
                  <a:srgbClr val="FFFF00"/>
                </a:solidFill>
              </a:rPr>
              <a:t>Diagnostic Tests            Screening Tests</a:t>
            </a:r>
          </a:p>
          <a:p>
            <a:pPr marL="342900" indent="-342900" algn="l">
              <a:spcBef>
                <a:spcPct val="20000"/>
              </a:spcBef>
              <a:tabLst>
                <a:tab pos="798513" algn="l"/>
                <a:tab pos="4340225" algn="l"/>
              </a:tabLst>
            </a:pPr>
            <a:endParaRPr lang="en-US" sz="3600">
              <a:solidFill>
                <a:srgbClr val="FFFF00"/>
              </a:solidFill>
            </a:endParaRPr>
          </a:p>
          <a:p>
            <a:pPr marL="1143000" lvl="2" indent="-228600" algn="l">
              <a:spcBef>
                <a:spcPct val="20000"/>
              </a:spcBef>
              <a:tabLst>
                <a:tab pos="798513" algn="l"/>
                <a:tab pos="4340225" algn="l"/>
              </a:tabLst>
            </a:pPr>
            <a:r>
              <a:rPr lang="en-US" sz="3600" b="1">
                <a:solidFill>
                  <a:srgbClr val="FFFF00"/>
                </a:solidFill>
              </a:rPr>
              <a:t>Amniocentesis			AFP</a:t>
            </a:r>
          </a:p>
          <a:p>
            <a:pPr marL="342900" indent="-342900" algn="l">
              <a:spcBef>
                <a:spcPct val="20000"/>
              </a:spcBef>
              <a:tabLst>
                <a:tab pos="798513" algn="l"/>
                <a:tab pos="4340225" algn="l"/>
              </a:tabLst>
            </a:pPr>
            <a:r>
              <a:rPr lang="en-US" sz="3600" b="1">
                <a:solidFill>
                  <a:srgbClr val="FFFF00"/>
                </a:solidFill>
              </a:rPr>
              <a:t>		 CVS			Quad Screen</a:t>
            </a:r>
          </a:p>
          <a:p>
            <a:pPr marL="342900" indent="-342900" algn="l">
              <a:spcBef>
                <a:spcPct val="20000"/>
              </a:spcBef>
              <a:tabLst>
                <a:tab pos="798513" algn="l"/>
                <a:tab pos="4340225" algn="l"/>
              </a:tabLst>
            </a:pPr>
            <a:r>
              <a:rPr lang="en-US" sz="3600" b="1">
                <a:solidFill>
                  <a:srgbClr val="FFFF00"/>
                </a:solidFill>
              </a:rPr>
              <a:t>		 Cordocentesis			Ultrasound</a:t>
            </a:r>
          </a:p>
          <a:p>
            <a:pPr marL="342900" indent="-342900" algn="l">
              <a:spcBef>
                <a:spcPct val="20000"/>
              </a:spcBef>
              <a:tabLst>
                <a:tab pos="798513" algn="l"/>
                <a:tab pos="4340225" algn="l"/>
              </a:tabLst>
            </a:pPr>
            <a:r>
              <a:rPr lang="en-US" sz="3600" b="1">
                <a:solidFill>
                  <a:srgbClr val="FFFF00"/>
                </a:solidFill>
              </a:rPr>
              <a:t>		 Ultrasound</a:t>
            </a:r>
            <a:endParaRPr lang="en-US" sz="3200" b="1">
              <a:solidFill>
                <a:srgbClr val="FFFF00"/>
              </a:solidFill>
            </a:endParaRP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85800" y="228600"/>
            <a:ext cx="8743950" cy="1143000"/>
          </a:xfrm>
        </p:spPr>
        <p:txBody>
          <a:bodyPr/>
          <a:lstStyle/>
          <a:p>
            <a:r>
              <a:rPr lang="en-US" sz="4000" b="1">
                <a:solidFill>
                  <a:srgbClr val="FFFF00"/>
                </a:solidFill>
              </a:rPr>
              <a:t>1</a:t>
            </a:r>
            <a:r>
              <a:rPr lang="en-US" sz="4000" b="1" baseline="30000">
                <a:solidFill>
                  <a:srgbClr val="FFFF00"/>
                </a:solidFill>
              </a:rPr>
              <a:t>st</a:t>
            </a:r>
            <a:r>
              <a:rPr lang="en-US" sz="4000" b="1">
                <a:solidFill>
                  <a:srgbClr val="FFFF00"/>
                </a:solidFill>
              </a:rPr>
              <a:t> &amp; 2</a:t>
            </a:r>
            <a:r>
              <a:rPr lang="en-US" sz="4000" b="1" baseline="30000">
                <a:solidFill>
                  <a:srgbClr val="FFFF00"/>
                </a:solidFill>
              </a:rPr>
              <a:t>nd</a:t>
            </a:r>
            <a:r>
              <a:rPr lang="en-US" sz="4000" b="1">
                <a:solidFill>
                  <a:srgbClr val="FFFF00"/>
                </a:solidFill>
              </a:rPr>
              <a:t>  Trimester Screening </a:t>
            </a:r>
            <a:br>
              <a:rPr lang="en-US" sz="4000" b="1">
                <a:solidFill>
                  <a:srgbClr val="FFFF00"/>
                </a:solidFill>
              </a:rPr>
            </a:br>
            <a:r>
              <a:rPr lang="en-US" sz="4000" b="1">
                <a:solidFill>
                  <a:srgbClr val="FFFF00"/>
                </a:solidFill>
              </a:rPr>
              <a:t> Genetic Counseling</a:t>
            </a:r>
            <a:r>
              <a:rPr lang="en-US" b="1">
                <a:solidFill>
                  <a:srgbClr val="FFFF00"/>
                </a:solidFill>
              </a:rPr>
              <a:t> </a:t>
            </a:r>
          </a:p>
        </p:txBody>
      </p:sp>
      <p:sp>
        <p:nvSpPr>
          <p:cNvPr id="673795" name="Rectangle 3"/>
          <p:cNvSpPr>
            <a:spLocks noGrp="1" noChangeArrowheads="1"/>
          </p:cNvSpPr>
          <p:nvPr>
            <p:ph type="body" idx="1"/>
          </p:nvPr>
        </p:nvSpPr>
        <p:spPr>
          <a:xfrm>
            <a:off x="0" y="1524000"/>
            <a:ext cx="10287000" cy="5334000"/>
          </a:xfrm>
        </p:spPr>
        <p:txBody>
          <a:bodyPr/>
          <a:lstStyle/>
          <a:p>
            <a:pPr marL="466725" indent="-466725">
              <a:lnSpc>
                <a:spcPct val="90000"/>
              </a:lnSpc>
              <a:spcAft>
                <a:spcPct val="89000"/>
              </a:spcAft>
              <a:buClr>
                <a:srgbClr val="FF0000"/>
              </a:buClr>
              <a:buFont typeface="Monotype Sorts" charset="2"/>
              <a:buChar char="è"/>
            </a:pPr>
            <a:r>
              <a:rPr lang="en-US" b="1">
                <a:solidFill>
                  <a:schemeClr val="bg1"/>
                </a:solidFill>
              </a:rPr>
              <a:t>Nondirective counseling and obtain Consent</a:t>
            </a:r>
          </a:p>
          <a:p>
            <a:pPr marL="466725" indent="-466725">
              <a:lnSpc>
                <a:spcPct val="90000"/>
              </a:lnSpc>
              <a:spcAft>
                <a:spcPct val="50000"/>
              </a:spcAft>
              <a:buClr>
                <a:srgbClr val="FF0000"/>
              </a:buClr>
              <a:buFont typeface="Monotype Sorts" charset="2"/>
              <a:buChar char="è"/>
            </a:pPr>
            <a:r>
              <a:rPr lang="en-US" b="1">
                <a:solidFill>
                  <a:schemeClr val="bg1"/>
                </a:solidFill>
              </a:rPr>
              <a:t>Discuss 1</a:t>
            </a:r>
            <a:r>
              <a:rPr lang="en-US" b="1" baseline="30000">
                <a:solidFill>
                  <a:schemeClr val="bg1"/>
                </a:solidFill>
              </a:rPr>
              <a:t>st</a:t>
            </a:r>
            <a:r>
              <a:rPr lang="en-US" b="1">
                <a:solidFill>
                  <a:schemeClr val="bg1"/>
                </a:solidFill>
              </a:rPr>
              <a:t> and 2</a:t>
            </a:r>
            <a:r>
              <a:rPr lang="en-US" b="1" baseline="30000">
                <a:solidFill>
                  <a:schemeClr val="bg1"/>
                </a:solidFill>
              </a:rPr>
              <a:t>nd</a:t>
            </a:r>
            <a:r>
              <a:rPr lang="en-US" b="1">
                <a:solidFill>
                  <a:schemeClr val="bg1"/>
                </a:solidFill>
              </a:rPr>
              <a:t> screening in the 1</a:t>
            </a:r>
            <a:r>
              <a:rPr lang="en-US" b="1" baseline="30000">
                <a:solidFill>
                  <a:schemeClr val="bg1"/>
                </a:solidFill>
              </a:rPr>
              <a:t>st</a:t>
            </a:r>
            <a:r>
              <a:rPr lang="en-US" b="1">
                <a:solidFill>
                  <a:schemeClr val="bg1"/>
                </a:solidFill>
              </a:rPr>
              <a:t> trimester</a:t>
            </a:r>
          </a:p>
          <a:p>
            <a:pPr marL="466725" indent="-466725">
              <a:lnSpc>
                <a:spcPct val="90000"/>
              </a:lnSpc>
              <a:spcAft>
                <a:spcPct val="89000"/>
              </a:spcAft>
              <a:buClr>
                <a:srgbClr val="FF0000"/>
              </a:buClr>
              <a:buFont typeface="Monotype Sorts" charset="2"/>
              <a:buChar char="è"/>
            </a:pPr>
            <a:r>
              <a:rPr lang="en-US" b="1">
                <a:solidFill>
                  <a:schemeClr val="bg1"/>
                </a:solidFill>
              </a:rPr>
              <a:t>Copy patients’ Consent to her physician to avoid automatic 2</a:t>
            </a:r>
            <a:r>
              <a:rPr lang="en-US" b="1" baseline="30000">
                <a:solidFill>
                  <a:schemeClr val="bg1"/>
                </a:solidFill>
              </a:rPr>
              <a:t>nd</a:t>
            </a:r>
            <a:r>
              <a:rPr lang="en-US" b="1">
                <a:solidFill>
                  <a:schemeClr val="bg1"/>
                </a:solidFill>
              </a:rPr>
              <a:t> chromosomal screen</a:t>
            </a:r>
          </a:p>
          <a:p>
            <a:pPr marL="466725" indent="-466725">
              <a:lnSpc>
                <a:spcPct val="90000"/>
              </a:lnSpc>
              <a:spcAft>
                <a:spcPct val="89000"/>
              </a:spcAft>
              <a:buClr>
                <a:srgbClr val="FF0000"/>
              </a:buClr>
              <a:buFont typeface="Monotype Sorts" charset="2"/>
              <a:buChar char="è"/>
            </a:pPr>
            <a:r>
              <a:rPr lang="en-US" b="1">
                <a:solidFill>
                  <a:schemeClr val="bg1"/>
                </a:solidFill>
              </a:rPr>
              <a:t>Impact of IMMEDIATE RESULTS!!!!! </a:t>
            </a:r>
          </a:p>
          <a:p>
            <a:pPr marL="466725" indent="-466725">
              <a:lnSpc>
                <a:spcPct val="90000"/>
              </a:lnSpc>
              <a:spcAft>
                <a:spcPct val="89000"/>
              </a:spcAft>
              <a:buClr>
                <a:srgbClr val="FF0000"/>
              </a:buClr>
              <a:buFont typeface="Monotype Sorts" charset="2"/>
              <a:buChar char="è"/>
            </a:pPr>
            <a:r>
              <a:rPr lang="en-US" b="1">
                <a:solidFill>
                  <a:schemeClr val="bg1"/>
                </a:solidFill>
              </a:rPr>
              <a:t>SMFM supports 1</a:t>
            </a:r>
            <a:r>
              <a:rPr lang="en-US" b="1" baseline="30000">
                <a:solidFill>
                  <a:schemeClr val="bg1"/>
                </a:solidFill>
              </a:rPr>
              <a:t>ST</a:t>
            </a:r>
            <a:r>
              <a:rPr lang="en-US" b="1">
                <a:solidFill>
                  <a:schemeClr val="bg1"/>
                </a:solidFill>
              </a:rPr>
              <a:t> </a:t>
            </a:r>
            <a:r>
              <a:rPr lang="en-US" sz="2800" b="1">
                <a:solidFill>
                  <a:schemeClr val="bg1"/>
                </a:solidFill>
              </a:rPr>
              <a:t>(Feb,2004).</a:t>
            </a:r>
            <a:r>
              <a:rPr lang="en-US" b="1">
                <a:solidFill>
                  <a:schemeClr val="bg1"/>
                </a:solidFill>
              </a:rPr>
              <a:t>  ACOG to review in 2004. </a:t>
            </a: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p:txBody>
          <a:bodyPr/>
          <a:lstStyle/>
          <a:p>
            <a:r>
              <a:rPr lang="en-US">
                <a:solidFill>
                  <a:srgbClr val="FFFF00"/>
                </a:solidFill>
              </a:rPr>
              <a:t>Jan 2007 ACOG Bulletin</a:t>
            </a:r>
          </a:p>
        </p:txBody>
      </p:sp>
      <p:sp>
        <p:nvSpPr>
          <p:cNvPr id="728067" name="Rectangle 3"/>
          <p:cNvSpPr>
            <a:spLocks noGrp="1" noChangeArrowheads="1"/>
          </p:cNvSpPr>
          <p:nvPr>
            <p:ph type="body" idx="1"/>
          </p:nvPr>
        </p:nvSpPr>
        <p:spPr/>
        <p:txBody>
          <a:bodyPr/>
          <a:lstStyle/>
          <a:p>
            <a:r>
              <a:rPr lang="en-US">
                <a:solidFill>
                  <a:srgbClr val="FFFF00"/>
                </a:solidFill>
              </a:rPr>
              <a:t>If patients present in the first trimester, she should be offered a first trimester or combined screening</a:t>
            </a:r>
          </a:p>
          <a:p>
            <a:r>
              <a:rPr lang="en-US">
                <a:solidFill>
                  <a:srgbClr val="FFFF00"/>
                </a:solidFill>
              </a:rPr>
              <a:t>If patients present in the second trimester, sh ould be offered second trimester screening</a:t>
            </a: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Text Box 2"/>
          <p:cNvSpPr txBox="1">
            <a:spLocks noChangeArrowheads="1"/>
          </p:cNvSpPr>
          <p:nvPr/>
        </p:nvSpPr>
        <p:spPr bwMode="auto">
          <a:xfrm>
            <a:off x="304800" y="228600"/>
            <a:ext cx="9677400" cy="1030288"/>
          </a:xfrm>
          <a:prstGeom prst="rect">
            <a:avLst/>
          </a:prstGeom>
          <a:noFill/>
          <a:ln w="9525">
            <a:noFill/>
            <a:miter lim="800000"/>
            <a:headEnd/>
            <a:tailEnd/>
          </a:ln>
          <a:effectLst/>
        </p:spPr>
        <p:txBody>
          <a:bodyPr>
            <a:spAutoFit/>
          </a:bodyPr>
          <a:lstStyle/>
          <a:p>
            <a:pPr>
              <a:lnSpc>
                <a:spcPct val="45000"/>
              </a:lnSpc>
              <a:spcBef>
                <a:spcPct val="50000"/>
              </a:spcBef>
            </a:pPr>
            <a:r>
              <a:rPr lang="en-US" sz="4400" b="1">
                <a:solidFill>
                  <a:srgbClr val="FFFF00"/>
                </a:solidFill>
              </a:rPr>
              <a:t>Does a 2</a:t>
            </a:r>
            <a:r>
              <a:rPr lang="en-US" sz="4400" b="1" baseline="30000">
                <a:solidFill>
                  <a:srgbClr val="FFFF00"/>
                </a:solidFill>
              </a:rPr>
              <a:t>nd</a:t>
            </a:r>
            <a:r>
              <a:rPr lang="en-US" sz="4400" b="1">
                <a:solidFill>
                  <a:srgbClr val="FFFF00"/>
                </a:solidFill>
              </a:rPr>
              <a:t> Trimester Follow-up </a:t>
            </a:r>
          </a:p>
          <a:p>
            <a:pPr>
              <a:lnSpc>
                <a:spcPct val="45000"/>
              </a:lnSpc>
              <a:spcBef>
                <a:spcPct val="50000"/>
              </a:spcBef>
            </a:pPr>
            <a:r>
              <a:rPr lang="en-US" sz="4400" b="1">
                <a:solidFill>
                  <a:srgbClr val="FFFF00"/>
                </a:solidFill>
              </a:rPr>
              <a:t>Chromosome Screen Help or Hurt?</a:t>
            </a:r>
            <a:endParaRPr lang="en-US" sz="1800" b="1"/>
          </a:p>
        </p:txBody>
      </p:sp>
      <p:sp>
        <p:nvSpPr>
          <p:cNvPr id="674819" name="Text Box 3"/>
          <p:cNvSpPr txBox="1">
            <a:spLocks noChangeArrowheads="1"/>
          </p:cNvSpPr>
          <p:nvPr/>
        </p:nvSpPr>
        <p:spPr bwMode="auto">
          <a:xfrm>
            <a:off x="228600" y="1493838"/>
            <a:ext cx="9829800" cy="2620962"/>
          </a:xfrm>
          <a:prstGeom prst="rect">
            <a:avLst/>
          </a:prstGeom>
          <a:noFill/>
          <a:ln w="9525">
            <a:noFill/>
            <a:miter lim="800000"/>
            <a:headEnd/>
            <a:tailEnd/>
          </a:ln>
          <a:effectLst/>
        </p:spPr>
        <p:txBody>
          <a:bodyPr>
            <a:spAutoFit/>
          </a:bodyPr>
          <a:lstStyle/>
          <a:p>
            <a:pPr algn="l">
              <a:lnSpc>
                <a:spcPct val="50000"/>
              </a:lnSpc>
              <a:spcBef>
                <a:spcPct val="40000"/>
              </a:spcBef>
              <a:buFont typeface="Monotype Sorts" charset="2"/>
              <a:buNone/>
              <a:tabLst>
                <a:tab pos="685800" algn="l"/>
                <a:tab pos="3028950" algn="l"/>
              </a:tabLst>
            </a:pPr>
            <a:r>
              <a:rPr lang="en-US" sz="2800" b="1">
                <a:solidFill>
                  <a:schemeClr val="bg1"/>
                </a:solidFill>
                <a:sym typeface="Monotype Sorts" charset="2"/>
              </a:rPr>
              <a:t>Because 1</a:t>
            </a:r>
            <a:r>
              <a:rPr lang="en-US" sz="2800" b="1" baseline="30000">
                <a:solidFill>
                  <a:schemeClr val="bg1"/>
                </a:solidFill>
                <a:sym typeface="Monotype Sorts" charset="2"/>
              </a:rPr>
              <a:t>st</a:t>
            </a:r>
            <a:r>
              <a:rPr lang="en-US" sz="2800" b="1">
                <a:solidFill>
                  <a:schemeClr val="bg1"/>
                </a:solidFill>
                <a:sym typeface="Monotype Sorts" charset="2"/>
              </a:rPr>
              <a:t> </a:t>
            </a:r>
            <a:r>
              <a:rPr lang="en-US" sz="2800" b="1">
                <a:solidFill>
                  <a:schemeClr val="bg1"/>
                </a:solidFill>
                <a:cs typeface="Times New Roman" pitchFamily="18" charset="0"/>
                <a:sym typeface="Monotype Sorts" charset="2"/>
              </a:rPr>
              <a:t>↓ PREVELENCE 91-97%:</a:t>
            </a:r>
          </a:p>
          <a:p>
            <a:pPr algn="l">
              <a:lnSpc>
                <a:spcPct val="50000"/>
              </a:lnSpc>
              <a:spcBef>
                <a:spcPct val="40000"/>
              </a:spcBef>
              <a:buFont typeface="Monotype Sorts" charset="2"/>
              <a:buNone/>
              <a:tabLst>
                <a:tab pos="685800" algn="l"/>
                <a:tab pos="3028950" algn="l"/>
              </a:tabLst>
            </a:pPr>
            <a:endParaRPr lang="en-US" sz="2800" b="1">
              <a:solidFill>
                <a:schemeClr val="bg1"/>
              </a:solidFill>
              <a:cs typeface="Times New Roman" pitchFamily="18" charset="0"/>
              <a:sym typeface="Monotype Sorts" charset="2"/>
            </a:endParaRPr>
          </a:p>
          <a:p>
            <a:pPr algn="l">
              <a:lnSpc>
                <a:spcPct val="50000"/>
              </a:lnSpc>
              <a:spcBef>
                <a:spcPct val="40000"/>
              </a:spcBef>
              <a:buFont typeface="Monotype Sorts" charset="2"/>
              <a:buChar char="è"/>
              <a:tabLst>
                <a:tab pos="685800" algn="l"/>
                <a:tab pos="3028950" algn="l"/>
              </a:tabLst>
            </a:pPr>
            <a:r>
              <a:rPr lang="en-US" sz="2800" b="1">
                <a:solidFill>
                  <a:schemeClr val="bg1"/>
                </a:solidFill>
                <a:sym typeface="Monotype Sorts" charset="2"/>
              </a:rPr>
              <a:t> </a:t>
            </a:r>
            <a:r>
              <a:rPr lang="en-US" sz="2800" b="1">
                <a:solidFill>
                  <a:srgbClr val="FFFF00"/>
                </a:solidFill>
                <a:sym typeface="Monotype Sorts" charset="2"/>
              </a:rPr>
              <a:t>Yield will ↓5 fold from 1/17 to </a:t>
            </a:r>
            <a:r>
              <a:rPr lang="en-US" sz="2800" b="1">
                <a:solidFill>
                  <a:srgbClr val="FFFF00"/>
                </a:solidFill>
                <a:cs typeface="Times New Roman" pitchFamily="18" charset="0"/>
                <a:sym typeface="Monotype Sorts" charset="2"/>
              </a:rPr>
              <a:t>~ 1/250</a:t>
            </a:r>
          </a:p>
          <a:p>
            <a:pPr algn="l">
              <a:lnSpc>
                <a:spcPct val="50000"/>
              </a:lnSpc>
              <a:spcBef>
                <a:spcPct val="40000"/>
              </a:spcBef>
              <a:buFont typeface="Monotype Sorts" charset="2"/>
              <a:buNone/>
              <a:tabLst>
                <a:tab pos="685800" algn="l"/>
                <a:tab pos="3028950" algn="l"/>
              </a:tabLst>
            </a:pPr>
            <a:endParaRPr lang="en-US" sz="2800" b="1">
              <a:solidFill>
                <a:srgbClr val="FFFF00"/>
              </a:solidFill>
              <a:cs typeface="Times New Roman" pitchFamily="18" charset="0"/>
              <a:sym typeface="Monotype Sorts" charset="2"/>
            </a:endParaRPr>
          </a:p>
          <a:p>
            <a:pPr algn="l">
              <a:lnSpc>
                <a:spcPct val="50000"/>
              </a:lnSpc>
              <a:spcBef>
                <a:spcPct val="40000"/>
              </a:spcBef>
              <a:buFont typeface="Monotype Sorts" charset="2"/>
              <a:buChar char="è"/>
              <a:tabLst>
                <a:tab pos="685800" algn="l"/>
                <a:tab pos="3028950" algn="l"/>
              </a:tabLst>
            </a:pPr>
            <a:r>
              <a:rPr lang="en-US" sz="2800" b="1">
                <a:solidFill>
                  <a:schemeClr val="bg1"/>
                </a:solidFill>
                <a:cs typeface="Times New Roman" pitchFamily="18" charset="0"/>
                <a:sym typeface="Monotype Sorts" charset="2"/>
              </a:rPr>
              <a:t> </a:t>
            </a:r>
            <a:r>
              <a:rPr lang="en-US" sz="2800" b="1">
                <a:solidFill>
                  <a:srgbClr val="FFFF00"/>
                </a:solidFill>
                <a:cs typeface="Times New Roman" pitchFamily="18" charset="0"/>
                <a:sym typeface="Monotype Sorts" charset="2"/>
              </a:rPr>
              <a:t>2</a:t>
            </a:r>
            <a:r>
              <a:rPr lang="en-US" sz="2800" b="1" baseline="30000">
                <a:solidFill>
                  <a:srgbClr val="FFFF00"/>
                </a:solidFill>
                <a:cs typeface="Times New Roman" pitchFamily="18" charset="0"/>
                <a:sym typeface="Monotype Sorts" charset="2"/>
              </a:rPr>
              <a:t>nd</a:t>
            </a:r>
            <a:r>
              <a:rPr lang="en-US" sz="2800" b="1">
                <a:solidFill>
                  <a:srgbClr val="FFFF00"/>
                </a:solidFill>
                <a:cs typeface="Times New Roman" pitchFamily="18" charset="0"/>
                <a:sym typeface="Monotype Sorts" charset="2"/>
              </a:rPr>
              <a:t> Triple will ↑ SPR to 13%</a:t>
            </a:r>
            <a:r>
              <a:rPr lang="en-US" sz="2800" b="1">
                <a:solidFill>
                  <a:schemeClr val="bg1"/>
                </a:solidFill>
                <a:cs typeface="Times New Roman" pitchFamily="18" charset="0"/>
                <a:sym typeface="Monotype Sorts" charset="2"/>
              </a:rPr>
              <a:t> (2.4% 1</a:t>
            </a:r>
            <a:r>
              <a:rPr lang="en-US" sz="2800" b="1" baseline="30000">
                <a:solidFill>
                  <a:schemeClr val="bg1"/>
                </a:solidFill>
                <a:cs typeface="Times New Roman" pitchFamily="18" charset="0"/>
                <a:sym typeface="Monotype Sorts" charset="2"/>
              </a:rPr>
              <a:t>st</a:t>
            </a:r>
            <a:r>
              <a:rPr lang="en-US" sz="2800" b="1">
                <a:solidFill>
                  <a:schemeClr val="bg1"/>
                </a:solidFill>
                <a:cs typeface="Times New Roman" pitchFamily="18" charset="0"/>
                <a:sym typeface="Monotype Sorts" charset="2"/>
              </a:rPr>
              <a:t> + 10.3% 2</a:t>
            </a:r>
            <a:r>
              <a:rPr lang="en-US" sz="2800" b="1" baseline="30000">
                <a:solidFill>
                  <a:schemeClr val="bg1"/>
                </a:solidFill>
                <a:cs typeface="Times New Roman" pitchFamily="18" charset="0"/>
                <a:sym typeface="Monotype Sorts" charset="2"/>
              </a:rPr>
              <a:t>nd</a:t>
            </a:r>
            <a:r>
              <a:rPr lang="en-US" sz="2800" b="1">
                <a:solidFill>
                  <a:schemeClr val="bg1"/>
                </a:solidFill>
                <a:cs typeface="Times New Roman" pitchFamily="18" charset="0"/>
                <a:sym typeface="Monotype Sorts" charset="2"/>
              </a:rPr>
              <a:t>-BUN)</a:t>
            </a:r>
          </a:p>
          <a:p>
            <a:pPr algn="l">
              <a:lnSpc>
                <a:spcPct val="50000"/>
              </a:lnSpc>
              <a:spcBef>
                <a:spcPct val="40000"/>
              </a:spcBef>
              <a:buFont typeface="Monotype Sorts" charset="2"/>
              <a:buNone/>
              <a:tabLst>
                <a:tab pos="685800" algn="l"/>
                <a:tab pos="3028950" algn="l"/>
              </a:tabLst>
            </a:pPr>
            <a:endParaRPr lang="en-US" sz="2800" b="1">
              <a:solidFill>
                <a:schemeClr val="bg1"/>
              </a:solidFill>
              <a:cs typeface="Times New Roman" pitchFamily="18" charset="0"/>
              <a:sym typeface="Monotype Sorts" charset="2"/>
            </a:endParaRPr>
          </a:p>
          <a:p>
            <a:pPr algn="l">
              <a:lnSpc>
                <a:spcPct val="50000"/>
              </a:lnSpc>
              <a:spcBef>
                <a:spcPct val="40000"/>
              </a:spcBef>
              <a:buFont typeface="Monotype Sorts" charset="2"/>
              <a:buChar char="è"/>
              <a:tabLst>
                <a:tab pos="685800" algn="l"/>
                <a:tab pos="3028950" algn="l"/>
              </a:tabLst>
            </a:pPr>
            <a:r>
              <a:rPr lang="en-US" sz="2800" b="1">
                <a:solidFill>
                  <a:schemeClr val="bg1"/>
                </a:solidFill>
                <a:cs typeface="Times New Roman" pitchFamily="18" charset="0"/>
                <a:sym typeface="Monotype Sorts" charset="2"/>
              </a:rPr>
              <a:t> </a:t>
            </a:r>
            <a:r>
              <a:rPr lang="en-US" sz="2800" b="1">
                <a:solidFill>
                  <a:srgbClr val="FFFF00"/>
                </a:solidFill>
                <a:cs typeface="Times New Roman" pitchFamily="18" charset="0"/>
                <a:sym typeface="Monotype Sorts" charset="2"/>
              </a:rPr>
              <a:t>2</a:t>
            </a:r>
            <a:r>
              <a:rPr lang="en-US" sz="2800" b="1" baseline="30000">
                <a:solidFill>
                  <a:srgbClr val="FFFF00"/>
                </a:solidFill>
                <a:cs typeface="Times New Roman" pitchFamily="18" charset="0"/>
                <a:sym typeface="Monotype Sorts" charset="2"/>
              </a:rPr>
              <a:t>nd</a:t>
            </a:r>
            <a:r>
              <a:rPr lang="en-US" sz="2800" b="1">
                <a:solidFill>
                  <a:srgbClr val="FFFF00"/>
                </a:solidFill>
                <a:cs typeface="Times New Roman" pitchFamily="18" charset="0"/>
                <a:sym typeface="Monotype Sorts" charset="2"/>
              </a:rPr>
              <a:t> AFP/freeBeta </a:t>
            </a:r>
            <a:r>
              <a:rPr lang="en-US" sz="2800" b="1">
                <a:solidFill>
                  <a:srgbClr val="FFFF00"/>
                </a:solidFill>
                <a:sym typeface="Monotype Sorts" charset="2"/>
              </a:rPr>
              <a:t>will ↑</a:t>
            </a:r>
            <a:r>
              <a:rPr lang="en-US" sz="2800" b="1">
                <a:solidFill>
                  <a:srgbClr val="FFFF00"/>
                </a:solidFill>
                <a:cs typeface="Times New Roman" pitchFamily="18" charset="0"/>
                <a:sym typeface="Monotype Sorts" charset="2"/>
              </a:rPr>
              <a:t> SPR to 4.4%</a:t>
            </a:r>
            <a:r>
              <a:rPr lang="en-US" sz="2800" b="1">
                <a:solidFill>
                  <a:schemeClr val="bg1"/>
                </a:solidFill>
                <a:cs typeface="Times New Roman" pitchFamily="18" charset="0"/>
                <a:sym typeface="Monotype Sorts" charset="2"/>
              </a:rPr>
              <a:t> (2.4% 1</a:t>
            </a:r>
            <a:r>
              <a:rPr lang="en-US" sz="2800" b="1" baseline="30000">
                <a:solidFill>
                  <a:schemeClr val="bg1"/>
                </a:solidFill>
                <a:cs typeface="Times New Roman" pitchFamily="18" charset="0"/>
                <a:sym typeface="Monotype Sorts" charset="2"/>
              </a:rPr>
              <a:t>st</a:t>
            </a:r>
            <a:r>
              <a:rPr lang="en-US" sz="2800" b="1">
                <a:solidFill>
                  <a:schemeClr val="bg1"/>
                </a:solidFill>
                <a:cs typeface="Times New Roman" pitchFamily="18" charset="0"/>
                <a:sym typeface="Monotype Sorts" charset="2"/>
              </a:rPr>
              <a:t> + 2% 2</a:t>
            </a:r>
            <a:r>
              <a:rPr lang="en-US" sz="2800" b="1" baseline="30000">
                <a:solidFill>
                  <a:schemeClr val="bg1"/>
                </a:solidFill>
                <a:cs typeface="Times New Roman" pitchFamily="18" charset="0"/>
                <a:sym typeface="Monotype Sorts" charset="2"/>
              </a:rPr>
              <a:t>nd</a:t>
            </a:r>
            <a:r>
              <a:rPr lang="en-US" sz="2800" b="1">
                <a:solidFill>
                  <a:schemeClr val="bg1"/>
                </a:solidFill>
                <a:cs typeface="Times New Roman" pitchFamily="18" charset="0"/>
                <a:sym typeface="Monotype Sorts" charset="2"/>
              </a:rPr>
              <a:t>)</a:t>
            </a:r>
          </a:p>
        </p:txBody>
      </p:sp>
      <p:sp>
        <p:nvSpPr>
          <p:cNvPr id="674820" name="Text Box 4"/>
          <p:cNvSpPr txBox="1">
            <a:spLocks noChangeArrowheads="1"/>
          </p:cNvSpPr>
          <p:nvPr/>
        </p:nvSpPr>
        <p:spPr bwMode="auto">
          <a:xfrm>
            <a:off x="266700" y="4267200"/>
            <a:ext cx="9601200" cy="2655888"/>
          </a:xfrm>
          <a:prstGeom prst="rect">
            <a:avLst/>
          </a:prstGeom>
          <a:solidFill>
            <a:srgbClr val="FF0000"/>
          </a:solidFill>
          <a:ln w="9525">
            <a:noFill/>
            <a:miter lim="800000"/>
            <a:headEnd/>
            <a:tailEnd/>
          </a:ln>
          <a:effectLst/>
        </p:spPr>
        <p:txBody>
          <a:bodyPr>
            <a:spAutoFit/>
          </a:bodyPr>
          <a:lstStyle/>
          <a:p>
            <a:pPr marL="457200" indent="-457200" algn="l">
              <a:spcBef>
                <a:spcPct val="50000"/>
              </a:spcBef>
              <a:buClr>
                <a:srgbClr val="FFFF00"/>
              </a:buClr>
              <a:buFont typeface="Monotype Sorts" charset="2"/>
              <a:buChar char="è"/>
              <a:tabLst>
                <a:tab pos="400050" algn="l"/>
              </a:tabLst>
            </a:pPr>
            <a:r>
              <a:rPr lang="en-US" sz="2800" b="1">
                <a:solidFill>
                  <a:srgbClr val="FF0000"/>
                </a:solidFill>
                <a:sym typeface="Monotype Sorts" charset="2"/>
              </a:rPr>
              <a:t> </a:t>
            </a:r>
            <a:r>
              <a:rPr lang="en-US" sz="2800" b="1">
                <a:solidFill>
                  <a:srgbClr val="FFFF00"/>
                </a:solidFill>
                <a:sym typeface="Monotype Sorts" charset="2"/>
              </a:rPr>
              <a:t>A F/UP FOR SNP AND SPP PATIENTS CANNOT BE   ACCURATE (DATABASE, PRIOR RISK) AND WILL CONFUSE.</a:t>
            </a:r>
          </a:p>
          <a:p>
            <a:pPr marL="457200" indent="-457200" algn="l">
              <a:spcBef>
                <a:spcPct val="50000"/>
              </a:spcBef>
              <a:buClr>
                <a:srgbClr val="FFFF00"/>
              </a:buClr>
              <a:buFont typeface="Monotype Sorts" charset="2"/>
              <a:buChar char="è"/>
              <a:tabLst>
                <a:tab pos="400050" algn="l"/>
              </a:tabLst>
            </a:pPr>
            <a:r>
              <a:rPr lang="en-US" sz="2800" b="1">
                <a:solidFill>
                  <a:srgbClr val="FFFF00"/>
                </a:solidFill>
                <a:sym typeface="Monotype Sorts" charset="2"/>
              </a:rPr>
              <a:t> A 2</a:t>
            </a:r>
            <a:r>
              <a:rPr lang="en-US" sz="2800" b="1" baseline="30000">
                <a:solidFill>
                  <a:srgbClr val="FFFF00"/>
                </a:solidFill>
                <a:sym typeface="Monotype Sorts" charset="2"/>
              </a:rPr>
              <a:t>nd</a:t>
            </a:r>
            <a:r>
              <a:rPr lang="en-US" sz="2800" b="1">
                <a:solidFill>
                  <a:srgbClr val="FFFF00"/>
                </a:solidFill>
                <a:sym typeface="Monotype Sorts" charset="2"/>
              </a:rPr>
              <a:t> F/UP IS NOT STANDARD OF CARE.</a:t>
            </a:r>
          </a:p>
          <a:p>
            <a:pPr marL="457200" indent="-457200" algn="l">
              <a:spcBef>
                <a:spcPct val="50000"/>
              </a:spcBef>
              <a:buClr>
                <a:srgbClr val="FFFF00"/>
              </a:buClr>
              <a:buFont typeface="Monotype Sorts" charset="2"/>
              <a:buChar char="è"/>
              <a:tabLst>
                <a:tab pos="400050" algn="l"/>
              </a:tabLst>
            </a:pPr>
            <a:r>
              <a:rPr lang="en-US" sz="2800" b="1">
                <a:solidFill>
                  <a:srgbClr val="FFFF00"/>
                </a:solidFill>
                <a:sym typeface="Monotype Sorts" charset="2"/>
              </a:rPr>
              <a:t> PLAN: FOR SNP AFTER 1</a:t>
            </a:r>
            <a:r>
              <a:rPr lang="en-US" sz="2800" b="1" baseline="30000">
                <a:solidFill>
                  <a:srgbClr val="FFFF00"/>
                </a:solidFill>
                <a:sym typeface="Monotype Sorts" charset="2"/>
              </a:rPr>
              <a:t>st</a:t>
            </a:r>
            <a:r>
              <a:rPr lang="en-US" sz="2800" b="1">
                <a:solidFill>
                  <a:srgbClr val="FFFF00"/>
                </a:solidFill>
                <a:sym typeface="Monotype Sorts" charset="2"/>
              </a:rPr>
              <a:t> DO MSAFP OR U/S?????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4820"/>
                                        </p:tgtEl>
                                        <p:attrNameLst>
                                          <p:attrName>style.visibility</p:attrName>
                                        </p:attrNameLst>
                                      </p:cBhvr>
                                      <p:to>
                                        <p:strVal val="visible"/>
                                      </p:to>
                                    </p:set>
                                    <p:animEffect transition="in" filter="fade">
                                      <p:cBhvr>
                                        <p:cTn id="7" dur="2000"/>
                                        <p:tgtEl>
                                          <p:spTgt spid="67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771525" y="0"/>
            <a:ext cx="8743950" cy="2895600"/>
          </a:xfrm>
        </p:spPr>
        <p:txBody>
          <a:bodyPr/>
          <a:lstStyle/>
          <a:p>
            <a:r>
              <a:rPr lang="en-US" sz="4000" b="1">
                <a:solidFill>
                  <a:srgbClr val="FFFF00"/>
                </a:solidFill>
              </a:rPr>
              <a:t>Don’t do QUAD screen after patient has had FTS results and risks!!!</a:t>
            </a:r>
            <a:br>
              <a:rPr lang="en-US" sz="4000" b="1">
                <a:solidFill>
                  <a:srgbClr val="FFFF00"/>
                </a:solidFill>
              </a:rPr>
            </a:br>
            <a:r>
              <a:rPr lang="en-US" sz="4000" b="1" u="sng">
                <a:solidFill>
                  <a:srgbClr val="FFFF00"/>
                </a:solidFill>
              </a:rPr>
              <a:t>NOT</a:t>
            </a:r>
            <a:r>
              <a:rPr lang="en-US" sz="4000" b="1">
                <a:solidFill>
                  <a:srgbClr val="FFFF00"/>
                </a:solidFill>
              </a:rPr>
              <a:t> the same as a planned sequential or integrated</a:t>
            </a:r>
          </a:p>
        </p:txBody>
      </p:sp>
      <p:sp>
        <p:nvSpPr>
          <p:cNvPr id="707587" name="Rectangle 3"/>
          <p:cNvSpPr>
            <a:spLocks noGrp="1" noChangeArrowheads="1"/>
          </p:cNvSpPr>
          <p:nvPr>
            <p:ph type="body" idx="1"/>
          </p:nvPr>
        </p:nvSpPr>
        <p:spPr>
          <a:xfrm>
            <a:off x="800100" y="3581400"/>
            <a:ext cx="8743950" cy="2971800"/>
          </a:xfrm>
        </p:spPr>
        <p:txBody>
          <a:bodyPr/>
          <a:lstStyle/>
          <a:p>
            <a:r>
              <a:rPr lang="en-US" sz="4400" b="1">
                <a:solidFill>
                  <a:srgbClr val="FFFF00"/>
                </a:solidFill>
              </a:rPr>
              <a:t>What happens when the MSAFP that we normally order after FTS is inadvertently ordered as a QUAD screen? Whoops!!!!</a:t>
            </a: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lstStyle/>
          <a:p>
            <a:r>
              <a:rPr lang="en-US" sz="6000" b="1">
                <a:solidFill>
                  <a:srgbClr val="FFFF00"/>
                </a:solidFill>
              </a:rPr>
              <a:t>Here is what we do????</a:t>
            </a:r>
          </a:p>
        </p:txBody>
      </p:sp>
      <p:sp>
        <p:nvSpPr>
          <p:cNvPr id="708611" name="Rectangle 3"/>
          <p:cNvSpPr>
            <a:spLocks noGrp="1" noChangeArrowheads="1"/>
          </p:cNvSpPr>
          <p:nvPr>
            <p:ph type="body" idx="1"/>
          </p:nvPr>
        </p:nvSpPr>
        <p:spPr/>
        <p:txBody>
          <a:bodyPr/>
          <a:lstStyle/>
          <a:p>
            <a:pPr algn="ctr">
              <a:buFontTx/>
              <a:buNone/>
            </a:pPr>
            <a:r>
              <a:rPr lang="en-US" sz="9600">
                <a:solidFill>
                  <a:srgbClr val="FFFF00"/>
                </a:solidFill>
              </a:rPr>
              <a:t>Genetic Counseling</a:t>
            </a:r>
          </a:p>
          <a:p>
            <a:pPr algn="ctr">
              <a:buFontTx/>
              <a:buNone/>
            </a:pPr>
            <a:endParaRPr lang="en-US" sz="4400" b="1">
              <a:solidFill>
                <a:srgbClr val="FFFF00"/>
              </a:solidFill>
            </a:endParaRP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304800" y="-381000"/>
            <a:ext cx="9448800" cy="1447800"/>
          </a:xfrm>
        </p:spPr>
        <p:txBody>
          <a:bodyPr/>
          <a:lstStyle/>
          <a:p>
            <a:r>
              <a:rPr lang="en-US" b="1">
                <a:solidFill>
                  <a:srgbClr val="FFFF00"/>
                </a:solidFill>
              </a:rPr>
              <a:t>Insurers Cover 1st</a:t>
            </a:r>
            <a:endParaRPr lang="en-US">
              <a:solidFill>
                <a:srgbClr val="FFFF00"/>
              </a:solidFill>
            </a:endParaRPr>
          </a:p>
        </p:txBody>
      </p:sp>
      <p:sp>
        <p:nvSpPr>
          <p:cNvPr id="690179" name="Rectangle 3"/>
          <p:cNvSpPr>
            <a:spLocks noGrp="1" noChangeArrowheads="1"/>
          </p:cNvSpPr>
          <p:nvPr>
            <p:ph type="body" idx="1"/>
          </p:nvPr>
        </p:nvSpPr>
        <p:spPr>
          <a:xfrm>
            <a:off x="266700" y="762000"/>
            <a:ext cx="10020300" cy="6248400"/>
          </a:xfrm>
        </p:spPr>
        <p:txBody>
          <a:bodyPr/>
          <a:lstStyle/>
          <a:p>
            <a:pPr marL="609600" indent="-609600">
              <a:buClr>
                <a:schemeClr val="tx1"/>
              </a:buClr>
              <a:buFontTx/>
              <a:buNone/>
            </a:pPr>
            <a:r>
              <a:rPr lang="en-US" b="1">
                <a:solidFill>
                  <a:schemeClr val="bg1"/>
                </a:solidFill>
              </a:rPr>
              <a:t>1.	</a:t>
            </a:r>
            <a:r>
              <a:rPr lang="en-US" b="1" i="1">
                <a:solidFill>
                  <a:srgbClr val="FFFF00"/>
                </a:solidFill>
              </a:rPr>
              <a:t>freeBeta / PAPP-A –</a:t>
            </a:r>
            <a:r>
              <a:rPr lang="en-US" b="1">
                <a:solidFill>
                  <a:srgbClr val="FFFF00"/>
                </a:solidFill>
              </a:rPr>
              <a:t> </a:t>
            </a:r>
            <a:r>
              <a:rPr lang="en-US" sz="2800" b="1">
                <a:solidFill>
                  <a:schemeClr val="bg1"/>
                </a:solidFill>
              </a:rPr>
              <a:t>YES – over 85%</a:t>
            </a:r>
          </a:p>
          <a:p>
            <a:pPr marL="609600" indent="-609600">
              <a:buClr>
                <a:schemeClr val="tx1"/>
              </a:buClr>
              <a:buFontTx/>
              <a:buNone/>
            </a:pPr>
            <a:endParaRPr lang="en-US" sz="2000" b="1">
              <a:solidFill>
                <a:srgbClr val="FFFF00"/>
              </a:solidFill>
            </a:endParaRPr>
          </a:p>
          <a:p>
            <a:pPr marL="609600" indent="-609600">
              <a:buClr>
                <a:schemeClr val="tx1"/>
              </a:buClr>
              <a:buFontTx/>
              <a:buNone/>
            </a:pPr>
            <a:r>
              <a:rPr lang="en-US" b="1">
                <a:solidFill>
                  <a:schemeClr val="bg1"/>
                </a:solidFill>
              </a:rPr>
              <a:t>2.</a:t>
            </a:r>
            <a:r>
              <a:rPr lang="en-US" b="1" i="1">
                <a:solidFill>
                  <a:srgbClr val="FFFF00"/>
                </a:solidFill>
              </a:rPr>
              <a:t>	Second Trimester</a:t>
            </a:r>
            <a:r>
              <a:rPr lang="en-US" b="1">
                <a:solidFill>
                  <a:srgbClr val="FFFF00"/>
                </a:solidFill>
              </a:rPr>
              <a:t> – </a:t>
            </a:r>
            <a:r>
              <a:rPr lang="en-US" sz="2800" b="1">
                <a:solidFill>
                  <a:schemeClr val="bg1"/>
                </a:solidFill>
              </a:rPr>
              <a:t>YES</a:t>
            </a:r>
          </a:p>
          <a:p>
            <a:pPr marL="609600" indent="-609600">
              <a:buClr>
                <a:schemeClr val="tx1"/>
              </a:buClr>
              <a:buFontTx/>
              <a:buNone/>
            </a:pPr>
            <a:endParaRPr lang="en-US" sz="2000" b="1">
              <a:solidFill>
                <a:srgbClr val="FFFF00"/>
              </a:solidFill>
            </a:endParaRPr>
          </a:p>
          <a:p>
            <a:pPr marL="609600" indent="-609600">
              <a:buClr>
                <a:schemeClr val="tx1"/>
              </a:buClr>
              <a:buFontTx/>
              <a:buNone/>
            </a:pPr>
            <a:r>
              <a:rPr lang="en-US" b="1">
                <a:solidFill>
                  <a:schemeClr val="bg1"/>
                </a:solidFill>
              </a:rPr>
              <a:t>3.</a:t>
            </a:r>
            <a:r>
              <a:rPr lang="en-US" b="1" i="1">
                <a:solidFill>
                  <a:srgbClr val="FFFF00"/>
                </a:solidFill>
              </a:rPr>
              <a:t>	NT</a:t>
            </a:r>
            <a:r>
              <a:rPr lang="en-US" b="1">
                <a:solidFill>
                  <a:srgbClr val="FFFF00"/>
                </a:solidFill>
              </a:rPr>
              <a:t> – </a:t>
            </a:r>
            <a:r>
              <a:rPr lang="en-US" sz="2800" b="1">
                <a:solidFill>
                  <a:schemeClr val="bg1"/>
                </a:solidFill>
              </a:rPr>
              <a:t>YES, for </a:t>
            </a:r>
            <a:r>
              <a:rPr lang="en-US" sz="2800" b="1">
                <a:solidFill>
                  <a:schemeClr val="bg1"/>
                </a:solidFill>
                <a:cs typeface="Times New Roman" pitchFamily="18" charset="0"/>
              </a:rPr>
              <a:t>↑ risk patients, </a:t>
            </a:r>
            <a:r>
              <a:rPr lang="en-US" sz="2800" b="1">
                <a:solidFill>
                  <a:schemeClr val="bg1"/>
                </a:solidFill>
              </a:rPr>
              <a:t>for consult referral.  For low risk patients, use general ICD codes.</a:t>
            </a:r>
          </a:p>
          <a:p>
            <a:pPr marL="609600" indent="-609600">
              <a:buClr>
                <a:schemeClr val="tx1"/>
              </a:buClr>
              <a:buFontTx/>
              <a:buNone/>
            </a:pPr>
            <a:endParaRPr lang="en-US" sz="2000" b="1">
              <a:solidFill>
                <a:schemeClr val="bg1"/>
              </a:solidFill>
            </a:endParaRPr>
          </a:p>
          <a:p>
            <a:pPr marL="609600" indent="-609600">
              <a:buClr>
                <a:schemeClr val="tx1"/>
              </a:buClr>
              <a:buFontTx/>
              <a:buNone/>
            </a:pPr>
            <a:r>
              <a:rPr lang="en-US" b="1">
                <a:solidFill>
                  <a:schemeClr val="bg1"/>
                </a:solidFill>
              </a:rPr>
              <a:t>4.</a:t>
            </a:r>
            <a:r>
              <a:rPr lang="en-US" b="1">
                <a:solidFill>
                  <a:srgbClr val="FFFF00"/>
                </a:solidFill>
              </a:rPr>
              <a:t>	CPT Options –</a:t>
            </a:r>
          </a:p>
          <a:p>
            <a:pPr marL="781050" lvl="1" indent="-323850">
              <a:buFontTx/>
              <a:buNone/>
            </a:pPr>
            <a:r>
              <a:rPr lang="en-US" b="1">
                <a:solidFill>
                  <a:schemeClr val="bg1"/>
                </a:solidFill>
                <a:cs typeface="Times New Roman" pitchFamily="18" charset="0"/>
              </a:rPr>
              <a:t>● 99242,3, or 4, consult</a:t>
            </a:r>
          </a:p>
          <a:p>
            <a:pPr marL="781050" lvl="1" indent="-323850">
              <a:buFontTx/>
              <a:buNone/>
            </a:pPr>
            <a:r>
              <a:rPr lang="en-US" b="1">
                <a:solidFill>
                  <a:schemeClr val="bg1"/>
                </a:solidFill>
                <a:cs typeface="Times New Roman" pitchFamily="18" charset="0"/>
              </a:rPr>
              <a:t>● 76815 (limited) or 76801-22 U/S with documentation (maternal/fetal, &lt;14wk)</a:t>
            </a:r>
          </a:p>
          <a:p>
            <a:pPr marL="781050" lvl="1" indent="-323850">
              <a:buFontTx/>
              <a:buNone/>
            </a:pPr>
            <a:r>
              <a:rPr lang="en-US" b="1">
                <a:solidFill>
                  <a:schemeClr val="bg1"/>
                </a:solidFill>
                <a:cs typeface="Times New Roman" pitchFamily="18" charset="0"/>
              </a:rPr>
              <a:t>● Laboratory bills for biochemistry</a:t>
            </a:r>
          </a:p>
          <a:p>
            <a:pPr marL="781050" lvl="1" indent="-323850">
              <a:buFontTx/>
              <a:buNone/>
            </a:pPr>
            <a:endParaRPr lang="en-US" b="1">
              <a:solidFill>
                <a:schemeClr val="bg1"/>
              </a:solidFill>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endParaRPr lang="fa-IR"/>
          </a:p>
        </p:txBody>
      </p:sp>
      <p:sp>
        <p:nvSpPr>
          <p:cNvPr id="709635" name="Rectangle 3"/>
          <p:cNvSpPr>
            <a:spLocks noGrp="1" noChangeArrowheads="1"/>
          </p:cNvSpPr>
          <p:nvPr>
            <p:ph type="body" idx="1"/>
          </p:nvPr>
        </p:nvSpPr>
        <p:spPr/>
        <p:txBody>
          <a:bodyPr/>
          <a:lstStyle/>
          <a:p>
            <a:pPr algn="ctr">
              <a:buFontTx/>
              <a:buNone/>
            </a:pPr>
            <a:r>
              <a:rPr lang="en-US" sz="9600">
                <a:solidFill>
                  <a:srgbClr val="FFFF00"/>
                </a:solidFill>
              </a:rPr>
              <a:t>Hold on…..</a:t>
            </a:r>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ctrTitle"/>
          </p:nvPr>
        </p:nvSpPr>
        <p:spPr>
          <a:xfrm>
            <a:off x="0" y="381000"/>
            <a:ext cx="10287000" cy="1524000"/>
          </a:xfrm>
        </p:spPr>
        <p:txBody>
          <a:bodyPr/>
          <a:lstStyle/>
          <a:p>
            <a:r>
              <a:rPr lang="en-US" b="1">
                <a:solidFill>
                  <a:srgbClr val="FFFF00"/>
                </a:solidFill>
              </a:rPr>
              <a:t>Absence of Nasal Bone in Trisomy 21</a:t>
            </a:r>
            <a:br>
              <a:rPr lang="en-US" b="1">
                <a:solidFill>
                  <a:srgbClr val="FFFF00"/>
                </a:solidFill>
              </a:rPr>
            </a:br>
            <a:r>
              <a:rPr lang="en-US" b="1">
                <a:solidFill>
                  <a:srgbClr val="FFFF00"/>
                </a:solidFill>
              </a:rPr>
              <a:t>Fetuses at 11-14 Weeks of Gestation</a:t>
            </a:r>
            <a:br>
              <a:rPr lang="en-US" b="1">
                <a:solidFill>
                  <a:srgbClr val="FFFF00"/>
                </a:solidFill>
              </a:rPr>
            </a:br>
            <a:r>
              <a:rPr lang="en-US" sz="3200" b="1" i="1">
                <a:solidFill>
                  <a:srgbClr val="FFFF00"/>
                </a:solidFill>
              </a:rPr>
              <a:t>Lancet</a:t>
            </a:r>
            <a:r>
              <a:rPr lang="en-US" sz="3200" b="1">
                <a:solidFill>
                  <a:srgbClr val="FFFF00"/>
                </a:solidFill>
              </a:rPr>
              <a:t> (2001) 358:1665-67</a:t>
            </a:r>
            <a:endParaRPr lang="en-US" sz="3200"/>
          </a:p>
        </p:txBody>
      </p:sp>
      <p:sp>
        <p:nvSpPr>
          <p:cNvPr id="651267" name="Rectangle 3"/>
          <p:cNvSpPr>
            <a:spLocks noGrp="1" noChangeArrowheads="1"/>
          </p:cNvSpPr>
          <p:nvPr>
            <p:ph type="subTitle" idx="1"/>
          </p:nvPr>
        </p:nvSpPr>
        <p:spPr>
          <a:xfrm>
            <a:off x="228600" y="2667000"/>
            <a:ext cx="9753600" cy="3695700"/>
          </a:xfrm>
        </p:spPr>
        <p:txBody>
          <a:bodyPr/>
          <a:lstStyle/>
          <a:p>
            <a:r>
              <a:rPr lang="en-US" b="1">
                <a:solidFill>
                  <a:schemeClr val="bg1"/>
                </a:solidFill>
              </a:rPr>
              <a:t>Simona Cicero, Patrizia Curcio, Aris Papageorghiou,                                         *Jiri Sonek, Kypros Nicolaides</a:t>
            </a:r>
          </a:p>
          <a:p>
            <a:r>
              <a:rPr lang="en-US" b="1">
                <a:solidFill>
                  <a:schemeClr val="bg1"/>
                </a:solidFill>
              </a:rPr>
              <a:t>Harris Birthright Research Centre for Fetal Medicine,                                    King’s College Hospital Medical School, London, UK</a:t>
            </a:r>
          </a:p>
          <a:p>
            <a:r>
              <a:rPr lang="en-US" b="1">
                <a:solidFill>
                  <a:schemeClr val="bg1"/>
                </a:solidFill>
              </a:rPr>
              <a:t>*Dept. of Obstetrics &amp; Gynecology</a:t>
            </a:r>
          </a:p>
          <a:p>
            <a:r>
              <a:rPr lang="en-US" b="1">
                <a:solidFill>
                  <a:schemeClr val="bg1"/>
                </a:solidFill>
              </a:rPr>
              <a:t> Ohio State University, Ohio, USA</a:t>
            </a:r>
            <a:endParaRPr lang="en-US" sz="2800" b="1">
              <a:solidFill>
                <a:schemeClr val="bg1"/>
              </a:solidFill>
            </a:endParaRP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723900" y="-304800"/>
            <a:ext cx="8743950" cy="1219200"/>
          </a:xfrm>
        </p:spPr>
        <p:txBody>
          <a:bodyPr/>
          <a:lstStyle/>
          <a:p>
            <a:r>
              <a:rPr lang="en-US" sz="5400" b="1">
                <a:solidFill>
                  <a:srgbClr val="FFFF00"/>
                </a:solidFill>
              </a:rPr>
              <a:t>Nasal Bone Assessment</a:t>
            </a:r>
          </a:p>
        </p:txBody>
      </p:sp>
      <p:sp>
        <p:nvSpPr>
          <p:cNvPr id="622595" name="Rectangle 3"/>
          <p:cNvSpPr>
            <a:spLocks noGrp="1" noChangeArrowheads="1"/>
          </p:cNvSpPr>
          <p:nvPr>
            <p:ph type="body" idx="1"/>
          </p:nvPr>
        </p:nvSpPr>
        <p:spPr>
          <a:xfrm>
            <a:off x="428625" y="914400"/>
            <a:ext cx="9591675" cy="6096000"/>
          </a:xfrm>
        </p:spPr>
        <p:txBody>
          <a:bodyPr/>
          <a:lstStyle/>
          <a:p>
            <a:pPr marL="571500" indent="-571500">
              <a:lnSpc>
                <a:spcPct val="90000"/>
              </a:lnSpc>
              <a:buClr>
                <a:srgbClr val="FF0000"/>
              </a:buClr>
              <a:buFontTx/>
              <a:buNone/>
            </a:pPr>
            <a:r>
              <a:rPr lang="en-US" b="1">
                <a:solidFill>
                  <a:srgbClr val="FF0000"/>
                </a:solidFill>
                <a:cs typeface="Times New Roman" pitchFamily="18" charset="0"/>
              </a:rPr>
              <a:t> </a:t>
            </a:r>
            <a:r>
              <a:rPr lang="en-US" sz="2800" b="1">
                <a:solidFill>
                  <a:srgbClr val="FF0000"/>
                </a:solidFill>
                <a:sym typeface="Monotype Sorts" charset="2"/>
              </a:rPr>
              <a:t></a:t>
            </a:r>
            <a:r>
              <a:rPr lang="en-US" sz="2800" b="1">
                <a:solidFill>
                  <a:srgbClr val="FF0000"/>
                </a:solidFill>
                <a:cs typeface="Times New Roman" pitchFamily="18" charset="0"/>
              </a:rPr>
              <a:t> </a:t>
            </a:r>
            <a:r>
              <a:rPr lang="en-US" b="1">
                <a:solidFill>
                  <a:schemeClr val="bg1"/>
                </a:solidFill>
              </a:rPr>
              <a:t>Absent and/or Short Nasal Bone is associated with T21, T18, and 58 Other Syndromes</a:t>
            </a:r>
          </a:p>
          <a:p>
            <a:pPr marL="571500" indent="-571500">
              <a:lnSpc>
                <a:spcPct val="90000"/>
              </a:lnSpc>
              <a:buClr>
                <a:srgbClr val="FF0000"/>
              </a:buClr>
              <a:buFontTx/>
              <a:buNone/>
            </a:pPr>
            <a:r>
              <a:rPr lang="en-US" sz="2800" b="1">
                <a:solidFill>
                  <a:srgbClr val="FF0000"/>
                </a:solidFill>
                <a:sym typeface="Monotype Sorts" charset="2"/>
              </a:rPr>
              <a:t></a:t>
            </a:r>
            <a:r>
              <a:rPr lang="en-US" b="1">
                <a:solidFill>
                  <a:srgbClr val="FF0000"/>
                </a:solidFill>
                <a:cs typeface="Times New Roman" pitchFamily="18" charset="0"/>
              </a:rPr>
              <a:t>  </a:t>
            </a:r>
            <a:r>
              <a:rPr lang="en-US" b="1">
                <a:solidFill>
                  <a:schemeClr val="bg1"/>
                </a:solidFill>
              </a:rPr>
              <a:t>Proper NB measurement requires Standardization and Formal Training (similar to NT Certificate)</a:t>
            </a:r>
          </a:p>
          <a:p>
            <a:pPr marL="571500" indent="-571500">
              <a:lnSpc>
                <a:spcPct val="90000"/>
              </a:lnSpc>
              <a:buClr>
                <a:srgbClr val="FF0000"/>
              </a:buClr>
              <a:buFont typeface="Monotype Sorts" charset="2"/>
              <a:buNone/>
            </a:pPr>
            <a:r>
              <a:rPr lang="en-US" b="1">
                <a:solidFill>
                  <a:schemeClr val="bg1"/>
                </a:solidFill>
                <a:cs typeface="Times New Roman" pitchFamily="18" charset="0"/>
              </a:rPr>
              <a:t>		● </a:t>
            </a:r>
            <a:r>
              <a:rPr lang="en-US" b="1">
                <a:solidFill>
                  <a:schemeClr val="bg1"/>
                </a:solidFill>
              </a:rPr>
              <a:t>Cicero, 2003: After training 100 NB’s needed 	    for proficiency</a:t>
            </a:r>
          </a:p>
          <a:p>
            <a:pPr marL="571500" indent="-571500">
              <a:lnSpc>
                <a:spcPct val="90000"/>
              </a:lnSpc>
              <a:buClr>
                <a:srgbClr val="FF0000"/>
              </a:buClr>
              <a:buFontTx/>
              <a:buNone/>
            </a:pPr>
            <a:r>
              <a:rPr lang="en-US" b="1">
                <a:solidFill>
                  <a:srgbClr val="FF0000"/>
                </a:solidFill>
                <a:sym typeface="Monotype Sorts" charset="2"/>
              </a:rPr>
              <a:t>		</a:t>
            </a:r>
            <a:r>
              <a:rPr lang="en-US" b="1">
                <a:solidFill>
                  <a:schemeClr val="bg1"/>
                </a:solidFill>
                <a:cs typeface="Times New Roman" pitchFamily="18" charset="0"/>
                <a:sym typeface="Monotype Sorts" charset="2"/>
              </a:rPr>
              <a:t>● </a:t>
            </a:r>
            <a:r>
              <a:rPr lang="en-US" b="1">
                <a:solidFill>
                  <a:schemeClr val="bg1"/>
                </a:solidFill>
              </a:rPr>
              <a:t>Further Study of 1</a:t>
            </a:r>
            <a:r>
              <a:rPr lang="en-US" b="1" baseline="30000">
                <a:solidFill>
                  <a:schemeClr val="bg1"/>
                </a:solidFill>
              </a:rPr>
              <a:t>st</a:t>
            </a:r>
            <a:r>
              <a:rPr lang="en-US" b="1">
                <a:solidFill>
                  <a:schemeClr val="bg1"/>
                </a:solidFill>
              </a:rPr>
              <a:t> trimester Short/ Absent     	    NB is need for QC</a:t>
            </a:r>
          </a:p>
          <a:p>
            <a:pPr marL="571500" indent="-571500">
              <a:lnSpc>
                <a:spcPct val="90000"/>
              </a:lnSpc>
              <a:buClr>
                <a:srgbClr val="FF0000"/>
              </a:buClr>
              <a:buFontTx/>
              <a:buNone/>
            </a:pPr>
            <a:r>
              <a:rPr lang="en-US" b="1">
                <a:solidFill>
                  <a:srgbClr val="FF0000"/>
                </a:solidFill>
                <a:sym typeface="Monotype Sorts" charset="2"/>
              </a:rPr>
              <a:t>		</a:t>
            </a:r>
            <a:r>
              <a:rPr lang="en-US" b="1">
                <a:solidFill>
                  <a:schemeClr val="bg1"/>
                </a:solidFill>
                <a:cs typeface="Times New Roman" pitchFamily="18" charset="0"/>
                <a:sym typeface="Monotype Sorts" charset="2"/>
              </a:rPr>
              <a:t>● </a:t>
            </a:r>
            <a:r>
              <a:rPr lang="en-US" b="1">
                <a:solidFill>
                  <a:schemeClr val="bg1"/>
                </a:solidFill>
              </a:rPr>
              <a:t>FASTER, 2004: NB without special 	  	    	    training/QC, 9 of 9 DS missed vs. consistent 	  	    high DR (70%) for over 20,000 patients, with 	    NB training/QC.</a:t>
            </a: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800100" y="228600"/>
            <a:ext cx="8743950" cy="914400"/>
          </a:xfrm>
        </p:spPr>
        <p:txBody>
          <a:bodyPr/>
          <a:lstStyle/>
          <a:p>
            <a:r>
              <a:rPr lang="en-US" b="1">
                <a:solidFill>
                  <a:srgbClr val="FFFF00"/>
                </a:solidFill>
              </a:rPr>
              <a:t>First-Trimester Nasal Bone</a:t>
            </a:r>
          </a:p>
        </p:txBody>
      </p:sp>
      <p:graphicFrame>
        <p:nvGraphicFramePr>
          <p:cNvPr id="632872" name="Group 40"/>
          <p:cNvGraphicFramePr>
            <a:graphicFrameLocks noGrp="1"/>
          </p:cNvGraphicFramePr>
          <p:nvPr>
            <p:ph type="tbl" idx="1"/>
          </p:nvPr>
        </p:nvGraphicFramePr>
        <p:xfrm>
          <a:off x="876300" y="1371600"/>
          <a:ext cx="8743950" cy="5348288"/>
        </p:xfrm>
        <a:graphic>
          <a:graphicData uri="http://schemas.openxmlformats.org/drawingml/2006/table">
            <a:tbl>
              <a:tblPr/>
              <a:tblGrid>
                <a:gridCol w="3810000"/>
                <a:gridCol w="2390775"/>
                <a:gridCol w="2543175"/>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Study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SPR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Cicero (2001)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Orlandi (ISUOG 2002)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Massoc (ISUOG 2002)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Monni (ISUOG 2002)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Cicero (2003)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66.9%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69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Orlandi (2003)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66.7%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6" name="Rectangle 4"/>
          <p:cNvSpPr>
            <a:spLocks noGrp="1" noChangeArrowheads="1"/>
          </p:cNvSpPr>
          <p:nvPr>
            <p:ph type="title"/>
          </p:nvPr>
        </p:nvSpPr>
        <p:spPr>
          <a:xfrm>
            <a:off x="647700" y="304800"/>
            <a:ext cx="8382000" cy="1238250"/>
          </a:xfrm>
          <a:gradFill rotWithShape="1">
            <a:gsLst>
              <a:gs pos="0">
                <a:srgbClr val="000026"/>
              </a:gs>
              <a:gs pos="100000">
                <a:srgbClr val="000080"/>
              </a:gs>
            </a:gsLst>
            <a:lin ang="5400000" scaled="1"/>
          </a:gradFill>
          <a:ln w="38100" cap="flat" cmpd="dbl">
            <a:solidFill>
              <a:schemeClr val="tx2"/>
            </a:solidFill>
          </a:ln>
        </p:spPr>
        <p:txBody>
          <a:bodyPr lIns="90488" tIns="44450" rIns="90488" bIns="44450"/>
          <a:lstStyle/>
          <a:p>
            <a:r>
              <a:rPr lang="en-US">
                <a:solidFill>
                  <a:srgbClr val="FFFF00"/>
                </a:solidFill>
              </a:rPr>
              <a:t>Characteristics of an Ideal Screening Test</a:t>
            </a:r>
          </a:p>
        </p:txBody>
      </p:sp>
      <p:sp>
        <p:nvSpPr>
          <p:cNvPr id="719877" name="Rectangle 5"/>
          <p:cNvSpPr>
            <a:spLocks noGrp="1" noChangeArrowheads="1"/>
          </p:cNvSpPr>
          <p:nvPr>
            <p:ph type="body" idx="1"/>
          </p:nvPr>
        </p:nvSpPr>
        <p:spPr>
          <a:xfrm>
            <a:off x="419100" y="1981200"/>
            <a:ext cx="9372600" cy="4648200"/>
          </a:xfrm>
          <a:noFill/>
          <a:ln/>
        </p:spPr>
        <p:txBody>
          <a:bodyPr lIns="90488" tIns="44450" rIns="90488" bIns="44450"/>
          <a:lstStyle/>
          <a:p>
            <a:pPr marL="285750" indent="-285750">
              <a:tabLst>
                <a:tab pos="3200400" algn="l"/>
              </a:tabLst>
            </a:pPr>
            <a:r>
              <a:rPr lang="en-US" sz="3600" b="1">
                <a:solidFill>
                  <a:srgbClr val="FFFF00"/>
                </a:solidFill>
              </a:rPr>
              <a:t>High sensitivity - Identifies a high percentage of  affected individuals</a:t>
            </a:r>
          </a:p>
          <a:p>
            <a:pPr marL="285750" indent="-285750">
              <a:tabLst>
                <a:tab pos="3200400" algn="l"/>
              </a:tabLst>
            </a:pPr>
            <a:r>
              <a:rPr lang="en-US" sz="3600" b="1">
                <a:solidFill>
                  <a:srgbClr val="FFFF00"/>
                </a:solidFill>
              </a:rPr>
              <a:t>High specificity - Does not alarm a high percentage of unaffected individuals</a:t>
            </a:r>
          </a:p>
          <a:p>
            <a:pPr marL="285750" indent="-285750">
              <a:tabLst>
                <a:tab pos="3200400" algn="l"/>
              </a:tabLst>
            </a:pPr>
            <a:r>
              <a:rPr lang="en-US" sz="3600" b="1">
                <a:solidFill>
                  <a:srgbClr val="FFFF00"/>
                </a:solidFill>
              </a:rPr>
              <a:t>Positive early enough in gestation to allow intervention</a:t>
            </a:r>
          </a:p>
          <a:p>
            <a:pPr marL="285750" indent="-285750">
              <a:tabLst>
                <a:tab pos="3200400" algn="l"/>
              </a:tabLst>
            </a:pPr>
            <a:r>
              <a:rPr lang="en-US" sz="3600" b="1">
                <a:solidFill>
                  <a:srgbClr val="FFFF00"/>
                </a:solidFill>
              </a:rPr>
              <a:t>Easy and inexpensive to perform</a:t>
            </a: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800100" y="304800"/>
            <a:ext cx="9020175" cy="1143000"/>
          </a:xfrm>
        </p:spPr>
        <p:txBody>
          <a:bodyPr/>
          <a:lstStyle/>
          <a:p>
            <a:r>
              <a:rPr lang="en-US" sz="4000" b="1">
                <a:solidFill>
                  <a:srgbClr val="FFFF00"/>
                </a:solidFill>
              </a:rPr>
              <a:t>NT + FreeBeta + PAPP-A + Nasal Bone Fetal Medicine Foundation Data</a:t>
            </a:r>
          </a:p>
        </p:txBody>
      </p:sp>
      <p:graphicFrame>
        <p:nvGraphicFramePr>
          <p:cNvPr id="675866" name="Group 26"/>
          <p:cNvGraphicFramePr>
            <a:graphicFrameLocks noGrp="1"/>
          </p:cNvGraphicFramePr>
          <p:nvPr>
            <p:ph type="tbl" idx="1"/>
          </p:nvPr>
        </p:nvGraphicFramePr>
        <p:xfrm>
          <a:off x="771525" y="1981200"/>
          <a:ext cx="8743950" cy="3741738"/>
        </p:xfrm>
        <a:graphic>
          <a:graphicData uri="http://schemas.openxmlformats.org/drawingml/2006/table">
            <a:tbl>
              <a:tblPr/>
              <a:tblGrid>
                <a:gridCol w="4371975"/>
                <a:gridCol w="4371975"/>
              </a:tblGrid>
              <a:tr h="747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FPR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DS Detection Rates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97%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47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91%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75863" name="Text Box 23"/>
          <p:cNvSpPr txBox="1">
            <a:spLocks noChangeArrowheads="1"/>
          </p:cNvSpPr>
          <p:nvPr/>
        </p:nvSpPr>
        <p:spPr bwMode="auto">
          <a:xfrm>
            <a:off x="1485900" y="5867400"/>
            <a:ext cx="7162800" cy="519113"/>
          </a:xfrm>
          <a:prstGeom prst="rect">
            <a:avLst/>
          </a:prstGeom>
          <a:solidFill>
            <a:srgbClr val="FF0000"/>
          </a:solidFill>
          <a:ln w="12700">
            <a:noFill/>
            <a:miter lim="800000"/>
            <a:headEnd/>
            <a:tailEnd/>
          </a:ln>
          <a:effectLst>
            <a:outerShdw dist="35921" dir="2700000" algn="ctr" rotWithShape="0">
              <a:schemeClr val="bg2"/>
            </a:outerShdw>
          </a:effectLst>
        </p:spPr>
        <p:txBody>
          <a:bodyPr>
            <a:spAutoFit/>
          </a:bodyPr>
          <a:lstStyle/>
          <a:p>
            <a:pPr>
              <a:spcBef>
                <a:spcPct val="50000"/>
              </a:spcBef>
            </a:pPr>
            <a:r>
              <a:rPr lang="en-US" sz="2800">
                <a:solidFill>
                  <a:srgbClr val="FFFF00"/>
                </a:solidFill>
              </a:rPr>
              <a:t>vs. Integrated: 1% FPR @85% DR (Wald, 1999)</a:t>
            </a: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771525" y="-152400"/>
            <a:ext cx="8743950" cy="1143000"/>
          </a:xfrm>
        </p:spPr>
        <p:txBody>
          <a:bodyPr/>
          <a:lstStyle/>
          <a:p>
            <a:r>
              <a:rPr lang="en-US" sz="4800" b="1">
                <a:solidFill>
                  <a:srgbClr val="FFFF00"/>
                </a:solidFill>
              </a:rPr>
              <a:t>Prospective DS Screening</a:t>
            </a:r>
          </a:p>
        </p:txBody>
      </p:sp>
      <p:sp>
        <p:nvSpPr>
          <p:cNvPr id="691203" name="Rectangle 3"/>
          <p:cNvSpPr>
            <a:spLocks noGrp="1" noChangeArrowheads="1"/>
          </p:cNvSpPr>
          <p:nvPr>
            <p:ph type="body" idx="1"/>
          </p:nvPr>
        </p:nvSpPr>
        <p:spPr>
          <a:xfrm>
            <a:off x="266700" y="1066800"/>
            <a:ext cx="9753600" cy="5257800"/>
          </a:xfrm>
        </p:spPr>
        <p:txBody>
          <a:bodyPr/>
          <a:lstStyle/>
          <a:p>
            <a:pPr>
              <a:buFontTx/>
              <a:buNone/>
            </a:pPr>
            <a:r>
              <a:rPr lang="en-US" sz="3000" b="1">
                <a:solidFill>
                  <a:srgbClr val="FF0000"/>
                </a:solidFill>
                <a:sym typeface="Monotype Sorts" charset="2"/>
              </a:rPr>
              <a:t>					      </a:t>
            </a:r>
            <a:r>
              <a:rPr lang="en-US" sz="4000" b="1" u="sng">
                <a:solidFill>
                  <a:srgbClr val="FFFF00"/>
                </a:solidFill>
                <a:sym typeface="Monotype Sorts" charset="2"/>
              </a:rPr>
              <a:t>DR%</a:t>
            </a:r>
            <a:r>
              <a:rPr lang="en-US" sz="4000" b="1">
                <a:solidFill>
                  <a:srgbClr val="FFFF00"/>
                </a:solidFill>
                <a:sym typeface="Monotype Sorts" charset="2"/>
              </a:rPr>
              <a:t>		     </a:t>
            </a:r>
            <a:r>
              <a:rPr lang="en-US" sz="4000" b="1" u="sng">
                <a:solidFill>
                  <a:srgbClr val="FFFF00"/>
                </a:solidFill>
                <a:sym typeface="Monotype Sorts" charset="2"/>
              </a:rPr>
              <a:t>SPR%</a:t>
            </a:r>
          </a:p>
          <a:p>
            <a:pPr>
              <a:buFontTx/>
              <a:buNone/>
            </a:pPr>
            <a:r>
              <a:rPr lang="en-US" b="1">
                <a:solidFill>
                  <a:srgbClr val="FFFF00"/>
                </a:solidFill>
                <a:sym typeface="Monotype Sorts" charset="2"/>
              </a:rPr>
              <a:t>AFP / freeBeta (2</a:t>
            </a:r>
            <a:r>
              <a:rPr lang="en-US" b="1" baseline="30000">
                <a:solidFill>
                  <a:srgbClr val="FFFF00"/>
                </a:solidFill>
                <a:sym typeface="Monotype Sorts" charset="2"/>
              </a:rPr>
              <a:t>nd</a:t>
            </a:r>
            <a:r>
              <a:rPr lang="en-US" b="1">
                <a:solidFill>
                  <a:srgbClr val="FFFF00"/>
                </a:solidFill>
                <a:sym typeface="Monotype Sorts" charset="2"/>
              </a:rPr>
              <a:t>)	          80			  2.9</a:t>
            </a:r>
          </a:p>
          <a:p>
            <a:pPr>
              <a:buFontTx/>
              <a:buNone/>
            </a:pPr>
            <a:r>
              <a:rPr lang="en-US" b="1">
                <a:solidFill>
                  <a:srgbClr val="FFFF00"/>
                </a:solidFill>
                <a:sym typeface="Monotype Sorts" charset="2"/>
              </a:rPr>
              <a:t>Triple (2</a:t>
            </a:r>
            <a:r>
              <a:rPr lang="en-US" b="1" baseline="30000">
                <a:solidFill>
                  <a:srgbClr val="FFFF00"/>
                </a:solidFill>
                <a:sym typeface="Monotype Sorts" charset="2"/>
              </a:rPr>
              <a:t>nd</a:t>
            </a:r>
            <a:r>
              <a:rPr lang="en-US" b="1">
                <a:solidFill>
                  <a:srgbClr val="FFFF00"/>
                </a:solidFill>
                <a:sym typeface="Monotype Sorts" charset="2"/>
              </a:rPr>
              <a:t>)			 60 </a:t>
            </a:r>
            <a:r>
              <a:rPr lang="en-US" sz="2000" b="1">
                <a:solidFill>
                  <a:srgbClr val="FFFF00"/>
                </a:solidFill>
                <a:sym typeface="Monotype Sorts" charset="2"/>
              </a:rPr>
              <a:t>			   </a:t>
            </a:r>
            <a:r>
              <a:rPr lang="en-US" b="1">
                <a:solidFill>
                  <a:srgbClr val="FFFF00"/>
                </a:solidFill>
                <a:sym typeface="Monotype Sorts" charset="2"/>
              </a:rPr>
              <a:t>7.6</a:t>
            </a:r>
          </a:p>
          <a:p>
            <a:pPr>
              <a:buFontTx/>
              <a:buNone/>
            </a:pPr>
            <a:r>
              <a:rPr lang="en-US" b="1">
                <a:solidFill>
                  <a:srgbClr val="FFFF00"/>
                </a:solidFill>
                <a:sym typeface="Monotype Sorts" charset="2"/>
              </a:rPr>
              <a:t>Integrated(2</a:t>
            </a:r>
            <a:r>
              <a:rPr lang="en-US" b="1" baseline="30000">
                <a:solidFill>
                  <a:srgbClr val="FFFF00"/>
                </a:solidFill>
                <a:sym typeface="Monotype Sorts" charset="2"/>
              </a:rPr>
              <a:t>nd</a:t>
            </a:r>
            <a:r>
              <a:rPr lang="en-US" b="1">
                <a:solidFill>
                  <a:srgbClr val="FFFF00"/>
                </a:solidFill>
                <a:sym typeface="Monotype Sorts" charset="2"/>
              </a:rPr>
              <a:t>)		     76/90/90 	      3.4/5/5.4</a:t>
            </a:r>
          </a:p>
          <a:p>
            <a:pPr>
              <a:buFontTx/>
              <a:buNone/>
            </a:pPr>
            <a:endParaRPr lang="en-US" b="1">
              <a:solidFill>
                <a:srgbClr val="FFFF00"/>
              </a:solidFill>
              <a:sym typeface="Monotype Sorts" charset="2"/>
            </a:endParaRPr>
          </a:p>
          <a:p>
            <a:pPr>
              <a:buFontTx/>
              <a:buNone/>
            </a:pPr>
            <a:r>
              <a:rPr lang="en-US" b="1">
                <a:solidFill>
                  <a:srgbClr val="FFFF00"/>
                </a:solidFill>
                <a:sym typeface="Monotype Sorts" charset="2"/>
              </a:rPr>
              <a:t>1</a:t>
            </a:r>
            <a:r>
              <a:rPr lang="en-US" b="1" baseline="30000">
                <a:solidFill>
                  <a:srgbClr val="FFFF00"/>
                </a:solidFill>
                <a:sym typeface="Monotype Sorts" charset="2"/>
              </a:rPr>
              <a:t>st</a:t>
            </a:r>
            <a:r>
              <a:rPr lang="en-US" b="1">
                <a:solidFill>
                  <a:srgbClr val="FFFF00"/>
                </a:solidFill>
                <a:sym typeface="Monotype Sorts" charset="2"/>
              </a:rPr>
              <a:t>					      93			   2.4</a:t>
            </a:r>
          </a:p>
          <a:p>
            <a:pPr>
              <a:buFontTx/>
              <a:buNone/>
            </a:pPr>
            <a:r>
              <a:rPr lang="en-US" b="1">
                <a:solidFill>
                  <a:srgbClr val="FFFF00"/>
                </a:solidFill>
                <a:sym typeface="Monotype Sorts" charset="2"/>
              </a:rPr>
              <a:t>1</a:t>
            </a:r>
            <a:r>
              <a:rPr lang="en-US" b="1" baseline="30000">
                <a:solidFill>
                  <a:srgbClr val="FFFF00"/>
                </a:solidFill>
                <a:sym typeface="Monotype Sorts" charset="2"/>
              </a:rPr>
              <a:t>st</a:t>
            </a:r>
            <a:r>
              <a:rPr lang="en-US" b="1">
                <a:solidFill>
                  <a:srgbClr val="FFFF00"/>
                </a:solidFill>
                <a:sym typeface="Monotype Sorts" charset="2"/>
              </a:rPr>
              <a:t> + NB				      95			   2</a:t>
            </a:r>
          </a:p>
          <a:p>
            <a:pPr>
              <a:buFontTx/>
              <a:buNone/>
            </a:pPr>
            <a:r>
              <a:rPr lang="en-US" b="1">
                <a:solidFill>
                  <a:srgbClr val="FFFF00"/>
                </a:solidFill>
                <a:sym typeface="Monotype Sorts" charset="2"/>
              </a:rPr>
              <a:t>1</a:t>
            </a:r>
            <a:r>
              <a:rPr lang="en-US" b="1" baseline="30000">
                <a:solidFill>
                  <a:srgbClr val="FFFF00"/>
                </a:solidFill>
                <a:sym typeface="Monotype Sorts" charset="2"/>
              </a:rPr>
              <a:t>st</a:t>
            </a:r>
            <a:r>
              <a:rPr lang="en-US" b="1">
                <a:solidFill>
                  <a:srgbClr val="FFFF00"/>
                </a:solidFill>
                <a:sym typeface="Monotype Sorts" charset="2"/>
              </a:rPr>
              <a:t> + NB				      94			   1</a:t>
            </a:r>
          </a:p>
        </p:txBody>
      </p:sp>
      <p:sp>
        <p:nvSpPr>
          <p:cNvPr id="691204" name="Line 4"/>
          <p:cNvSpPr>
            <a:spLocks noChangeShapeType="1"/>
          </p:cNvSpPr>
          <p:nvPr/>
        </p:nvSpPr>
        <p:spPr bwMode="auto">
          <a:xfrm>
            <a:off x="342900" y="3810000"/>
            <a:ext cx="9220200" cy="0"/>
          </a:xfrm>
          <a:prstGeom prst="line">
            <a:avLst/>
          </a:prstGeom>
          <a:noFill/>
          <a:ln w="12700">
            <a:noFill/>
            <a:round/>
            <a:headEnd/>
            <a:tailEnd/>
          </a:ln>
          <a:effectLst>
            <a:outerShdw dist="35921" dir="2700000" algn="ctr" rotWithShape="0">
              <a:schemeClr val="bg2"/>
            </a:outerShdw>
          </a:effectLst>
        </p:spPr>
        <p:txBody>
          <a:bodyPr wrap="none" anchor="ctr"/>
          <a:lstStyle/>
          <a:p>
            <a:endParaRPr lang="fa-IR"/>
          </a:p>
        </p:txBody>
      </p:sp>
      <p:sp>
        <p:nvSpPr>
          <p:cNvPr id="691205" name="Line 5"/>
          <p:cNvSpPr>
            <a:spLocks noChangeShapeType="1"/>
          </p:cNvSpPr>
          <p:nvPr/>
        </p:nvSpPr>
        <p:spPr bwMode="auto">
          <a:xfrm>
            <a:off x="342900" y="4038600"/>
            <a:ext cx="9220200" cy="0"/>
          </a:xfrm>
          <a:prstGeom prst="line">
            <a:avLst/>
          </a:prstGeom>
          <a:noFill/>
          <a:ln w="76200">
            <a:solidFill>
              <a:srgbClr val="FFFF00"/>
            </a:solidFill>
            <a:round/>
            <a:headEnd/>
            <a:tailEnd/>
          </a:ln>
          <a:effectLst/>
        </p:spPr>
        <p:txBody>
          <a:bodyPr wrap="none" anchor="ctr"/>
          <a:lstStyle/>
          <a:p>
            <a:endParaRPr lang="fa-IR"/>
          </a:p>
        </p:txBody>
      </p:sp>
      <p:sp>
        <p:nvSpPr>
          <p:cNvPr id="691206" name="Line 6"/>
          <p:cNvSpPr>
            <a:spLocks noChangeShapeType="1"/>
          </p:cNvSpPr>
          <p:nvPr/>
        </p:nvSpPr>
        <p:spPr bwMode="auto">
          <a:xfrm>
            <a:off x="342900" y="4724400"/>
            <a:ext cx="9220200" cy="0"/>
          </a:xfrm>
          <a:prstGeom prst="line">
            <a:avLst/>
          </a:prstGeom>
          <a:noFill/>
          <a:ln w="76200">
            <a:solidFill>
              <a:srgbClr val="FFFF00"/>
            </a:solidFill>
            <a:round/>
            <a:headEnd/>
            <a:tailEnd/>
          </a:ln>
          <a:effectLst/>
        </p:spPr>
        <p:txBody>
          <a:bodyPr wrap="none" anchor="ctr"/>
          <a:lstStyle/>
          <a:p>
            <a:endParaRPr lang="fa-IR"/>
          </a:p>
        </p:txBody>
      </p:sp>
      <p:sp>
        <p:nvSpPr>
          <p:cNvPr id="691207" name="Text Box 7"/>
          <p:cNvSpPr txBox="1">
            <a:spLocks noChangeArrowheads="1"/>
          </p:cNvSpPr>
          <p:nvPr/>
        </p:nvSpPr>
        <p:spPr bwMode="auto">
          <a:xfrm>
            <a:off x="3914775" y="3336925"/>
            <a:ext cx="2828925" cy="396875"/>
          </a:xfrm>
          <a:prstGeom prst="rect">
            <a:avLst/>
          </a:prstGeom>
          <a:noFill/>
          <a:ln w="12700">
            <a:noFill/>
            <a:miter lim="800000"/>
            <a:headEnd/>
            <a:tailEnd/>
          </a:ln>
          <a:effectLst/>
        </p:spPr>
        <p:txBody>
          <a:bodyPr wrap="none">
            <a:spAutoFit/>
          </a:bodyPr>
          <a:lstStyle/>
          <a:p>
            <a:r>
              <a:rPr lang="en-US" sz="2000" b="1">
                <a:solidFill>
                  <a:srgbClr val="FFFF00"/>
                </a:solidFill>
                <a:sym typeface="Monotype Sorts" charset="2"/>
              </a:rPr>
              <a:t>(CAN,WALD,FASTER)</a:t>
            </a:r>
          </a:p>
        </p:txBody>
      </p:sp>
      <p:sp>
        <p:nvSpPr>
          <p:cNvPr id="691208" name="Text Box 8"/>
          <p:cNvSpPr txBox="1">
            <a:spLocks noChangeArrowheads="1"/>
          </p:cNvSpPr>
          <p:nvPr/>
        </p:nvSpPr>
        <p:spPr bwMode="auto">
          <a:xfrm>
            <a:off x="190500" y="5943600"/>
            <a:ext cx="9829800" cy="519113"/>
          </a:xfrm>
          <a:prstGeom prst="rect">
            <a:avLst/>
          </a:prstGeom>
          <a:solidFill>
            <a:srgbClr val="FF0000"/>
          </a:solidFill>
          <a:ln w="12700">
            <a:noFill/>
            <a:miter lim="800000"/>
            <a:headEnd/>
            <a:tailEnd/>
          </a:ln>
          <a:effectLst/>
        </p:spPr>
        <p:txBody>
          <a:bodyPr>
            <a:spAutoFit/>
          </a:bodyPr>
          <a:lstStyle/>
          <a:p>
            <a:r>
              <a:rPr lang="en-US" sz="2800">
                <a:solidFill>
                  <a:schemeClr val="bg1"/>
                </a:solidFill>
              </a:rPr>
              <a:t>First PLUS NB has the highest DR and yield with the lowest SPR</a:t>
            </a:r>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304800" y="-228600"/>
            <a:ext cx="9677400" cy="1219200"/>
          </a:xfrm>
        </p:spPr>
        <p:txBody>
          <a:bodyPr/>
          <a:lstStyle/>
          <a:p>
            <a:r>
              <a:rPr lang="en-US" sz="4800" b="1">
                <a:solidFill>
                  <a:srgbClr val="FFFF00"/>
                </a:solidFill>
              </a:rPr>
              <a:t>First Trimester Advantages</a:t>
            </a:r>
            <a:endParaRPr lang="en-US">
              <a:solidFill>
                <a:srgbClr val="FFFF00"/>
              </a:solidFill>
            </a:endParaRPr>
          </a:p>
        </p:txBody>
      </p:sp>
      <p:sp>
        <p:nvSpPr>
          <p:cNvPr id="678915" name="Rectangle 3"/>
          <p:cNvSpPr>
            <a:spLocks noGrp="1" noChangeArrowheads="1"/>
          </p:cNvSpPr>
          <p:nvPr>
            <p:ph type="body" idx="1"/>
          </p:nvPr>
        </p:nvSpPr>
        <p:spPr>
          <a:xfrm>
            <a:off x="0" y="838200"/>
            <a:ext cx="10287000" cy="5638800"/>
          </a:xfrm>
        </p:spPr>
        <p:txBody>
          <a:bodyPr/>
          <a:lstStyle/>
          <a:p>
            <a:pPr marL="571500" indent="-571500">
              <a:lnSpc>
                <a:spcPct val="80000"/>
              </a:lnSpc>
              <a:buClr>
                <a:srgbClr val="FF0000"/>
              </a:buClr>
              <a:buFont typeface="Monotype Sorts" charset="2"/>
              <a:buChar char="è"/>
            </a:pPr>
            <a:r>
              <a:rPr lang="en-US" sz="2800" b="1">
                <a:solidFill>
                  <a:schemeClr val="bg1"/>
                </a:solidFill>
              </a:rPr>
              <a:t>Earliest, most effective and safest risk assessment</a:t>
            </a:r>
          </a:p>
          <a:p>
            <a:pPr marL="571500" indent="-571500">
              <a:lnSpc>
                <a:spcPct val="80000"/>
              </a:lnSpc>
              <a:buClr>
                <a:srgbClr val="FF0000"/>
              </a:buClr>
              <a:buFont typeface="Monotype Sorts" charset="2"/>
              <a:buChar char="è"/>
            </a:pPr>
            <a:r>
              <a:rPr lang="en-US" sz="2800" b="1">
                <a:solidFill>
                  <a:schemeClr val="bg1"/>
                </a:solidFill>
              </a:rPr>
              <a:t>Highest Detection and Yield for chromosomal, heart (40%), and many other anomalies at the lowest SPR of all screens</a:t>
            </a:r>
          </a:p>
          <a:p>
            <a:pPr marL="571500" indent="-571500">
              <a:lnSpc>
                <a:spcPct val="80000"/>
              </a:lnSpc>
              <a:buClr>
                <a:srgbClr val="FF0000"/>
              </a:buClr>
              <a:buFont typeface="Monotype Sorts" charset="2"/>
              <a:buChar char="è"/>
            </a:pPr>
            <a:r>
              <a:rPr lang="en-US" sz="2800" b="1">
                <a:solidFill>
                  <a:schemeClr val="bg1"/>
                </a:solidFill>
              </a:rPr>
              <a:t>Early anomaly and perinatal risk management</a:t>
            </a:r>
          </a:p>
          <a:p>
            <a:pPr marL="571500" indent="-571500">
              <a:lnSpc>
                <a:spcPct val="80000"/>
              </a:lnSpc>
              <a:buClr>
                <a:srgbClr val="FF0000"/>
              </a:buClr>
              <a:buFont typeface="Monotype Sorts" charset="2"/>
              <a:buChar char="è"/>
            </a:pPr>
            <a:r>
              <a:rPr lang="en-US" sz="3600" b="1">
                <a:solidFill>
                  <a:srgbClr val="FFFF00"/>
                </a:solidFill>
              </a:rPr>
              <a:t>Privacy for patient! Preferred by Patients!</a:t>
            </a:r>
          </a:p>
          <a:p>
            <a:pPr marL="571500" indent="-571500">
              <a:lnSpc>
                <a:spcPct val="80000"/>
              </a:lnSpc>
              <a:buClr>
                <a:srgbClr val="FF0000"/>
              </a:buClr>
              <a:buFont typeface="Monotype Sorts" charset="2"/>
              <a:buChar char="è"/>
            </a:pPr>
            <a:r>
              <a:rPr lang="en-US" sz="2800" b="1">
                <a:solidFill>
                  <a:schemeClr val="bg1"/>
                </a:solidFill>
              </a:rPr>
              <a:t>Less bonding at early GA </a:t>
            </a:r>
          </a:p>
          <a:p>
            <a:pPr marL="571500" indent="-571500">
              <a:lnSpc>
                <a:spcPct val="80000"/>
              </a:lnSpc>
              <a:buClr>
                <a:srgbClr val="FF0000"/>
              </a:buClr>
              <a:buFont typeface="Monotype Sorts" charset="2"/>
              <a:buChar char="è"/>
            </a:pPr>
            <a:r>
              <a:rPr lang="en-US" sz="2800" b="1">
                <a:solidFill>
                  <a:schemeClr val="bg1"/>
                </a:solidFill>
              </a:rPr>
              <a:t>Earlier, safer, and lower cost options </a:t>
            </a:r>
          </a:p>
          <a:p>
            <a:pPr marL="571500" indent="-571500">
              <a:lnSpc>
                <a:spcPct val="80000"/>
              </a:lnSpc>
              <a:buClr>
                <a:srgbClr val="FF0000"/>
              </a:buClr>
              <a:buFont typeface="Monotype Sorts" charset="2"/>
              <a:buChar char="è"/>
            </a:pPr>
            <a:r>
              <a:rPr lang="en-US" sz="2800" b="1">
                <a:solidFill>
                  <a:schemeClr val="bg1"/>
                </a:solidFill>
              </a:rPr>
              <a:t>Early resolution of patient anxiety</a:t>
            </a:r>
          </a:p>
          <a:p>
            <a:pPr marL="571500" indent="-571500">
              <a:lnSpc>
                <a:spcPct val="80000"/>
              </a:lnSpc>
              <a:buClr>
                <a:srgbClr val="FF0000"/>
              </a:buClr>
              <a:buFont typeface="Monotype Sorts" charset="2"/>
              <a:buChar char="è"/>
            </a:pPr>
            <a:r>
              <a:rPr lang="en-US" sz="2800" b="1">
                <a:solidFill>
                  <a:schemeClr val="bg1"/>
                </a:solidFill>
              </a:rPr>
              <a:t>Early Reassurance for 97.6% of Low Risk patients</a:t>
            </a:r>
          </a:p>
          <a:p>
            <a:pPr marL="571500" indent="-571500">
              <a:lnSpc>
                <a:spcPct val="80000"/>
              </a:lnSpc>
              <a:buClr>
                <a:srgbClr val="FF0000"/>
              </a:buClr>
              <a:buFont typeface="Monotype Sorts" charset="2"/>
              <a:buChar char="è"/>
            </a:pPr>
            <a:r>
              <a:rPr lang="en-US" sz="2800" b="1">
                <a:solidFill>
                  <a:schemeClr val="bg1"/>
                </a:solidFill>
              </a:rPr>
              <a:t>Meets ACOG guideline for national implementation by Operator - Specific certificate providers.</a:t>
            </a:r>
          </a:p>
          <a:p>
            <a:pPr marL="571500" indent="-571500">
              <a:lnSpc>
                <a:spcPct val="80000"/>
              </a:lnSpc>
              <a:buClr>
                <a:srgbClr val="FF0000"/>
              </a:buClr>
              <a:buFont typeface="Monotype Sorts" charset="2"/>
              <a:buChar char="è"/>
            </a:pPr>
            <a:r>
              <a:rPr lang="en-US" sz="2800" b="1">
                <a:solidFill>
                  <a:schemeClr val="bg1"/>
                </a:solidFill>
              </a:rPr>
              <a:t>Cost effective (</a:t>
            </a:r>
            <a:r>
              <a:rPr lang="en-US" sz="2800" b="1">
                <a:solidFill>
                  <a:schemeClr val="bg1"/>
                </a:solidFill>
                <a:cs typeface="Times New Roman" pitchFamily="18" charset="0"/>
              </a:rPr>
              <a:t>↓36%), insurance coverage as acceptable medical procedure.</a:t>
            </a:r>
            <a:endParaRPr lang="en-US" sz="2800" b="1">
              <a:solidFill>
                <a:schemeClr val="bg1"/>
              </a:solidFill>
            </a:endParaRP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ctrTitle"/>
          </p:nvPr>
        </p:nvSpPr>
        <p:spPr>
          <a:xfrm>
            <a:off x="800100" y="-152400"/>
            <a:ext cx="8763000" cy="1143000"/>
          </a:xfrm>
        </p:spPr>
        <p:txBody>
          <a:bodyPr/>
          <a:lstStyle/>
          <a:p>
            <a:r>
              <a:rPr lang="en-US" b="1">
                <a:solidFill>
                  <a:srgbClr val="FFFF00"/>
                </a:solidFill>
              </a:rPr>
              <a:t>2</a:t>
            </a:r>
            <a:r>
              <a:rPr lang="en-US" b="1" baseline="30000">
                <a:solidFill>
                  <a:srgbClr val="FFFF00"/>
                </a:solidFill>
              </a:rPr>
              <a:t>nd</a:t>
            </a:r>
            <a:r>
              <a:rPr lang="en-US" b="1">
                <a:solidFill>
                  <a:srgbClr val="FFFF00"/>
                </a:solidFill>
              </a:rPr>
              <a:t> Trimester Research</a:t>
            </a:r>
            <a:endParaRPr lang="en-US"/>
          </a:p>
        </p:txBody>
      </p:sp>
      <p:sp>
        <p:nvSpPr>
          <p:cNvPr id="701443" name="Rectangle 3"/>
          <p:cNvSpPr>
            <a:spLocks noGrp="1" noChangeArrowheads="1"/>
          </p:cNvSpPr>
          <p:nvPr>
            <p:ph type="subTitle" idx="1"/>
          </p:nvPr>
        </p:nvSpPr>
        <p:spPr>
          <a:xfrm>
            <a:off x="228600" y="1143000"/>
            <a:ext cx="9639300" cy="5638800"/>
          </a:xfrm>
        </p:spPr>
        <p:txBody>
          <a:bodyPr/>
          <a:lstStyle/>
          <a:p>
            <a:pPr algn="l">
              <a:lnSpc>
                <a:spcPct val="80000"/>
              </a:lnSpc>
              <a:buClr>
                <a:srgbClr val="FF0000"/>
              </a:buClr>
              <a:buFont typeface="Monotype Sorts" charset="2"/>
              <a:buNone/>
              <a:tabLst>
                <a:tab pos="342900" algn="l"/>
              </a:tabLst>
            </a:pPr>
            <a:r>
              <a:rPr lang="en-US" sz="2800" b="1">
                <a:solidFill>
                  <a:srgbClr val="FFFF66"/>
                </a:solidFill>
              </a:rPr>
              <a:t>NO PUBLISHED USA PROSPECTIVE OR NIH STUDIES TO SHOW BENEFIT, NO ACOG STATEMENTS.</a:t>
            </a:r>
          </a:p>
          <a:p>
            <a:pPr algn="l">
              <a:lnSpc>
                <a:spcPct val="80000"/>
              </a:lnSpc>
              <a:buClr>
                <a:srgbClr val="FF0000"/>
              </a:buClr>
              <a:buFont typeface="Monotype Sorts" charset="2"/>
              <a:buNone/>
              <a:tabLst>
                <a:tab pos="342900" algn="l"/>
              </a:tabLst>
            </a:pPr>
            <a:endParaRPr lang="en-US" sz="2800" b="1">
              <a:solidFill>
                <a:srgbClr val="FFFF66"/>
              </a:solidFill>
            </a:endParaRPr>
          </a:p>
          <a:p>
            <a:pPr algn="l">
              <a:lnSpc>
                <a:spcPct val="80000"/>
              </a:lnSpc>
              <a:buClr>
                <a:srgbClr val="FF0000"/>
              </a:buClr>
              <a:buFont typeface="Monotype Sorts" charset="2"/>
              <a:buNone/>
              <a:tabLst>
                <a:tab pos="342900" algn="l"/>
              </a:tabLst>
            </a:pPr>
            <a:r>
              <a:rPr lang="en-US" sz="2800" b="1">
                <a:solidFill>
                  <a:srgbClr val="FF0000"/>
                </a:solidFill>
                <a:sym typeface="Monotype Sorts" charset="2"/>
              </a:rPr>
              <a:t></a:t>
            </a:r>
            <a:r>
              <a:rPr lang="en-US" sz="2800" b="1">
                <a:solidFill>
                  <a:srgbClr val="FFFF00"/>
                </a:solidFill>
                <a:sym typeface="Monotype Sorts" charset="2"/>
              </a:rPr>
              <a:t> </a:t>
            </a:r>
            <a:r>
              <a:rPr lang="en-US" sz="2800" b="1">
                <a:solidFill>
                  <a:srgbClr val="FFFF00"/>
                </a:solidFill>
                <a:cs typeface="Times New Roman" pitchFamily="18" charset="0"/>
              </a:rPr>
              <a:t>Q</a:t>
            </a:r>
            <a:r>
              <a:rPr lang="en-US" sz="2800" b="1">
                <a:solidFill>
                  <a:srgbClr val="FFFF00"/>
                </a:solidFill>
              </a:rPr>
              <a:t>UAD</a:t>
            </a:r>
            <a:r>
              <a:rPr lang="en-US" sz="2800" b="1">
                <a:solidFill>
                  <a:schemeClr val="bg1"/>
                </a:solidFill>
              </a:rPr>
              <a:t> (AFP/</a:t>
            </a:r>
            <a:r>
              <a:rPr lang="en-US" sz="2800" b="1">
                <a:solidFill>
                  <a:schemeClr val="bg1"/>
                </a:solidFill>
                <a:cs typeface="Times New Roman" pitchFamily="18" charset="0"/>
              </a:rPr>
              <a:t>ß-</a:t>
            </a:r>
            <a:r>
              <a:rPr lang="en-US" sz="2800" b="1">
                <a:solidFill>
                  <a:schemeClr val="bg1"/>
                </a:solidFill>
              </a:rPr>
              <a:t>hCG/Estriol/Inhibin A)</a:t>
            </a:r>
            <a:endParaRPr lang="en-US" sz="2800" b="1">
              <a:solidFill>
                <a:srgbClr val="FFFF66"/>
              </a:solidFill>
            </a:endParaRPr>
          </a:p>
          <a:p>
            <a:pPr algn="l">
              <a:lnSpc>
                <a:spcPct val="80000"/>
              </a:lnSpc>
              <a:buClr>
                <a:srgbClr val="FF0000"/>
              </a:buClr>
              <a:buFont typeface="Monotype Sorts" charset="2"/>
              <a:buNone/>
              <a:tabLst>
                <a:tab pos="342900" algn="l"/>
              </a:tabLst>
            </a:pPr>
            <a:r>
              <a:rPr lang="en-US" sz="2800" b="1">
                <a:solidFill>
                  <a:srgbClr val="FF0000"/>
                </a:solidFill>
                <a:sym typeface="Monotype Sorts" charset="2"/>
              </a:rPr>
              <a:t></a:t>
            </a:r>
            <a:r>
              <a:rPr lang="en-US" sz="2800" b="1">
                <a:solidFill>
                  <a:srgbClr val="FFFF00"/>
                </a:solidFill>
                <a:sym typeface="Monotype Sorts" charset="2"/>
              </a:rPr>
              <a:t> </a:t>
            </a:r>
            <a:r>
              <a:rPr lang="en-US" sz="2800" b="1">
                <a:solidFill>
                  <a:srgbClr val="FFFF00"/>
                </a:solidFill>
                <a:cs typeface="Times New Roman" pitchFamily="18" charset="0"/>
              </a:rPr>
              <a:t>INTEGRATED</a:t>
            </a:r>
            <a:r>
              <a:rPr lang="en-US" sz="2800" b="1">
                <a:solidFill>
                  <a:schemeClr val="bg1"/>
                </a:solidFill>
                <a:cs typeface="Times New Roman" pitchFamily="18" charset="0"/>
              </a:rPr>
              <a:t> (1</a:t>
            </a:r>
            <a:r>
              <a:rPr lang="en-US" sz="2800" b="1" baseline="30000">
                <a:solidFill>
                  <a:schemeClr val="bg1"/>
                </a:solidFill>
                <a:cs typeface="Times New Roman" pitchFamily="18" charset="0"/>
              </a:rPr>
              <a:t>st</a:t>
            </a:r>
            <a:r>
              <a:rPr lang="en-US" sz="2800" b="1">
                <a:solidFill>
                  <a:schemeClr val="bg1"/>
                </a:solidFill>
                <a:cs typeface="Times New Roman" pitchFamily="18" charset="0"/>
              </a:rPr>
              <a:t> &amp; Quad) – Can SPR be lowered by 	 	  requiring 1</a:t>
            </a:r>
            <a:r>
              <a:rPr lang="en-US" sz="2800" b="1" baseline="30000">
                <a:solidFill>
                  <a:schemeClr val="bg1"/>
                </a:solidFill>
                <a:cs typeface="Times New Roman" pitchFamily="18" charset="0"/>
              </a:rPr>
              <a:t>st</a:t>
            </a:r>
            <a:r>
              <a:rPr lang="en-US" sz="2800" b="1">
                <a:solidFill>
                  <a:schemeClr val="bg1"/>
                </a:solidFill>
                <a:cs typeface="Times New Roman" pitchFamily="18" charset="0"/>
              </a:rPr>
              <a:t> risks be withheld? No, not in clinical practice.</a:t>
            </a:r>
            <a:endParaRPr lang="en-US" sz="2800" b="1">
              <a:solidFill>
                <a:schemeClr val="bg1"/>
              </a:solidFill>
            </a:endParaRPr>
          </a:p>
          <a:p>
            <a:pPr algn="l">
              <a:lnSpc>
                <a:spcPct val="80000"/>
              </a:lnSpc>
              <a:buClr>
                <a:srgbClr val="FF0000"/>
              </a:buClr>
              <a:buFont typeface="Monotype Sorts" charset="2"/>
              <a:buNone/>
              <a:tabLst>
                <a:tab pos="342900" algn="l"/>
              </a:tabLst>
            </a:pPr>
            <a:endParaRPr lang="en-US" sz="2800" b="1">
              <a:solidFill>
                <a:schemeClr val="bg1"/>
              </a:solidFill>
            </a:endParaRPr>
          </a:p>
          <a:p>
            <a:pPr algn="l">
              <a:lnSpc>
                <a:spcPct val="80000"/>
              </a:lnSpc>
              <a:buClr>
                <a:srgbClr val="FF0000"/>
              </a:buClr>
              <a:buFont typeface="Monotype Sorts" charset="2"/>
              <a:buNone/>
              <a:tabLst>
                <a:tab pos="342900" algn="l"/>
              </a:tabLst>
            </a:pPr>
            <a:r>
              <a:rPr lang="en-US" sz="2800" b="1">
                <a:solidFill>
                  <a:schemeClr val="bg1"/>
                </a:solidFill>
                <a:cs typeface="Times New Roman" pitchFamily="18" charset="0"/>
              </a:rPr>
              <a:t>● </a:t>
            </a:r>
            <a:r>
              <a:rPr lang="en-US" sz="2800" b="1">
                <a:solidFill>
                  <a:schemeClr val="bg1"/>
                </a:solidFill>
              </a:rPr>
              <a:t>Medical, Legal (HIPAA), ethical problems of 	withholding 	known </a:t>
            </a:r>
            <a:r>
              <a:rPr lang="en-US" sz="2800" b="1">
                <a:solidFill>
                  <a:schemeClr val="bg1"/>
                </a:solidFill>
                <a:cs typeface="Times New Roman" pitchFamily="18" charset="0"/>
              </a:rPr>
              <a:t>↑</a:t>
            </a:r>
            <a:r>
              <a:rPr lang="en-US" sz="2800" b="1">
                <a:solidFill>
                  <a:schemeClr val="bg1"/>
                </a:solidFill>
              </a:rPr>
              <a:t> </a:t>
            </a:r>
            <a:r>
              <a:rPr lang="en-US" sz="2800" b="1">
                <a:solidFill>
                  <a:schemeClr val="bg1"/>
                </a:solidFill>
                <a:sym typeface="WP MathA" pitchFamily="2" charset="2"/>
              </a:rPr>
              <a:t>risks (NT, NB) from physician/patient until 	17-20 wks to add 4 more tests.  </a:t>
            </a:r>
          </a:p>
          <a:p>
            <a:pPr algn="l">
              <a:lnSpc>
                <a:spcPct val="80000"/>
              </a:lnSpc>
              <a:buClr>
                <a:srgbClr val="FF0000"/>
              </a:buClr>
              <a:buFont typeface="Monotype Sorts" charset="2"/>
              <a:buNone/>
              <a:tabLst>
                <a:tab pos="342900" algn="l"/>
              </a:tabLst>
            </a:pPr>
            <a:endParaRPr lang="en-US" sz="2800" b="1">
              <a:solidFill>
                <a:schemeClr val="bg1"/>
              </a:solidFill>
              <a:sym typeface="WP MathA" pitchFamily="2" charset="2"/>
            </a:endParaRPr>
          </a:p>
          <a:p>
            <a:pPr algn="l">
              <a:lnSpc>
                <a:spcPct val="80000"/>
              </a:lnSpc>
              <a:buClr>
                <a:srgbClr val="FF0000"/>
              </a:buClr>
              <a:buFont typeface="Monotype Sorts" charset="2"/>
              <a:buNone/>
              <a:tabLst>
                <a:tab pos="342900" algn="l"/>
              </a:tabLst>
            </a:pPr>
            <a:r>
              <a:rPr lang="en-US" sz="2800" b="1">
                <a:solidFill>
                  <a:schemeClr val="bg1"/>
                </a:solidFill>
                <a:cs typeface="Times New Roman" pitchFamily="18" charset="0"/>
                <a:sym typeface="WP MathA" pitchFamily="2" charset="2"/>
              </a:rPr>
              <a:t>● </a:t>
            </a:r>
            <a:r>
              <a:rPr lang="en-US" sz="2800" b="1">
                <a:solidFill>
                  <a:schemeClr val="bg1"/>
                </a:solidFill>
                <a:sym typeface="WP MathA" pitchFamily="2" charset="2"/>
              </a:rPr>
              <a:t>Six markers double cost for lower DR and higher SPR </a:t>
            </a:r>
          </a:p>
          <a:p>
            <a:pPr algn="l">
              <a:lnSpc>
                <a:spcPct val="80000"/>
              </a:lnSpc>
              <a:buClr>
                <a:srgbClr val="FF0000"/>
              </a:buClr>
              <a:buFont typeface="Monotype Sorts" charset="2"/>
              <a:buNone/>
              <a:tabLst>
                <a:tab pos="342900" algn="l"/>
              </a:tabLst>
            </a:pPr>
            <a:r>
              <a:rPr lang="en-US" sz="2800" b="1">
                <a:solidFill>
                  <a:schemeClr val="bg1"/>
                </a:solidFill>
                <a:sym typeface="WP MathA" pitchFamily="2" charset="2"/>
              </a:rPr>
              <a:t>	than 1</a:t>
            </a:r>
            <a:r>
              <a:rPr lang="en-US" sz="2800" b="1" baseline="30000">
                <a:solidFill>
                  <a:schemeClr val="bg1"/>
                </a:solidFill>
                <a:sym typeface="WP MathA" pitchFamily="2" charset="2"/>
              </a:rPr>
              <a:t>st</a:t>
            </a:r>
            <a:r>
              <a:rPr lang="en-US" sz="2800" b="1">
                <a:solidFill>
                  <a:schemeClr val="bg1"/>
                </a:solidFill>
                <a:sym typeface="WP MathA" pitchFamily="2" charset="2"/>
              </a:rPr>
              <a:t>.</a:t>
            </a:r>
            <a:endParaRPr lang="en-US" sz="2800" b="1">
              <a:solidFill>
                <a:schemeClr val="bg1"/>
              </a:solidFill>
            </a:endParaRPr>
          </a:p>
          <a:p>
            <a:pPr algn="l">
              <a:lnSpc>
                <a:spcPct val="80000"/>
              </a:lnSpc>
              <a:buClr>
                <a:srgbClr val="FF0000"/>
              </a:buClr>
              <a:buFont typeface="Monotype Sorts" charset="2"/>
              <a:buNone/>
              <a:tabLst>
                <a:tab pos="342900" algn="l"/>
              </a:tabLst>
            </a:pPr>
            <a:endParaRPr lang="en-US">
              <a:solidFill>
                <a:schemeClr val="bg1"/>
              </a:solidFill>
            </a:endParaRP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ctrTitle"/>
          </p:nvPr>
        </p:nvSpPr>
        <p:spPr>
          <a:xfrm>
            <a:off x="800100" y="228600"/>
            <a:ext cx="8763000" cy="1143000"/>
          </a:xfrm>
        </p:spPr>
        <p:txBody>
          <a:bodyPr/>
          <a:lstStyle/>
          <a:p>
            <a:r>
              <a:rPr lang="en-US" b="1">
                <a:solidFill>
                  <a:srgbClr val="FFFF00"/>
                </a:solidFill>
              </a:rPr>
              <a:t>2</a:t>
            </a:r>
            <a:r>
              <a:rPr lang="en-US" b="1" baseline="30000">
                <a:solidFill>
                  <a:srgbClr val="FFFF00"/>
                </a:solidFill>
              </a:rPr>
              <a:t>nd</a:t>
            </a:r>
            <a:r>
              <a:rPr lang="en-US" b="1">
                <a:solidFill>
                  <a:srgbClr val="FFFF00"/>
                </a:solidFill>
              </a:rPr>
              <a:t> Trimester Research</a:t>
            </a:r>
            <a:endParaRPr lang="en-US"/>
          </a:p>
        </p:txBody>
      </p:sp>
      <p:sp>
        <p:nvSpPr>
          <p:cNvPr id="702467" name="Rectangle 3"/>
          <p:cNvSpPr>
            <a:spLocks noGrp="1" noChangeArrowheads="1"/>
          </p:cNvSpPr>
          <p:nvPr>
            <p:ph type="subTitle" idx="1"/>
          </p:nvPr>
        </p:nvSpPr>
        <p:spPr>
          <a:xfrm>
            <a:off x="228600" y="1295400"/>
            <a:ext cx="9639300" cy="5181600"/>
          </a:xfrm>
        </p:spPr>
        <p:txBody>
          <a:bodyPr/>
          <a:lstStyle/>
          <a:p>
            <a:pPr algn="l">
              <a:buClr>
                <a:srgbClr val="FF0000"/>
              </a:buClr>
              <a:buFont typeface="Monotype Sorts" charset="2"/>
              <a:buNone/>
              <a:tabLst>
                <a:tab pos="342900" algn="l"/>
              </a:tabLst>
            </a:pPr>
            <a:r>
              <a:rPr lang="en-US" b="1">
                <a:solidFill>
                  <a:srgbClr val="FFFF66"/>
                </a:solidFill>
                <a:cs typeface="Times New Roman" pitchFamily="18" charset="0"/>
              </a:rPr>
              <a:t>● FASTER Integrated Research - </a:t>
            </a:r>
            <a:r>
              <a:rPr lang="en-US" b="1">
                <a:solidFill>
                  <a:schemeClr val="bg1"/>
                </a:solidFill>
                <a:cs typeface="Times New Roman" pitchFamily="18" charset="0"/>
              </a:rPr>
              <a:t>FIRST WORKS 	better than Integrated when all DS fetuses are 	counted.</a:t>
            </a:r>
          </a:p>
          <a:p>
            <a:pPr algn="l">
              <a:buClr>
                <a:srgbClr val="FF0000"/>
              </a:buClr>
              <a:buFont typeface="Monotype Sorts" charset="2"/>
              <a:buNone/>
              <a:tabLst>
                <a:tab pos="342900" algn="l"/>
              </a:tabLst>
            </a:pPr>
            <a:r>
              <a:rPr lang="en-US" b="1">
                <a:solidFill>
                  <a:schemeClr val="bg1"/>
                </a:solidFill>
                <a:cs typeface="Times New Roman" pitchFamily="18" charset="0"/>
              </a:rPr>
              <a:t>● 1</a:t>
            </a:r>
            <a:r>
              <a:rPr lang="en-US" b="1" baseline="30000">
                <a:solidFill>
                  <a:schemeClr val="bg1"/>
                </a:solidFill>
                <a:cs typeface="Times New Roman" pitchFamily="18" charset="0"/>
              </a:rPr>
              <a:t>st</a:t>
            </a:r>
            <a:r>
              <a:rPr lang="en-US" b="1">
                <a:solidFill>
                  <a:schemeClr val="bg1"/>
                </a:solidFill>
                <a:cs typeface="Times New Roman" pitchFamily="18" charset="0"/>
              </a:rPr>
              <a:t> USA prospective FMF clinical studies have ↑ 	DR, ↓ SPR, so 1</a:t>
            </a:r>
            <a:r>
              <a:rPr lang="en-US" b="1" baseline="30000">
                <a:solidFill>
                  <a:schemeClr val="bg1"/>
                </a:solidFill>
                <a:cs typeface="Times New Roman" pitchFamily="18" charset="0"/>
              </a:rPr>
              <a:t>st</a:t>
            </a:r>
            <a:r>
              <a:rPr lang="en-US" b="1">
                <a:solidFill>
                  <a:schemeClr val="bg1"/>
                </a:solidFill>
                <a:cs typeface="Times New Roman" pitchFamily="18" charset="0"/>
              </a:rPr>
              <a:t> obviates any benefit of Integrated.</a:t>
            </a:r>
          </a:p>
          <a:p>
            <a:pPr algn="l">
              <a:buClr>
                <a:srgbClr val="FF0000"/>
              </a:buClr>
              <a:buFont typeface="Monotype Sorts" charset="2"/>
              <a:buNone/>
              <a:tabLst>
                <a:tab pos="342900" algn="l"/>
              </a:tabLst>
            </a:pPr>
            <a:r>
              <a:rPr lang="en-US" b="1">
                <a:solidFill>
                  <a:schemeClr val="bg1"/>
                </a:solidFill>
                <a:cs typeface="Times New Roman" pitchFamily="18" charset="0"/>
              </a:rPr>
              <a:t>● </a:t>
            </a:r>
            <a:r>
              <a:rPr lang="en-US" b="1">
                <a:solidFill>
                  <a:schemeClr val="bg1"/>
                </a:solidFill>
              </a:rPr>
              <a:t>Integrated withholds advantages of 1</a:t>
            </a:r>
            <a:r>
              <a:rPr lang="en-US" b="1" baseline="30000">
                <a:solidFill>
                  <a:schemeClr val="bg1"/>
                </a:solidFill>
              </a:rPr>
              <a:t>st</a:t>
            </a:r>
            <a:r>
              <a:rPr lang="en-US" b="1">
                <a:solidFill>
                  <a:srgbClr val="FFFF00"/>
                </a:solidFill>
              </a:rPr>
              <a:t> </a:t>
            </a:r>
            <a:r>
              <a:rPr lang="en-US" b="1">
                <a:solidFill>
                  <a:schemeClr val="bg1"/>
                </a:solidFill>
              </a:rPr>
              <a:t>for no 	benefit. </a:t>
            </a:r>
            <a:r>
              <a:rPr lang="en-US" b="1">
                <a:solidFill>
                  <a:srgbClr val="FFFF66"/>
                </a:solidFill>
              </a:rPr>
              <a:t>Is it an acceptable medical procedure? YES,       	so says the 2007 ACOG bulletin!!!!</a:t>
            </a:r>
          </a:p>
          <a:p>
            <a:pPr algn="l">
              <a:buClr>
                <a:srgbClr val="FF0000"/>
              </a:buClr>
              <a:buFont typeface="Monotype Sorts" charset="2"/>
              <a:buNone/>
              <a:tabLst>
                <a:tab pos="342900" algn="l"/>
              </a:tabLst>
            </a:pPr>
            <a:endParaRPr lang="en-US" b="1">
              <a:solidFill>
                <a:srgbClr val="FFFF66"/>
              </a:solidFill>
              <a:cs typeface="Times New Roman" pitchFamily="18" charset="0"/>
            </a:endParaRPr>
          </a:p>
          <a:p>
            <a:pPr algn="l">
              <a:buClr>
                <a:srgbClr val="FF0000"/>
              </a:buClr>
              <a:buFont typeface="Monotype Sorts" charset="2"/>
              <a:buChar char="è"/>
              <a:tabLst>
                <a:tab pos="342900" algn="l"/>
              </a:tabLst>
            </a:pPr>
            <a:endParaRPr lang="en-US" sz="400">
              <a:solidFill>
                <a:schemeClr val="bg1"/>
              </a:solidFill>
            </a:endParaRPr>
          </a:p>
          <a:p>
            <a:pPr algn="l">
              <a:buClr>
                <a:srgbClr val="FF0000"/>
              </a:buClr>
              <a:buFont typeface="Monotype Sorts" charset="2"/>
              <a:buNone/>
              <a:tabLst>
                <a:tab pos="342900" algn="l"/>
              </a:tabLst>
            </a:pPr>
            <a:endParaRPr lang="en-US" sz="400">
              <a:solidFill>
                <a:schemeClr val="bg1"/>
              </a:solidFill>
            </a:endParaRP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body" idx="1"/>
          </p:nvPr>
        </p:nvSpPr>
        <p:spPr>
          <a:xfrm>
            <a:off x="0" y="-76200"/>
            <a:ext cx="10020300" cy="7239000"/>
          </a:xfrm>
        </p:spPr>
        <p:txBody>
          <a:bodyPr/>
          <a:lstStyle/>
          <a:p>
            <a:pPr algn="ctr">
              <a:buFontTx/>
              <a:buNone/>
            </a:pPr>
            <a:r>
              <a:rPr lang="en-US" sz="4800" b="1">
                <a:solidFill>
                  <a:srgbClr val="FFFF00"/>
                </a:solidFill>
                <a:sym typeface="Monotype Sorts" charset="2"/>
              </a:rPr>
              <a:t>Prenatal Screening Tests Comparison</a:t>
            </a:r>
            <a:endParaRPr lang="en-US" sz="4800" b="1">
              <a:solidFill>
                <a:srgbClr val="FF0000"/>
              </a:solidFill>
              <a:sym typeface="Monotype Sorts" charset="2"/>
            </a:endParaRPr>
          </a:p>
          <a:p>
            <a:r>
              <a:rPr lang="en-US" b="1" u="sng">
                <a:solidFill>
                  <a:srgbClr val="FFFF00"/>
                </a:solidFill>
                <a:sym typeface="Monotype Sorts" charset="2"/>
              </a:rPr>
              <a:t>First Trimester Combined (1st):</a:t>
            </a:r>
            <a:r>
              <a:rPr lang="en-US" b="1">
                <a:solidFill>
                  <a:schemeClr val="bg1"/>
                </a:solidFill>
                <a:sym typeface="Monotype Sorts" charset="2"/>
              </a:rPr>
              <a:t> NT/Nasal Bone (NB)/freeBeta/PAPP-A @ 11-14 wks has 94 % detection rate (DR) @ 1% screen positive rate (SPR) or 97% @ &lt;5% SPR.  1st (NT/freeBeta/PAPP-A) has the highest DR (91%) and yield (1/17) with the lowest SPR (2.4%).  1st is the most effective, earliest and safest screening test.  1st identifies other chromosomal anomalies, 40% of heart defects and ↑ perinatal risks.  1st provides</a:t>
            </a:r>
            <a:r>
              <a:rPr lang="en-US" b="1">
                <a:sym typeface="Monotype Sorts" charset="2"/>
              </a:rPr>
              <a:t> </a:t>
            </a:r>
            <a:r>
              <a:rPr lang="en-US" b="1">
                <a:solidFill>
                  <a:schemeClr val="bg1"/>
                </a:solidFill>
                <a:sym typeface="Monotype Sorts" charset="2"/>
              </a:rPr>
              <a:t>optimal pregnancy management, more options and ↓ cost.</a:t>
            </a: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266700" y="609600"/>
            <a:ext cx="9829800" cy="1143000"/>
          </a:xfrm>
        </p:spPr>
        <p:txBody>
          <a:bodyPr/>
          <a:lstStyle/>
          <a:p>
            <a:r>
              <a:rPr lang="en-US" sz="4800" b="1">
                <a:solidFill>
                  <a:srgbClr val="FFFF00"/>
                </a:solidFill>
                <a:sym typeface="Monotype Sorts" charset="2"/>
              </a:rPr>
              <a:t>Prenatal Screening Tests Comparison</a:t>
            </a:r>
          </a:p>
        </p:txBody>
      </p:sp>
      <p:sp>
        <p:nvSpPr>
          <p:cNvPr id="730116" name="Rectangle 4"/>
          <p:cNvSpPr>
            <a:spLocks noChangeArrowheads="1"/>
          </p:cNvSpPr>
          <p:nvPr/>
        </p:nvSpPr>
        <p:spPr bwMode="auto">
          <a:xfrm>
            <a:off x="952500" y="2438400"/>
            <a:ext cx="8332788" cy="4035425"/>
          </a:xfrm>
          <a:prstGeom prst="rect">
            <a:avLst/>
          </a:prstGeom>
          <a:noFill/>
          <a:ln w="12700">
            <a:noFill/>
            <a:miter lim="800000"/>
            <a:headEnd/>
            <a:tailEnd/>
          </a:ln>
          <a:effectLst>
            <a:outerShdw dist="35921" dir="2700000" algn="ctr" rotWithShape="0">
              <a:schemeClr val="bg2"/>
            </a:outerShdw>
          </a:effectLst>
        </p:spPr>
        <p:txBody>
          <a:bodyPr>
            <a:spAutoFit/>
          </a:bodyPr>
          <a:lstStyle/>
          <a:p>
            <a:pPr>
              <a:lnSpc>
                <a:spcPct val="90000"/>
              </a:lnSpc>
              <a:spcBef>
                <a:spcPct val="20000"/>
              </a:spcBef>
            </a:pPr>
            <a:r>
              <a:rPr lang="en-US" sz="3200" b="1" u="sng">
                <a:solidFill>
                  <a:srgbClr val="FFFF00"/>
                </a:solidFill>
                <a:sym typeface="Monotype Sorts" charset="2"/>
              </a:rPr>
              <a:t>Sequential:</a:t>
            </a:r>
            <a:r>
              <a:rPr lang="en-US" sz="3200" b="1">
                <a:solidFill>
                  <a:schemeClr val="bg1"/>
                </a:solidFill>
                <a:sym typeface="Monotype Sorts" charset="2"/>
              </a:rPr>
              <a:t> 1st, then a 2nd chromosomal screen (2nd) w/o risk adjustment: Lowest yield, Highest SPR Not Recommended.  A follow-up “2nd” test is not standard of care because the YIELD is ↓ 5 Fold, the SPR is over 13%, and 2nd can’t be accurate due to ↓ DS incidence, revised prior risk, and unadjusted 2nd. </a:t>
            </a:r>
            <a:r>
              <a:rPr lang="en-US" sz="3200" b="1">
                <a:solidFill>
                  <a:srgbClr val="FFFF00"/>
                </a:solidFill>
                <a:sym typeface="Monotype Sorts" charset="2"/>
              </a:rPr>
              <a:t>New Sequential</a:t>
            </a:r>
            <a:r>
              <a:rPr lang="en-US" sz="3200" b="1">
                <a:solidFill>
                  <a:schemeClr val="bg1"/>
                </a:solidFill>
                <a:sym typeface="Monotype Sorts" charset="2"/>
              </a:rPr>
              <a:t> procedure offers results but lowers first trimester Sensitivity……</a:t>
            </a:r>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body" idx="1"/>
          </p:nvPr>
        </p:nvSpPr>
        <p:spPr>
          <a:xfrm>
            <a:off x="0" y="-76200"/>
            <a:ext cx="10020300" cy="6934200"/>
          </a:xfrm>
        </p:spPr>
        <p:txBody>
          <a:bodyPr/>
          <a:lstStyle/>
          <a:p>
            <a:pPr algn="ctr">
              <a:lnSpc>
                <a:spcPct val="90000"/>
              </a:lnSpc>
              <a:buFontTx/>
              <a:buNone/>
            </a:pPr>
            <a:r>
              <a:rPr lang="en-US" sz="4800" b="1">
                <a:solidFill>
                  <a:srgbClr val="FFFF00"/>
                </a:solidFill>
                <a:sym typeface="Monotype Sorts" charset="2"/>
              </a:rPr>
              <a:t>Prenatal Screening Tests Comparison</a:t>
            </a:r>
            <a:endParaRPr lang="en-US" sz="4800" b="1">
              <a:solidFill>
                <a:srgbClr val="FF0000"/>
              </a:solidFill>
              <a:sym typeface="Monotype Sorts" charset="2"/>
            </a:endParaRPr>
          </a:p>
          <a:p>
            <a:pPr>
              <a:lnSpc>
                <a:spcPct val="90000"/>
              </a:lnSpc>
              <a:buFontTx/>
              <a:buNone/>
            </a:pPr>
            <a:r>
              <a:rPr lang="en-US" b="1" u="sng">
                <a:solidFill>
                  <a:srgbClr val="FFFF00"/>
                </a:solidFill>
                <a:sym typeface="Monotype Sorts" charset="2"/>
              </a:rPr>
              <a:t>Integrated Withholding (2nd):</a:t>
            </a:r>
            <a:r>
              <a:rPr lang="en-US" b="1">
                <a:solidFill>
                  <a:srgbClr val="FFFF00"/>
                </a:solidFill>
                <a:sym typeface="Monotype Sorts" charset="2"/>
              </a:rPr>
              <a:t> </a:t>
            </a:r>
            <a:r>
              <a:rPr lang="en-US" b="1">
                <a:solidFill>
                  <a:schemeClr val="bg1"/>
                </a:solidFill>
                <a:sym typeface="Monotype Sorts" charset="2"/>
              </a:rPr>
              <a:t>NT/PAPP-A @ 10-14wks and Quad @ 16-20 wks has 75-85% DR @ 2.8% SPR = Lower DR and yield, Higher SPR than 1st, therefore Integrated has No Benefit over 1st.  Can we justify withholding known ↑ risks until 17-21 wks for no documented benefit?</a:t>
            </a:r>
            <a:r>
              <a:rPr lang="en-US">
                <a:sym typeface="Monotype Sorts" charset="2"/>
              </a:rPr>
              <a:t> </a:t>
            </a:r>
          </a:p>
          <a:p>
            <a:pPr>
              <a:lnSpc>
                <a:spcPct val="90000"/>
              </a:lnSpc>
              <a:buFontTx/>
              <a:buNone/>
            </a:pPr>
            <a:r>
              <a:rPr lang="en-US" sz="2800" b="1">
                <a:solidFill>
                  <a:schemeClr val="bg1"/>
                </a:solidFill>
                <a:sym typeface="Monotype Sorts" charset="2"/>
              </a:rPr>
              <a:t>● FASTER published, but does not show benefit over 1st when all Down syndrome fetuses are counted however some will elect this. (my opinion)</a:t>
            </a:r>
          </a:p>
          <a:p>
            <a:pPr>
              <a:lnSpc>
                <a:spcPct val="90000"/>
              </a:lnSpc>
              <a:buFontTx/>
              <a:buNone/>
            </a:pPr>
            <a:r>
              <a:rPr lang="en-US" sz="2800" b="1">
                <a:solidFill>
                  <a:schemeClr val="bg1"/>
                </a:solidFill>
                <a:sym typeface="Monotype Sorts" charset="2"/>
              </a:rPr>
              <a:t>● 1st studies with higher DS DR @ lower SPR have been published (Cicero 2003). (my opinion)</a:t>
            </a:r>
          </a:p>
          <a:p>
            <a:pPr>
              <a:lnSpc>
                <a:spcPct val="90000"/>
              </a:lnSpc>
              <a:buFontTx/>
              <a:buNone/>
            </a:pPr>
            <a:r>
              <a:rPr lang="en-US" sz="2800" b="1">
                <a:solidFill>
                  <a:schemeClr val="bg1"/>
                </a:solidFill>
                <a:sym typeface="Monotype Sorts" charset="2"/>
              </a:rPr>
              <a:t>● Therefore, 1st has negated any integrated benefit while offering many new advantages. (my opinion)</a:t>
            </a: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body" idx="1"/>
          </p:nvPr>
        </p:nvSpPr>
        <p:spPr>
          <a:xfrm>
            <a:off x="266700" y="304800"/>
            <a:ext cx="9677400" cy="6172200"/>
          </a:xfrm>
        </p:spPr>
        <p:txBody>
          <a:bodyPr/>
          <a:lstStyle/>
          <a:p>
            <a:pPr>
              <a:lnSpc>
                <a:spcPct val="90000"/>
              </a:lnSpc>
              <a:buFontTx/>
              <a:buNone/>
            </a:pPr>
            <a:r>
              <a:rPr lang="en-US" b="1">
                <a:solidFill>
                  <a:srgbClr val="FF0000"/>
                </a:solidFill>
                <a:sym typeface="Monotype Sorts" charset="2"/>
              </a:rPr>
              <a:t></a:t>
            </a:r>
            <a:r>
              <a:rPr lang="en-US" b="1" u="sng">
                <a:solidFill>
                  <a:srgbClr val="FFFF00"/>
                </a:solidFill>
                <a:sym typeface="Monotype Sorts" charset="2"/>
              </a:rPr>
              <a:t>Integrated Disadvantages: (opinion)</a:t>
            </a:r>
          </a:p>
          <a:p>
            <a:pPr>
              <a:lnSpc>
                <a:spcPct val="90000"/>
              </a:lnSpc>
              <a:buFontTx/>
              <a:buNone/>
            </a:pPr>
            <a:r>
              <a:rPr lang="en-US" sz="2800" b="1">
                <a:solidFill>
                  <a:schemeClr val="bg1"/>
                </a:solidFill>
                <a:sym typeface="Monotype Sorts" charset="2"/>
              </a:rPr>
              <a:t>● Loss of all 1st benefits by requiring known 1st risks be withheld from patients and physicians for 6-10wks to keep SPR low.</a:t>
            </a:r>
          </a:p>
          <a:p>
            <a:pPr>
              <a:lnSpc>
                <a:spcPct val="90000"/>
              </a:lnSpc>
              <a:buFontTx/>
              <a:buNone/>
            </a:pPr>
            <a:r>
              <a:rPr lang="en-US" sz="2800" b="1">
                <a:solidFill>
                  <a:schemeClr val="bg1"/>
                </a:solidFill>
                <a:sym typeface="Monotype Sorts" charset="2"/>
              </a:rPr>
              <a:t>● Physicians can’t withhold known 1st risks for 6-10wks, so SPR rises = no benefit.</a:t>
            </a:r>
          </a:p>
          <a:p>
            <a:pPr>
              <a:lnSpc>
                <a:spcPct val="90000"/>
              </a:lnSpc>
              <a:buFontTx/>
              <a:buNone/>
            </a:pPr>
            <a:r>
              <a:rPr lang="en-US" sz="2800" b="1">
                <a:solidFill>
                  <a:schemeClr val="bg1"/>
                </a:solidFill>
                <a:sym typeface="Monotype Sorts" charset="2"/>
              </a:rPr>
              <a:t>● 1</a:t>
            </a:r>
            <a:r>
              <a:rPr lang="en-US" sz="2800" b="1" baseline="30000">
                <a:solidFill>
                  <a:schemeClr val="bg1"/>
                </a:solidFill>
                <a:sym typeface="Monotype Sorts" charset="2"/>
              </a:rPr>
              <a:t>st</a:t>
            </a:r>
            <a:r>
              <a:rPr lang="en-US" sz="2800" b="1">
                <a:solidFill>
                  <a:schemeClr val="bg1"/>
                </a:solidFill>
                <a:sym typeface="Monotype Sorts" charset="2"/>
              </a:rPr>
              <a:t> results are not improved with follow up screen and increases SPR. </a:t>
            </a:r>
          </a:p>
          <a:p>
            <a:pPr>
              <a:lnSpc>
                <a:spcPct val="90000"/>
              </a:lnSpc>
              <a:buFontTx/>
              <a:buNone/>
            </a:pPr>
            <a:r>
              <a:rPr lang="en-US" sz="2800" b="1">
                <a:solidFill>
                  <a:schemeClr val="bg1"/>
                </a:solidFill>
                <a:sym typeface="Monotype Sorts" charset="2"/>
              </a:rPr>
              <a:t>● 2-3 visits required, incomplete till 17-21 wks.</a:t>
            </a:r>
          </a:p>
          <a:p>
            <a:pPr>
              <a:lnSpc>
                <a:spcPct val="90000"/>
              </a:lnSpc>
              <a:buFontTx/>
              <a:buNone/>
            </a:pPr>
            <a:r>
              <a:rPr lang="en-US" sz="2800" b="1">
                <a:solidFill>
                  <a:schemeClr val="bg1"/>
                </a:solidFill>
                <a:sym typeface="Monotype Sorts" charset="2"/>
              </a:rPr>
              <a:t>● A 3rd visit required for screen positive patients.</a:t>
            </a:r>
          </a:p>
          <a:p>
            <a:pPr>
              <a:lnSpc>
                <a:spcPct val="90000"/>
              </a:lnSpc>
              <a:buFontTx/>
              <a:buNone/>
            </a:pPr>
            <a:r>
              <a:rPr lang="en-US" sz="2800" b="1">
                <a:solidFill>
                  <a:schemeClr val="bg1"/>
                </a:solidFill>
                <a:sym typeface="Monotype Sorts" charset="2"/>
              </a:rPr>
              <a:t>● Drop-Out = 8-35% due to U/S reassurance, cost, time, and insurance lab preferences.</a:t>
            </a:r>
          </a:p>
          <a:p>
            <a:pPr>
              <a:lnSpc>
                <a:spcPct val="90000"/>
              </a:lnSpc>
              <a:buFontTx/>
              <a:buNone/>
            </a:pPr>
            <a:r>
              <a:rPr lang="en-US" sz="2800" b="1">
                <a:solidFill>
                  <a:schemeClr val="bg1"/>
                </a:solidFill>
                <a:sym typeface="Monotype Sorts" charset="2"/>
              </a:rPr>
              <a:t>● Drop-Out patients are billed for NT/PAPP-A but don’t receive an integrated test result.</a:t>
            </a:r>
            <a:endParaRPr lang="en-US">
              <a:solidFill>
                <a:schemeClr val="bg1"/>
              </a:solidFill>
            </a:endParaRP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body" idx="1"/>
          </p:nvPr>
        </p:nvSpPr>
        <p:spPr>
          <a:xfrm>
            <a:off x="0" y="76200"/>
            <a:ext cx="10287000" cy="7239000"/>
          </a:xfrm>
        </p:spPr>
        <p:txBody>
          <a:bodyPr/>
          <a:lstStyle/>
          <a:p>
            <a:pPr>
              <a:buFontTx/>
              <a:buNone/>
            </a:pPr>
            <a:endParaRPr lang="en-US" sz="2400" b="1">
              <a:solidFill>
                <a:srgbClr val="FF0000"/>
              </a:solidFill>
              <a:sym typeface="Monotype Sorts" charset="2"/>
            </a:endParaRPr>
          </a:p>
          <a:p>
            <a:pPr>
              <a:buFontTx/>
              <a:buNone/>
            </a:pPr>
            <a:r>
              <a:rPr lang="en-US" sz="2400" b="1">
                <a:solidFill>
                  <a:srgbClr val="FF0000"/>
                </a:solidFill>
                <a:sym typeface="Monotype Sorts" charset="2"/>
              </a:rPr>
              <a:t>●</a:t>
            </a:r>
            <a:r>
              <a:rPr lang="en-US" sz="2400" b="1">
                <a:solidFill>
                  <a:schemeClr val="bg1"/>
                </a:solidFill>
                <a:sym typeface="Monotype Sorts" charset="2"/>
              </a:rPr>
              <a:t> </a:t>
            </a:r>
            <a:r>
              <a:rPr lang="en-US" b="1">
                <a:solidFill>
                  <a:schemeClr val="bg1"/>
                </a:solidFill>
                <a:sym typeface="Monotype Sorts" charset="2"/>
              </a:rPr>
              <a:t>Fetal and perinatal risks are withheld 6-10wks for no benefit.</a:t>
            </a:r>
          </a:p>
          <a:p>
            <a:pPr>
              <a:buFontTx/>
              <a:buNone/>
            </a:pPr>
            <a:r>
              <a:rPr lang="en-US" b="1">
                <a:solidFill>
                  <a:srgbClr val="FF0000"/>
                </a:solidFill>
                <a:sym typeface="Monotype Sorts" charset="2"/>
              </a:rPr>
              <a:t>● </a:t>
            </a:r>
            <a:r>
              <a:rPr lang="en-US" b="1">
                <a:solidFill>
                  <a:schemeClr val="bg1"/>
                </a:solidFill>
                <a:sym typeface="Monotype Sorts" charset="2"/>
              </a:rPr>
              <a:t>Patients and physicians should not be denied immediate 1st risks or reassurance (&gt;97%). Integrated give a less specific risk.</a:t>
            </a:r>
          </a:p>
          <a:p>
            <a:pPr>
              <a:buFontTx/>
              <a:buNone/>
            </a:pPr>
            <a:r>
              <a:rPr lang="en-US" b="1">
                <a:solidFill>
                  <a:srgbClr val="FF0000"/>
                </a:solidFill>
                <a:sym typeface="Monotype Sorts" charset="2"/>
              </a:rPr>
              <a:t>● </a:t>
            </a:r>
            <a:r>
              <a:rPr lang="en-US" b="1">
                <a:solidFill>
                  <a:schemeClr val="bg1"/>
                </a:solidFill>
                <a:sym typeface="Monotype Sorts" charset="2"/>
              </a:rPr>
              <a:t>Increased patient anxiety.  </a:t>
            </a:r>
          </a:p>
          <a:p>
            <a:pPr>
              <a:buFontTx/>
              <a:buNone/>
            </a:pPr>
            <a:r>
              <a:rPr lang="en-US" b="1">
                <a:solidFill>
                  <a:srgbClr val="FF0000"/>
                </a:solidFill>
                <a:sym typeface="Monotype Sorts" charset="2"/>
              </a:rPr>
              <a:t>● </a:t>
            </a:r>
            <a:r>
              <a:rPr lang="en-US" b="1">
                <a:solidFill>
                  <a:schemeClr val="bg1"/>
                </a:solidFill>
                <a:sym typeface="Monotype Sorts" charset="2"/>
              </a:rPr>
              <a:t>Loss of privacy and optimal pregnancy management options when you go into the second trimester.</a:t>
            </a:r>
          </a:p>
          <a:p>
            <a:pPr>
              <a:buFontTx/>
              <a:buNone/>
            </a:pPr>
            <a:r>
              <a:rPr lang="en-US" b="1">
                <a:solidFill>
                  <a:srgbClr val="FF0000"/>
                </a:solidFill>
                <a:sym typeface="Monotype Sorts" charset="2"/>
              </a:rPr>
              <a:t>● </a:t>
            </a:r>
            <a:r>
              <a:rPr lang="en-US" b="1">
                <a:solidFill>
                  <a:schemeClr val="bg1"/>
                </a:solidFill>
                <a:sym typeface="Monotype Sorts" charset="2"/>
              </a:rPr>
              <a:t>All 6 published surveys show patients strongly prefer First Trimester Screening. </a:t>
            </a:r>
          </a:p>
          <a:p>
            <a:pPr>
              <a:buFontTx/>
              <a:buNone/>
            </a:pPr>
            <a:r>
              <a:rPr lang="en-US" sz="2800" b="1" u="sng">
                <a:solidFill>
                  <a:srgbClr val="FFFF00"/>
                </a:solidFill>
                <a:sym typeface="Monotype Sorts" charset="2"/>
              </a:rPr>
              <a:t>Triple and Quad (2nd):</a:t>
            </a:r>
            <a:r>
              <a:rPr lang="en-US" sz="2800" b="1">
                <a:solidFill>
                  <a:schemeClr val="bg1"/>
                </a:solidFill>
                <a:sym typeface="Monotype Sorts" charset="2"/>
              </a:rPr>
              <a:t> Lowest DR and yield, Highest SPR of available prenatal screening tests.</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b="1">
                <a:solidFill>
                  <a:srgbClr val="FFFF00"/>
                </a:solidFill>
              </a:rPr>
              <a:t>Prenatal Chromosome Screening</a:t>
            </a:r>
          </a:p>
        </p:txBody>
      </p:sp>
      <p:sp>
        <p:nvSpPr>
          <p:cNvPr id="392195" name="Rectangle 3"/>
          <p:cNvSpPr>
            <a:spLocks noGrp="1" noChangeArrowheads="1"/>
          </p:cNvSpPr>
          <p:nvPr>
            <p:ph type="body" idx="1"/>
          </p:nvPr>
        </p:nvSpPr>
        <p:spPr>
          <a:xfrm>
            <a:off x="171450" y="1981200"/>
            <a:ext cx="10069513" cy="4114800"/>
          </a:xfrm>
        </p:spPr>
        <p:txBody>
          <a:bodyPr/>
          <a:lstStyle/>
          <a:p>
            <a:pPr>
              <a:buFontTx/>
              <a:buNone/>
            </a:pPr>
            <a:r>
              <a:rPr lang="en-US" sz="3000" b="1">
                <a:solidFill>
                  <a:srgbClr val="FF0000"/>
                </a:solidFill>
                <a:sym typeface="Monotype Sorts" charset="2"/>
              </a:rPr>
              <a:t> </a:t>
            </a:r>
            <a:r>
              <a:rPr lang="en-US" sz="3600" b="1">
                <a:solidFill>
                  <a:schemeClr val="bg1"/>
                </a:solidFill>
              </a:rPr>
              <a:t>Low risk patients</a:t>
            </a:r>
          </a:p>
          <a:p>
            <a:pPr>
              <a:buFontTx/>
              <a:buNone/>
            </a:pPr>
            <a:r>
              <a:rPr lang="en-US" sz="3000" b="1">
                <a:solidFill>
                  <a:srgbClr val="FF0000"/>
                </a:solidFill>
                <a:cs typeface="Times New Roman" pitchFamily="18" charset="0"/>
                <a:sym typeface="Monotype Sorts" charset="2"/>
              </a:rPr>
              <a:t> </a:t>
            </a:r>
            <a:r>
              <a:rPr lang="en-US" sz="3600" b="1">
                <a:solidFill>
                  <a:schemeClr val="bg1"/>
                </a:solidFill>
                <a:cs typeface="Times New Roman" pitchFamily="18" charset="0"/>
              </a:rPr>
              <a:t>≥ 35 yrs, other chromo risks (FH and U/S)</a:t>
            </a:r>
          </a:p>
          <a:p>
            <a:pPr>
              <a:buFontTx/>
              <a:buNone/>
            </a:pPr>
            <a:r>
              <a:rPr lang="en-US" sz="3000" b="1">
                <a:solidFill>
                  <a:srgbClr val="FF0000"/>
                </a:solidFill>
                <a:cs typeface="Times New Roman" pitchFamily="18" charset="0"/>
                <a:sym typeface="Monotype Sorts" charset="2"/>
              </a:rPr>
              <a:t></a:t>
            </a:r>
            <a:r>
              <a:rPr lang="en-US" sz="3000" b="1">
                <a:solidFill>
                  <a:schemeClr val="bg1"/>
                </a:solidFill>
                <a:cs typeface="Times New Roman" pitchFamily="18" charset="0"/>
                <a:sym typeface="Monotype Sorts" charset="2"/>
              </a:rPr>
              <a:t> </a:t>
            </a:r>
            <a:r>
              <a:rPr lang="en-US" sz="3600" b="1">
                <a:solidFill>
                  <a:schemeClr val="bg1"/>
                </a:solidFill>
                <a:cs typeface="Times New Roman" pitchFamily="18" charset="0"/>
              </a:rPr>
              <a:t>Biochemical screens</a:t>
            </a:r>
          </a:p>
          <a:p>
            <a:pPr>
              <a:buFontTx/>
              <a:buNone/>
            </a:pPr>
            <a:r>
              <a:rPr lang="en-US" sz="3000" b="1">
                <a:solidFill>
                  <a:srgbClr val="FF0000"/>
                </a:solidFill>
                <a:cs typeface="Times New Roman" pitchFamily="18" charset="0"/>
                <a:sym typeface="Monotype Sorts" charset="2"/>
              </a:rPr>
              <a:t></a:t>
            </a:r>
            <a:r>
              <a:rPr lang="en-US" sz="3000" b="1">
                <a:solidFill>
                  <a:schemeClr val="bg1"/>
                </a:solidFill>
                <a:cs typeface="Times New Roman" pitchFamily="18" charset="0"/>
                <a:sym typeface="Monotype Sorts" charset="2"/>
              </a:rPr>
              <a:t> </a:t>
            </a:r>
            <a:r>
              <a:rPr lang="en-US" sz="3600" b="1">
                <a:solidFill>
                  <a:schemeClr val="bg1"/>
                </a:solidFill>
                <a:cs typeface="Times New Roman" pitchFamily="18" charset="0"/>
              </a:rPr>
              <a:t>U/S screen 1</a:t>
            </a:r>
            <a:r>
              <a:rPr lang="en-US" sz="3600" b="1" baseline="30000">
                <a:solidFill>
                  <a:schemeClr val="bg1"/>
                </a:solidFill>
                <a:cs typeface="Times New Roman" pitchFamily="18" charset="0"/>
              </a:rPr>
              <a:t>st</a:t>
            </a:r>
            <a:r>
              <a:rPr lang="en-US" sz="3600" b="1">
                <a:solidFill>
                  <a:schemeClr val="bg1"/>
                </a:solidFill>
                <a:cs typeface="Times New Roman" pitchFamily="18" charset="0"/>
              </a:rPr>
              <a:t> or 2</a:t>
            </a:r>
            <a:r>
              <a:rPr lang="en-US" sz="3600" b="1" baseline="30000">
                <a:solidFill>
                  <a:schemeClr val="bg1"/>
                </a:solidFill>
                <a:cs typeface="Times New Roman" pitchFamily="18" charset="0"/>
              </a:rPr>
              <a:t>nd</a:t>
            </a:r>
            <a:r>
              <a:rPr lang="en-US" sz="3600" b="1">
                <a:solidFill>
                  <a:schemeClr val="bg1"/>
                </a:solidFill>
                <a:cs typeface="Times New Roman" pitchFamily="18" charset="0"/>
              </a:rPr>
              <a:t> Trimester</a:t>
            </a:r>
          </a:p>
          <a:p>
            <a:pPr>
              <a:buFontTx/>
              <a:buNone/>
            </a:pPr>
            <a:r>
              <a:rPr lang="en-US" sz="3000" b="1">
                <a:solidFill>
                  <a:srgbClr val="FF0000"/>
                </a:solidFill>
                <a:cs typeface="Times New Roman" pitchFamily="18" charset="0"/>
                <a:sym typeface="Monotype Sorts" charset="2"/>
              </a:rPr>
              <a:t> </a:t>
            </a:r>
            <a:r>
              <a:rPr lang="en-US" sz="3600" b="1">
                <a:solidFill>
                  <a:schemeClr val="bg1"/>
                </a:solidFill>
                <a:cs typeface="Times New Roman" pitchFamily="18" charset="0"/>
                <a:sym typeface="WP MathA" pitchFamily="2" charset="2"/>
              </a:rPr>
              <a:t>Risk cutoffs: ≥ 35 yrs risk at specific gestation</a:t>
            </a:r>
          </a:p>
          <a:p>
            <a:pPr>
              <a:buFontTx/>
              <a:buNone/>
            </a:pPr>
            <a:r>
              <a:rPr lang="en-US" sz="3000" b="1">
                <a:solidFill>
                  <a:srgbClr val="FF0000"/>
                </a:solidFill>
                <a:cs typeface="Times New Roman" pitchFamily="18" charset="0"/>
                <a:sym typeface="Monotype Sorts" charset="2"/>
              </a:rPr>
              <a:t> </a:t>
            </a:r>
            <a:r>
              <a:rPr lang="en-US" sz="3600" b="1">
                <a:solidFill>
                  <a:schemeClr val="bg1"/>
                </a:solidFill>
                <a:cs typeface="Times New Roman" pitchFamily="18" charset="0"/>
                <a:sym typeface="WP MathA" pitchFamily="2" charset="2"/>
              </a:rPr>
              <a:t>False Positive Rate = 5%</a:t>
            </a: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723900" y="304800"/>
            <a:ext cx="8743950" cy="1143000"/>
          </a:xfrm>
        </p:spPr>
        <p:txBody>
          <a:bodyPr/>
          <a:lstStyle/>
          <a:p>
            <a:r>
              <a:rPr lang="en-US">
                <a:solidFill>
                  <a:srgbClr val="FFFF00"/>
                </a:solidFill>
              </a:rPr>
              <a:t>What do we do???....</a:t>
            </a:r>
          </a:p>
        </p:txBody>
      </p:sp>
      <p:sp>
        <p:nvSpPr>
          <p:cNvPr id="729091" name="Rectangle 3"/>
          <p:cNvSpPr>
            <a:spLocks noGrp="1" noChangeArrowheads="1"/>
          </p:cNvSpPr>
          <p:nvPr>
            <p:ph type="body" idx="1"/>
          </p:nvPr>
        </p:nvSpPr>
        <p:spPr>
          <a:xfrm>
            <a:off x="0" y="1828800"/>
            <a:ext cx="9829800" cy="5029200"/>
          </a:xfrm>
        </p:spPr>
        <p:txBody>
          <a:bodyPr/>
          <a:lstStyle/>
          <a:p>
            <a:r>
              <a:rPr lang="en-US" sz="3600">
                <a:solidFill>
                  <a:srgbClr val="FFFF00"/>
                </a:solidFill>
              </a:rPr>
              <a:t>This screening issue is so confusing to most patients, we offer all the testing but when asked, we give them our suggestion of doing FTS with NB as what we think is the best test. </a:t>
            </a:r>
          </a:p>
          <a:p>
            <a:r>
              <a:rPr lang="en-US" sz="3600">
                <a:solidFill>
                  <a:srgbClr val="FFFF00"/>
                </a:solidFill>
              </a:rPr>
              <a:t>We offer Genetic counseling liberally – many people are withholding this option until after they get results of screen. This adds to patient confusion.</a:t>
            </a:r>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endParaRPr lang="fa-IR"/>
          </a:p>
        </p:txBody>
      </p:sp>
      <p:sp>
        <p:nvSpPr>
          <p:cNvPr id="710659" name="Rectangle 3"/>
          <p:cNvSpPr>
            <a:spLocks noGrp="1" noChangeArrowheads="1"/>
          </p:cNvSpPr>
          <p:nvPr>
            <p:ph type="body" idx="1"/>
          </p:nvPr>
        </p:nvSpPr>
        <p:spPr/>
        <p:txBody>
          <a:bodyPr/>
          <a:lstStyle/>
          <a:p>
            <a:pPr algn="ctr">
              <a:buFontTx/>
              <a:buNone/>
            </a:pPr>
            <a:r>
              <a:rPr lang="en-US" sz="9600" b="1">
                <a:solidFill>
                  <a:srgbClr val="FFFF00"/>
                </a:solidFill>
              </a:rPr>
              <a:t>Hold on again!</a:t>
            </a:r>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771525" y="0"/>
            <a:ext cx="8743950" cy="1752600"/>
          </a:xfrm>
        </p:spPr>
        <p:txBody>
          <a:bodyPr/>
          <a:lstStyle/>
          <a:p>
            <a:r>
              <a:rPr lang="en-US" sz="4000">
                <a:solidFill>
                  <a:srgbClr val="FFFF99"/>
                </a:solidFill>
              </a:rPr>
              <a:t>Chromosomal Microarray Analysis (CMA)</a:t>
            </a:r>
          </a:p>
        </p:txBody>
      </p:sp>
      <p:sp>
        <p:nvSpPr>
          <p:cNvPr id="715779" name="Rectangle 3"/>
          <p:cNvSpPr>
            <a:spLocks noGrp="1" noChangeArrowheads="1"/>
          </p:cNvSpPr>
          <p:nvPr>
            <p:ph type="body" idx="1"/>
          </p:nvPr>
        </p:nvSpPr>
        <p:spPr>
          <a:xfrm>
            <a:off x="266700" y="1981200"/>
            <a:ext cx="9791700" cy="4876800"/>
          </a:xfrm>
        </p:spPr>
        <p:txBody>
          <a:bodyPr/>
          <a:lstStyle/>
          <a:p>
            <a:pPr>
              <a:lnSpc>
                <a:spcPct val="90000"/>
              </a:lnSpc>
            </a:pPr>
            <a:r>
              <a:rPr lang="en-US">
                <a:solidFill>
                  <a:schemeClr val="bg1"/>
                </a:solidFill>
              </a:rPr>
              <a:t>Single test includes all disorders detected by standard cytogenetics and multiple FISH tests</a:t>
            </a:r>
          </a:p>
          <a:p>
            <a:pPr>
              <a:lnSpc>
                <a:spcPct val="90000"/>
              </a:lnSpc>
            </a:pPr>
            <a:r>
              <a:rPr lang="en-US">
                <a:solidFill>
                  <a:schemeClr val="bg1"/>
                </a:solidFill>
              </a:rPr>
              <a:t>Probes for virtually all known microdeletion/duplication syndromes and all telomeres are included</a:t>
            </a:r>
          </a:p>
          <a:p>
            <a:pPr>
              <a:lnSpc>
                <a:spcPct val="90000"/>
              </a:lnSpc>
            </a:pPr>
            <a:r>
              <a:rPr lang="en-US">
                <a:solidFill>
                  <a:schemeClr val="bg1"/>
                </a:solidFill>
              </a:rPr>
              <a:t>Major advance in the diagnosis of patients with suspected genetic etiology</a:t>
            </a:r>
          </a:p>
          <a:p>
            <a:pPr>
              <a:lnSpc>
                <a:spcPct val="90000"/>
              </a:lnSpc>
            </a:pPr>
            <a:r>
              <a:rPr lang="en-US">
                <a:solidFill>
                  <a:schemeClr val="bg1"/>
                </a:solidFill>
              </a:rPr>
              <a:t>Can expand prenatal diagnosis from karyotype to numerous other conditions caused by small deletions and duplications, not visible on routine chromosome analysis</a:t>
            </a:r>
            <a:endParaRPr lang="en-US"/>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r>
              <a:rPr lang="en-US" b="1">
                <a:solidFill>
                  <a:srgbClr val="FFFF00"/>
                </a:solidFill>
              </a:rPr>
              <a:t>NON –INVASIVE FISH TESTING</a:t>
            </a:r>
          </a:p>
        </p:txBody>
      </p:sp>
      <p:sp>
        <p:nvSpPr>
          <p:cNvPr id="711683" name="Rectangle 3"/>
          <p:cNvSpPr>
            <a:spLocks noGrp="1" noChangeArrowheads="1"/>
          </p:cNvSpPr>
          <p:nvPr>
            <p:ph type="body" idx="1"/>
          </p:nvPr>
        </p:nvSpPr>
        <p:spPr>
          <a:xfrm>
            <a:off x="771525" y="1981200"/>
            <a:ext cx="8743950" cy="4648200"/>
          </a:xfrm>
        </p:spPr>
        <p:txBody>
          <a:bodyPr/>
          <a:lstStyle/>
          <a:p>
            <a:r>
              <a:rPr lang="en-US" b="1">
                <a:solidFill>
                  <a:srgbClr val="FFFF00"/>
                </a:solidFill>
              </a:rPr>
              <a:t>Harvest fetal trophoblastic cells from cervix with cytobrush!!!!!</a:t>
            </a:r>
          </a:p>
          <a:p>
            <a:r>
              <a:rPr lang="en-US" b="1">
                <a:solidFill>
                  <a:srgbClr val="FFFF00"/>
                </a:solidFill>
              </a:rPr>
              <a:t>Non-invasive </a:t>
            </a:r>
          </a:p>
          <a:p>
            <a:r>
              <a:rPr lang="en-US" b="1">
                <a:solidFill>
                  <a:srgbClr val="FFFF00"/>
                </a:solidFill>
              </a:rPr>
              <a:t>Fish results quickly</a:t>
            </a:r>
          </a:p>
          <a:p>
            <a:r>
              <a:rPr lang="en-US" b="1">
                <a:solidFill>
                  <a:srgbClr val="FFFF00"/>
                </a:solidFill>
              </a:rPr>
              <a:t>NOT A KARYOTYPE AS YET</a:t>
            </a:r>
          </a:p>
          <a:p>
            <a:r>
              <a:rPr lang="en-US" b="1">
                <a:solidFill>
                  <a:srgbClr val="FFFF00"/>
                </a:solidFill>
              </a:rPr>
              <a:t>PRETTY COOL SCREENING TEST BUT….</a:t>
            </a:r>
          </a:p>
          <a:p>
            <a:r>
              <a:rPr lang="en-US" b="1">
                <a:solidFill>
                  <a:srgbClr val="FFFF00"/>
                </a:solidFill>
              </a:rPr>
              <a:t>Controversial issues!!!!!</a:t>
            </a:r>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5" name="Rectangle 3"/>
          <p:cNvSpPr>
            <a:spLocks noGrp="1" noChangeArrowheads="1"/>
          </p:cNvSpPr>
          <p:nvPr>
            <p:ph type="body" idx="1"/>
          </p:nvPr>
        </p:nvSpPr>
        <p:spPr>
          <a:xfrm>
            <a:off x="800100" y="1447800"/>
            <a:ext cx="8743950" cy="4114800"/>
          </a:xfrm>
        </p:spPr>
        <p:txBody>
          <a:bodyPr/>
          <a:lstStyle/>
          <a:p>
            <a:pPr algn="ctr">
              <a:lnSpc>
                <a:spcPct val="90000"/>
              </a:lnSpc>
              <a:buFontTx/>
              <a:buNone/>
            </a:pPr>
            <a:r>
              <a:rPr lang="en-US" sz="9600">
                <a:solidFill>
                  <a:srgbClr val="FFFF00"/>
                </a:solidFill>
              </a:rPr>
              <a:t>WOW!!!</a:t>
            </a:r>
          </a:p>
          <a:p>
            <a:pPr algn="ctr">
              <a:lnSpc>
                <a:spcPct val="90000"/>
              </a:lnSpc>
              <a:buFontTx/>
              <a:buNone/>
            </a:pPr>
            <a:r>
              <a:rPr lang="en-US" sz="4400" b="1">
                <a:solidFill>
                  <a:srgbClr val="FFFF00"/>
                </a:solidFill>
              </a:rPr>
              <a:t>Are we in exciting times or what…..</a:t>
            </a:r>
          </a:p>
          <a:p>
            <a:pPr algn="ctr">
              <a:lnSpc>
                <a:spcPct val="90000"/>
              </a:lnSpc>
              <a:buFontTx/>
              <a:buNone/>
            </a:pPr>
            <a:r>
              <a:rPr lang="en-US" sz="6000" b="1">
                <a:solidFill>
                  <a:srgbClr val="FFFF00"/>
                </a:solidFill>
              </a:rPr>
              <a:t>Thanks for your attention!!!</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924" name="Picture 4" descr="rjw0205"/>
          <p:cNvPicPr>
            <a:picLocks noChangeAspect="1" noChangeArrowheads="1"/>
          </p:cNvPicPr>
          <p:nvPr/>
        </p:nvPicPr>
        <p:blipFill>
          <a:blip r:embed="rId2"/>
          <a:srcRect/>
          <a:stretch>
            <a:fillRect/>
          </a:stretch>
        </p:blipFill>
        <p:spPr bwMode="auto">
          <a:xfrm>
            <a:off x="0" y="0"/>
            <a:ext cx="10020300" cy="7010400"/>
          </a:xfrm>
          <a:prstGeom prst="rect">
            <a:avLst/>
          </a:prstGeom>
          <a:noFill/>
          <a:ln w="9525">
            <a:noFill/>
            <a:miter lim="800000"/>
            <a:headEnd/>
            <a:tailEnd/>
          </a:ln>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subTitle" idx="1"/>
          </p:nvPr>
        </p:nvSpPr>
        <p:spPr>
          <a:xfrm>
            <a:off x="381000" y="304800"/>
            <a:ext cx="9601200" cy="6019800"/>
          </a:xfrm>
          <a:ln w="57150">
            <a:solidFill>
              <a:srgbClr val="FF0000"/>
            </a:solidFill>
          </a:ln>
        </p:spPr>
        <p:txBody>
          <a:bodyPr/>
          <a:lstStyle/>
          <a:p>
            <a:pPr algn="l">
              <a:buClr>
                <a:srgbClr val="FFFF00"/>
              </a:buClr>
              <a:tabLst>
                <a:tab pos="285750" algn="l"/>
              </a:tabLst>
            </a:pPr>
            <a:r>
              <a:rPr lang="en-US" sz="2800">
                <a:solidFill>
                  <a:srgbClr val="FFFF00"/>
                </a:solidFill>
              </a:rPr>
              <a:t> </a:t>
            </a:r>
            <a:r>
              <a:rPr lang="en-US" sz="4000" b="1">
                <a:solidFill>
                  <a:srgbClr val="FFFF00"/>
                </a:solidFill>
                <a:effectLst>
                  <a:outerShdw blurRad="38100" dist="38100" dir="2700000" algn="tl">
                    <a:srgbClr val="000000"/>
                  </a:outerShdw>
                </a:effectLst>
              </a:rPr>
              <a:t>First Trimester Screening</a:t>
            </a:r>
            <a:endParaRPr lang="en-US">
              <a:solidFill>
                <a:schemeClr val="bg1"/>
              </a:solidFill>
            </a:endParaRPr>
          </a:p>
          <a:p>
            <a:pPr lvl="1" algn="l">
              <a:buClr>
                <a:srgbClr val="FF0000"/>
              </a:buClr>
              <a:buFont typeface="Monotype Sorts" charset="2"/>
              <a:buChar char="è"/>
              <a:tabLst>
                <a:tab pos="285750" algn="l"/>
              </a:tabLst>
            </a:pPr>
            <a:r>
              <a:rPr lang="en-US" sz="3600">
                <a:solidFill>
                  <a:schemeClr val="bg1"/>
                </a:solidFill>
              </a:rPr>
              <a:t> </a:t>
            </a:r>
            <a:r>
              <a:rPr lang="en-US" sz="3600" b="1">
                <a:solidFill>
                  <a:schemeClr val="bg1"/>
                </a:solidFill>
              </a:rPr>
              <a:t>FreeBeta / PAPP-A / NT/ NB Screening</a:t>
            </a:r>
          </a:p>
          <a:p>
            <a:pPr lvl="1" algn="l">
              <a:buClr>
                <a:srgbClr val="FF0000"/>
              </a:buClr>
              <a:buFont typeface="Monotype Sorts" charset="2"/>
              <a:buChar char="è"/>
              <a:tabLst>
                <a:tab pos="285750" algn="l"/>
              </a:tabLst>
            </a:pPr>
            <a:r>
              <a:rPr lang="en-US" sz="3600" b="1">
                <a:solidFill>
                  <a:schemeClr val="bg1"/>
                </a:solidFill>
              </a:rPr>
              <a:t> 11-14 wk Fetal Ultrasound Exam</a:t>
            </a:r>
          </a:p>
          <a:p>
            <a:pPr lvl="1" algn="l">
              <a:buClr>
                <a:srgbClr val="FF0000"/>
              </a:buClr>
              <a:buFont typeface="Monotype Sorts" charset="2"/>
              <a:buChar char="è"/>
              <a:tabLst>
                <a:tab pos="285750" algn="l"/>
              </a:tabLst>
            </a:pPr>
            <a:r>
              <a:rPr lang="en-US" sz="3600" b="1">
                <a:solidFill>
                  <a:schemeClr val="bg1"/>
                </a:solidFill>
                <a:sym typeface="Monotype Sorts" charset="2"/>
              </a:rPr>
              <a:t> CVS (</a:t>
            </a:r>
            <a:r>
              <a:rPr lang="en-US" sz="3600" b="1">
                <a:solidFill>
                  <a:srgbClr val="FF0000"/>
                </a:solidFill>
                <a:sym typeface="Monotype Sorts" charset="2"/>
              </a:rPr>
              <a:t>Early Amniocentesis N/A</a:t>
            </a:r>
            <a:r>
              <a:rPr lang="en-US" sz="3600" b="1">
                <a:solidFill>
                  <a:schemeClr val="bg1"/>
                </a:solidFill>
                <a:sym typeface="Monotype Sorts" charset="2"/>
              </a:rPr>
              <a:t>)</a:t>
            </a:r>
          </a:p>
          <a:p>
            <a:pPr lvl="1" algn="l">
              <a:buClr>
                <a:srgbClr val="FF0000"/>
              </a:buClr>
              <a:buFont typeface="Monotype Sorts" charset="2"/>
              <a:buNone/>
              <a:tabLst>
                <a:tab pos="285750" algn="l"/>
              </a:tabLst>
            </a:pPr>
            <a:endParaRPr lang="en-US" b="1">
              <a:solidFill>
                <a:schemeClr val="bg1"/>
              </a:solidFill>
            </a:endParaRPr>
          </a:p>
          <a:p>
            <a:pPr algn="l">
              <a:buClr>
                <a:srgbClr val="FFFF00"/>
              </a:buClr>
              <a:tabLst>
                <a:tab pos="285750" algn="l"/>
              </a:tabLst>
            </a:pPr>
            <a:r>
              <a:rPr lang="en-US">
                <a:solidFill>
                  <a:schemeClr val="bg1"/>
                </a:solidFill>
              </a:rPr>
              <a:t> </a:t>
            </a:r>
            <a:r>
              <a:rPr lang="en-US" sz="4000" b="1">
                <a:solidFill>
                  <a:srgbClr val="FFFF00"/>
                </a:solidFill>
                <a:effectLst>
                  <a:outerShdw blurRad="38100" dist="38100" dir="2700000" algn="tl">
                    <a:srgbClr val="000000"/>
                  </a:outerShdw>
                </a:effectLst>
              </a:rPr>
              <a:t>Second Trimester Screening</a:t>
            </a:r>
            <a:endParaRPr lang="en-US" sz="4000">
              <a:solidFill>
                <a:srgbClr val="FFFF00"/>
              </a:solidFill>
            </a:endParaRPr>
          </a:p>
          <a:p>
            <a:pPr lvl="1" algn="l">
              <a:buClr>
                <a:srgbClr val="FF0000"/>
              </a:buClr>
              <a:buFont typeface="Monotype Sorts" charset="2"/>
              <a:buChar char="è"/>
              <a:tabLst>
                <a:tab pos="285750" algn="l"/>
              </a:tabLst>
            </a:pPr>
            <a:r>
              <a:rPr lang="en-US" sz="3600" b="1">
                <a:solidFill>
                  <a:schemeClr val="bg1"/>
                </a:solidFill>
              </a:rPr>
              <a:t> AFP &amp;/or Ultrasound</a:t>
            </a:r>
          </a:p>
          <a:p>
            <a:pPr lvl="1" algn="l">
              <a:buClr>
                <a:srgbClr val="FF0000"/>
              </a:buClr>
              <a:buFont typeface="Monotype Sorts" charset="2"/>
              <a:buChar char="è"/>
              <a:tabLst>
                <a:tab pos="285750" algn="l"/>
              </a:tabLst>
            </a:pPr>
            <a:r>
              <a:rPr lang="en-US" sz="3600" b="1">
                <a:solidFill>
                  <a:schemeClr val="bg1"/>
                </a:solidFill>
              </a:rPr>
              <a:t> NT  </a:t>
            </a:r>
            <a:r>
              <a:rPr lang="en-US" sz="3600" b="1">
                <a:solidFill>
                  <a:schemeClr val="bg1"/>
                </a:solidFill>
                <a:sym typeface="Symbol" pitchFamily="18" charset="2"/>
              </a:rPr>
              <a:t> 3.0mm in 1</a:t>
            </a:r>
            <a:r>
              <a:rPr lang="en-US" sz="3600" b="1" baseline="30000">
                <a:solidFill>
                  <a:schemeClr val="bg1"/>
                </a:solidFill>
                <a:sym typeface="Symbol" pitchFamily="18" charset="2"/>
              </a:rPr>
              <a:t>st</a:t>
            </a:r>
            <a:r>
              <a:rPr lang="en-US" sz="3600" b="1">
                <a:solidFill>
                  <a:schemeClr val="bg1"/>
                </a:solidFill>
                <a:sym typeface="Symbol" pitchFamily="18" charset="2"/>
              </a:rPr>
              <a:t> then Fetal Anatomy 	and Heart Ultrasound in 2</a:t>
            </a:r>
            <a:r>
              <a:rPr lang="en-US" sz="3600" b="1" baseline="30000">
                <a:solidFill>
                  <a:schemeClr val="bg1"/>
                </a:solidFill>
                <a:sym typeface="Symbol" pitchFamily="18" charset="2"/>
              </a:rPr>
              <a:t>nd</a:t>
            </a:r>
            <a:r>
              <a:rPr lang="en-US" sz="3600" b="1">
                <a:solidFill>
                  <a:schemeClr val="bg1"/>
                </a:solidFill>
                <a:sym typeface="Symbol" pitchFamily="18" charset="2"/>
              </a:rPr>
              <a:t> </a:t>
            </a:r>
            <a:r>
              <a:rPr lang="en-US" b="1">
                <a:solidFill>
                  <a:schemeClr val="bg1"/>
                </a:solidFill>
              </a:rPr>
              <a:t>	</a:t>
            </a:r>
          </a:p>
        </p:txBody>
      </p:sp>
      <p:sp>
        <p:nvSpPr>
          <p:cNvPr id="506884" name="Text Box 4"/>
          <p:cNvSpPr txBox="1">
            <a:spLocks noChangeArrowheads="1"/>
          </p:cNvSpPr>
          <p:nvPr/>
        </p:nvSpPr>
        <p:spPr bwMode="auto">
          <a:xfrm>
            <a:off x="9461500" y="6400800"/>
            <a:ext cx="184150" cy="457200"/>
          </a:xfrm>
          <a:prstGeom prst="rect">
            <a:avLst/>
          </a:prstGeom>
          <a:noFill/>
          <a:ln w="12700">
            <a:noFill/>
            <a:miter lim="800000"/>
            <a:headEnd/>
            <a:tailEnd/>
          </a:ln>
          <a:effectLst>
            <a:outerShdw dist="35921" dir="2700000" algn="ctr" rotWithShape="0">
              <a:schemeClr val="bg2"/>
            </a:outerShdw>
          </a:effectLst>
        </p:spPr>
        <p:txBody>
          <a:bodyPr wrap="none">
            <a:spAutoFit/>
          </a:bodyPr>
          <a:lstStyle/>
          <a:p>
            <a:endParaRPr lang="fa-IR" b="1">
              <a:solidFill>
                <a:schemeClr val="bg1"/>
              </a:solidFill>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419100" y="-152400"/>
            <a:ext cx="9372600" cy="1143000"/>
          </a:xfrm>
        </p:spPr>
        <p:txBody>
          <a:bodyPr/>
          <a:lstStyle/>
          <a:p>
            <a:r>
              <a:rPr lang="en-US" b="1">
                <a:solidFill>
                  <a:srgbClr val="FFFF00"/>
                </a:solidFill>
              </a:rPr>
              <a:t>NT General Population Screening</a:t>
            </a:r>
          </a:p>
        </p:txBody>
      </p:sp>
      <p:sp>
        <p:nvSpPr>
          <p:cNvPr id="658435" name="Rectangle 3"/>
          <p:cNvSpPr>
            <a:spLocks noGrp="1" noChangeArrowheads="1"/>
          </p:cNvSpPr>
          <p:nvPr>
            <p:ph type="body" idx="1"/>
          </p:nvPr>
        </p:nvSpPr>
        <p:spPr>
          <a:xfrm>
            <a:off x="771525" y="762000"/>
            <a:ext cx="8743950" cy="5867400"/>
          </a:xfrm>
        </p:spPr>
        <p:txBody>
          <a:bodyPr/>
          <a:lstStyle/>
          <a:p>
            <a:pPr>
              <a:buFontTx/>
              <a:buNone/>
            </a:pPr>
            <a:r>
              <a:rPr lang="en-US" b="1">
                <a:solidFill>
                  <a:srgbClr val="FF0000"/>
                </a:solidFill>
                <a:cs typeface="Times New Roman" pitchFamily="18" charset="0"/>
              </a:rPr>
              <a:t>●</a:t>
            </a:r>
            <a:r>
              <a:rPr lang="en-US" b="1">
                <a:cs typeface="Times New Roman" pitchFamily="18" charset="0"/>
              </a:rPr>
              <a:t> </a:t>
            </a:r>
            <a:r>
              <a:rPr lang="en-US" b="1">
                <a:solidFill>
                  <a:schemeClr val="bg1"/>
                </a:solidFill>
              </a:rPr>
              <a:t>96,127 patients 10-14 wks</a:t>
            </a:r>
            <a:endParaRPr lang="en-US">
              <a:solidFill>
                <a:schemeClr val="bg1"/>
              </a:solidFill>
            </a:endParaRPr>
          </a:p>
          <a:p>
            <a:pPr>
              <a:buFontTx/>
              <a:buNone/>
            </a:pPr>
            <a:r>
              <a:rPr lang="en-US" sz="3400" b="1">
                <a:solidFill>
                  <a:srgbClr val="FF0000"/>
                </a:solidFill>
                <a:sym typeface="Monotype Sorts" charset="2"/>
              </a:rPr>
              <a:t></a:t>
            </a:r>
            <a:r>
              <a:rPr lang="en-US" sz="3400" b="1">
                <a:solidFill>
                  <a:schemeClr val="bg1"/>
                </a:solidFill>
                <a:sym typeface="Monotype Sorts" charset="2"/>
              </a:rPr>
              <a:t> </a:t>
            </a:r>
            <a:r>
              <a:rPr lang="en-US" b="1">
                <a:solidFill>
                  <a:schemeClr val="bg1"/>
                </a:solidFill>
                <a:sym typeface="Monotype Sorts" charset="2"/>
              </a:rPr>
              <a:t>DR= 82.2% at 8.3% SPR (1:300 cut off)</a:t>
            </a:r>
          </a:p>
          <a:p>
            <a:pPr>
              <a:buFont typeface="Monotype Sorts" charset="2"/>
              <a:buNone/>
            </a:pPr>
            <a:r>
              <a:rPr lang="en-US" sz="3400" b="1">
                <a:solidFill>
                  <a:srgbClr val="FF0000"/>
                </a:solidFill>
                <a:sym typeface="Monotype Sorts" charset="2"/>
              </a:rPr>
              <a:t></a:t>
            </a:r>
            <a:r>
              <a:rPr lang="en-US" b="1">
                <a:solidFill>
                  <a:schemeClr val="bg1"/>
                </a:solidFill>
                <a:sym typeface="Monotype Sorts" charset="2"/>
              </a:rPr>
              <a:t> DR= 77% at 5% SPR</a:t>
            </a:r>
          </a:p>
          <a:p>
            <a:pPr>
              <a:buFont typeface="Monotype Sorts" charset="2"/>
              <a:buNone/>
            </a:pPr>
            <a:endParaRPr lang="en-US" b="1">
              <a:solidFill>
                <a:schemeClr val="bg1"/>
              </a:solidFill>
              <a:sym typeface="Monotype Sorts" charset="2"/>
            </a:endParaRPr>
          </a:p>
          <a:p>
            <a:pPr>
              <a:buFont typeface="Monotype Sorts" charset="2"/>
              <a:buNone/>
            </a:pPr>
            <a:r>
              <a:rPr lang="en-US" b="1">
                <a:solidFill>
                  <a:srgbClr val="FF0000"/>
                </a:solidFill>
                <a:cs typeface="Times New Roman" pitchFamily="18" charset="0"/>
              </a:rPr>
              <a:t>● </a:t>
            </a:r>
            <a:r>
              <a:rPr lang="en-US" b="1">
                <a:solidFill>
                  <a:schemeClr val="bg1"/>
                </a:solidFill>
                <a:cs typeface="Times New Roman" pitchFamily="18" charset="0"/>
              </a:rPr>
              <a:t>All patients had 3 NT’s,</a:t>
            </a:r>
            <a:r>
              <a:rPr lang="en-US" b="1">
                <a:solidFill>
                  <a:srgbClr val="FF0000"/>
                </a:solidFill>
                <a:cs typeface="Times New Roman" pitchFamily="18" charset="0"/>
              </a:rPr>
              <a:t> </a:t>
            </a:r>
            <a:r>
              <a:rPr lang="en-US" b="1">
                <a:solidFill>
                  <a:schemeClr val="bg1"/>
                </a:solidFill>
                <a:cs typeface="Times New Roman" pitchFamily="18" charset="0"/>
              </a:rPr>
              <a:t>largest NT used</a:t>
            </a:r>
          </a:p>
          <a:p>
            <a:pPr>
              <a:buFont typeface="Monotype Sorts" charset="2"/>
              <a:buNone/>
            </a:pPr>
            <a:r>
              <a:rPr lang="en-US" b="1">
                <a:solidFill>
                  <a:srgbClr val="FF0000"/>
                </a:solidFill>
                <a:cs typeface="Times New Roman" pitchFamily="18" charset="0"/>
              </a:rPr>
              <a:t>● </a:t>
            </a:r>
            <a:r>
              <a:rPr lang="en-US" b="1">
                <a:solidFill>
                  <a:schemeClr val="bg1"/>
                </a:solidFill>
                <a:cs typeface="Times New Roman" pitchFamily="18" charset="0"/>
              </a:rPr>
              <a:t>Only 4.2% lost to follow-up</a:t>
            </a:r>
          </a:p>
          <a:p>
            <a:pPr>
              <a:buFont typeface="Monotype Sorts" charset="2"/>
              <a:buNone/>
            </a:pPr>
            <a:r>
              <a:rPr lang="en-US" b="1">
                <a:solidFill>
                  <a:srgbClr val="FF0000"/>
                </a:solidFill>
                <a:cs typeface="Times New Roman" pitchFamily="18" charset="0"/>
              </a:rPr>
              <a:t>● </a:t>
            </a:r>
            <a:r>
              <a:rPr lang="en-US" b="1">
                <a:solidFill>
                  <a:schemeClr val="bg1"/>
                </a:solidFill>
                <a:cs typeface="Times New Roman" pitchFamily="18" charset="0"/>
              </a:rPr>
              <a:t>True DR after 4% bias adjustment for 7% SAB’s between 12-16wks = 78% at 8.3% (Spencer 2003), not 60%.</a:t>
            </a:r>
            <a:endParaRPr lang="en-US" b="1">
              <a:solidFill>
                <a:schemeClr val="bg1"/>
              </a:solidFill>
              <a:sym typeface="Monotype Sorts" charset="2"/>
            </a:endParaRPr>
          </a:p>
          <a:p>
            <a:pPr>
              <a:buFont typeface="Monotype Sorts" charset="2"/>
              <a:buNone/>
            </a:pPr>
            <a:endParaRPr lang="en-US" b="1">
              <a:solidFill>
                <a:schemeClr val="bg1"/>
              </a:solidFill>
              <a:sym typeface="Monotype Sorts" charset="2"/>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771525" y="0"/>
            <a:ext cx="8743950" cy="1143000"/>
          </a:xfrm>
        </p:spPr>
        <p:txBody>
          <a:bodyPr/>
          <a:lstStyle/>
          <a:p>
            <a:r>
              <a:rPr lang="en-US" sz="4000" b="1">
                <a:solidFill>
                  <a:srgbClr val="FFFF00"/>
                </a:solidFill>
              </a:rPr>
              <a:t>USA National FMF/SMFM/ NT Standard</a:t>
            </a:r>
          </a:p>
        </p:txBody>
      </p:sp>
      <p:sp>
        <p:nvSpPr>
          <p:cNvPr id="646147" name="Rectangle 3"/>
          <p:cNvSpPr>
            <a:spLocks noGrp="1" noChangeArrowheads="1"/>
          </p:cNvSpPr>
          <p:nvPr>
            <p:ph type="body" idx="1"/>
          </p:nvPr>
        </p:nvSpPr>
        <p:spPr>
          <a:xfrm>
            <a:off x="723900" y="1447800"/>
            <a:ext cx="8743950" cy="5029200"/>
          </a:xfrm>
        </p:spPr>
        <p:txBody>
          <a:bodyPr/>
          <a:lstStyle/>
          <a:p>
            <a:pPr marL="609600" indent="-609600">
              <a:buClr>
                <a:srgbClr val="FF0000"/>
              </a:buClr>
              <a:buFontTx/>
              <a:buAutoNum type="arabicPeriod"/>
            </a:pPr>
            <a:r>
              <a:rPr lang="en-US" sz="2800" b="1">
                <a:solidFill>
                  <a:schemeClr val="bg1"/>
                </a:solidFill>
              </a:rPr>
              <a:t>Standardized training, practical NT certificate, external audit, and NT certificate renewal required for 1</a:t>
            </a:r>
            <a:r>
              <a:rPr lang="en-US" sz="2800" b="1" baseline="30000">
                <a:solidFill>
                  <a:schemeClr val="bg1"/>
                </a:solidFill>
              </a:rPr>
              <a:t>st</a:t>
            </a:r>
            <a:r>
              <a:rPr lang="en-US" sz="2800" b="1">
                <a:solidFill>
                  <a:schemeClr val="bg1"/>
                </a:solidFill>
              </a:rPr>
              <a:t>.   Same Standard for &gt; 70 countries </a:t>
            </a:r>
          </a:p>
          <a:p>
            <a:pPr marL="609600" indent="-609600">
              <a:buClr>
                <a:srgbClr val="FF0000"/>
              </a:buClr>
              <a:buFontTx/>
              <a:buNone/>
            </a:pPr>
            <a:r>
              <a:rPr lang="en-US" sz="2800" b="1">
                <a:solidFill>
                  <a:srgbClr val="FF0000"/>
                </a:solidFill>
                <a:cs typeface="Times New Roman" pitchFamily="18" charset="0"/>
              </a:rPr>
              <a:t>2. 	</a:t>
            </a:r>
            <a:r>
              <a:rPr lang="en-US" sz="2800" b="1">
                <a:solidFill>
                  <a:schemeClr val="bg1"/>
                </a:solidFill>
                <a:cs typeface="Times New Roman" pitchFamily="18" charset="0"/>
              </a:rPr>
              <a:t>Over 500,000 NT’s (USA + UK) in database</a:t>
            </a:r>
          </a:p>
          <a:p>
            <a:pPr marL="609600" indent="-609600">
              <a:buClr>
                <a:srgbClr val="FF0000"/>
              </a:buClr>
              <a:buFontTx/>
              <a:buNone/>
            </a:pPr>
            <a:r>
              <a:rPr lang="en-US" sz="2800" b="1">
                <a:solidFill>
                  <a:srgbClr val="FF0000"/>
                </a:solidFill>
                <a:cs typeface="Times New Roman" pitchFamily="18" charset="0"/>
              </a:rPr>
              <a:t>3.	</a:t>
            </a:r>
            <a:r>
              <a:rPr lang="en-US" sz="2800" b="1">
                <a:solidFill>
                  <a:schemeClr val="bg1"/>
                </a:solidFill>
              </a:rPr>
              <a:t>Consistent NT’s in 19 prospective studies of over 120,000 patients by Operator-Specific FMF certificate operators. More now with SMFM.</a:t>
            </a:r>
          </a:p>
          <a:p>
            <a:pPr marL="609600" indent="-609600">
              <a:buClr>
                <a:srgbClr val="FF0000"/>
              </a:buClr>
              <a:buFontTx/>
              <a:buAutoNum type="arabicPeriod" startAt="4"/>
            </a:pPr>
            <a:r>
              <a:rPr lang="en-US" sz="2800" b="1">
                <a:solidFill>
                  <a:schemeClr val="bg1"/>
                </a:solidFill>
              </a:rPr>
              <a:t>Non-certified operators are inconsistent at 9-15 week.</a:t>
            </a:r>
          </a:p>
          <a:p>
            <a:pPr marL="609600" indent="-609600">
              <a:buClr>
                <a:srgbClr val="FF0000"/>
              </a:buClr>
              <a:buFontTx/>
              <a:buAutoNum type="arabicPeriod" startAt="4"/>
            </a:pPr>
            <a:r>
              <a:rPr lang="en-US" sz="2800" b="1">
                <a:solidFill>
                  <a:schemeClr val="bg1"/>
                </a:solidFill>
              </a:rPr>
              <a:t>SMFM has entered the Educational Certification</a:t>
            </a:r>
            <a:endParaRPr lang="en-US" b="1">
              <a:solidFill>
                <a:schemeClr val="bg1"/>
              </a:solidFill>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37C03"/>
            </a:gs>
            <a:gs pos="100000">
              <a:srgbClr val="037C03">
                <a:gamma/>
                <a:tint val="70196"/>
                <a:invGamma/>
              </a:srgbClr>
            </a:gs>
          </a:gsLst>
          <a:lin ang="0" scaled="1"/>
        </a:gradFill>
        <a:ln w="12700" cap="flat" cmpd="sng" algn="ctr">
          <a:noFill/>
          <a:prstDash val="solid"/>
          <a:round/>
          <a:headEnd type="none" w="med" len="med"/>
          <a:tailEnd type="none" w="med" len="med"/>
        </a:ln>
        <a:effectLst>
          <a:outerShdw dist="35921"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037C03"/>
            </a:gs>
            <a:gs pos="100000">
              <a:srgbClr val="037C03">
                <a:gamma/>
                <a:tint val="70196"/>
                <a:invGamma/>
              </a:srgbClr>
            </a:gs>
          </a:gsLst>
          <a:lin ang="0" scaled="1"/>
        </a:gradFill>
        <a:ln w="12700" cap="flat" cmpd="sng" algn="ctr">
          <a:noFill/>
          <a:prstDash val="solid"/>
          <a:round/>
          <a:headEnd type="none" w="med" len="med"/>
          <a:tailEnd type="none" w="med" len="med"/>
        </a:ln>
        <a:effectLst>
          <a:outerShdw dist="35921"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7012</TotalTime>
  <Words>2262</Words>
  <Application>Microsoft PowerPoint</Application>
  <PresentationFormat>35mm Slides</PresentationFormat>
  <Paragraphs>438</Paragraphs>
  <Slides>54</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Default Design</vt:lpstr>
      <vt:lpstr>Document</vt:lpstr>
      <vt:lpstr>Chart</vt:lpstr>
      <vt:lpstr> Aneuploidy Screening   Dr.m.ali mohammadi Nima Mohammadi   2010-11   amirkabirimagincenter.com </vt:lpstr>
      <vt:lpstr>Slide 2</vt:lpstr>
      <vt:lpstr>Slide 3</vt:lpstr>
      <vt:lpstr>Characteristics of an Ideal Screening Test</vt:lpstr>
      <vt:lpstr>Prenatal Chromosome Screening</vt:lpstr>
      <vt:lpstr>Slide 6</vt:lpstr>
      <vt:lpstr>Slide 7</vt:lpstr>
      <vt:lpstr>NT General Population Screening</vt:lpstr>
      <vt:lpstr>USA National FMF/SMFM/ NT Standard</vt:lpstr>
      <vt:lpstr>A National Standard Must Be Maintained</vt:lpstr>
      <vt:lpstr>Fetal Abnormalities At Birth</vt:lpstr>
      <vt:lpstr>Slide 12</vt:lpstr>
      <vt:lpstr>Anomalies in 4,116 Chromosomally Normal Fetuses with Increased Nuchal Translucency  &gt; 95th centile at 10 -14 weeks of gestation</vt:lpstr>
      <vt:lpstr>1st Trimester Screening - USA</vt:lpstr>
      <vt:lpstr>Slide 15</vt:lpstr>
      <vt:lpstr>2nd Trimester Research</vt:lpstr>
      <vt:lpstr>2nd Trimester Research</vt:lpstr>
      <vt:lpstr>Slide 18</vt:lpstr>
      <vt:lpstr>First Trimester Screening:When?</vt:lpstr>
      <vt:lpstr>DS freeBeta/PAPP-A DR @ 5% SPR</vt:lpstr>
      <vt:lpstr>Why Combine freeBeta / PAPP-A / NT?</vt:lpstr>
      <vt:lpstr>DS freeBeta / PAPP-A /NT DR at 5% SPR</vt:lpstr>
      <vt:lpstr>freeBeta/PAPP-A/ NT  Krantz et al. Obstet Gynecol 96: 207 (2000)</vt:lpstr>
      <vt:lpstr>Maternal Age – NT/FreeBeta / PAPP-A</vt:lpstr>
      <vt:lpstr>Second Trimester Screening</vt:lpstr>
      <vt:lpstr>DS SCREENING</vt:lpstr>
      <vt:lpstr>Down Syndrome Detection</vt:lpstr>
      <vt:lpstr>Patient’s Prefer 1st</vt:lpstr>
      <vt:lpstr>Should 2nd Be Moved To 1st? Cuckle &amp; Lith Prenat Diag 19:505 (1999)</vt:lpstr>
      <vt:lpstr>1st &amp; 2nd  Trimester Screening   Genetic Counseling </vt:lpstr>
      <vt:lpstr>Jan 2007 ACOG Bulletin</vt:lpstr>
      <vt:lpstr>Slide 32</vt:lpstr>
      <vt:lpstr>Don’t do QUAD screen after patient has had FTS results and risks!!! NOT the same as a planned sequential or integrated</vt:lpstr>
      <vt:lpstr>Here is what we do????</vt:lpstr>
      <vt:lpstr>Insurers Cover 1st</vt:lpstr>
      <vt:lpstr>Slide 36</vt:lpstr>
      <vt:lpstr>Absence of Nasal Bone in Trisomy 21 Fetuses at 11-14 Weeks of Gestation Lancet (2001) 358:1665-67</vt:lpstr>
      <vt:lpstr>Nasal Bone Assessment</vt:lpstr>
      <vt:lpstr>First-Trimester Nasal Bone</vt:lpstr>
      <vt:lpstr>NT + FreeBeta + PAPP-A + Nasal Bone Fetal Medicine Foundation Data</vt:lpstr>
      <vt:lpstr>Prospective DS Screening</vt:lpstr>
      <vt:lpstr>First Trimester Advantages</vt:lpstr>
      <vt:lpstr>2nd Trimester Research</vt:lpstr>
      <vt:lpstr>2nd Trimester Research</vt:lpstr>
      <vt:lpstr>Slide 45</vt:lpstr>
      <vt:lpstr>Prenatal Screening Tests Comparison</vt:lpstr>
      <vt:lpstr>Slide 47</vt:lpstr>
      <vt:lpstr>Slide 48</vt:lpstr>
      <vt:lpstr>Slide 49</vt:lpstr>
      <vt:lpstr>What do we do???....</vt:lpstr>
      <vt:lpstr>Slide 51</vt:lpstr>
      <vt:lpstr>Chromosomal Microarray Analysis (CMA)</vt:lpstr>
      <vt:lpstr>NON –INVASIVE FISH TESTING</vt:lpstr>
      <vt:lpstr>Slide 54</vt:lpstr>
    </vt:vector>
  </TitlesOfParts>
  <Company>Durham Regional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and Second Trimester Screening</dc:title>
  <dc:creator>Gene Care Medical Genetics Ctr</dc:creator>
  <cp:lastModifiedBy>omid</cp:lastModifiedBy>
  <cp:revision>408</cp:revision>
  <cp:lastPrinted>2003-01-31T15:57:49Z</cp:lastPrinted>
  <dcterms:created xsi:type="dcterms:W3CDTF">1999-08-04T13:37:38Z</dcterms:created>
  <dcterms:modified xsi:type="dcterms:W3CDTF">2011-04-07T12:52:07Z</dcterms:modified>
</cp:coreProperties>
</file>