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16"/>
  </p:notesMasterIdLst>
  <p:sldIdLst>
    <p:sldId id="267" r:id="rId4"/>
    <p:sldId id="263" r:id="rId5"/>
    <p:sldId id="270" r:id="rId6"/>
    <p:sldId id="271" r:id="rId7"/>
    <p:sldId id="269" r:id="rId8"/>
    <p:sldId id="257" r:id="rId9"/>
    <p:sldId id="264" r:id="rId10"/>
    <p:sldId id="265" r:id="rId11"/>
    <p:sldId id="262" r:id="rId12"/>
    <p:sldId id="266" r:id="rId13"/>
    <p:sldId id="268" r:id="rId14"/>
    <p:sldId id="26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90" y="-4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C82688-FC1B-45B3-82FD-BC4F2EF99E27}" type="datetimeFigureOut">
              <a:rPr lang="en-US" smtClean="0"/>
              <a:t>2/25/2016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50BCE0-37B7-4351-8882-C2688FBC5071}" type="slidenum">
              <a:rPr lang="en-US" smtClean="0"/>
              <a:t>‹#›</a:t>
            </a:fld>
            <a:endParaRPr lang="en-US"/>
          </a:p>
        </p:txBody>
      </p:sp>
    </p:spTree>
    <p:extLst>
      <p:ext uri="{BB962C8B-B14F-4D97-AF65-F5344CB8AC3E}">
        <p14:creationId xmlns:p14="http://schemas.microsoft.com/office/powerpoint/2010/main" val="380575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D5637005-7E25-4F02-B1AA-517D7186F947}" type="slidenum">
              <a:rPr lang="en-US" altLang="en-US" sz="1200">
                <a:solidFill>
                  <a:prstClr val="black"/>
                </a:solidFill>
              </a:rPr>
              <a:pPr eaLnBrk="1" hangingPunct="1"/>
              <a:t>2</a:t>
            </a:fld>
            <a:endParaRPr lang="en-US" altLang="en-US"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B699D4-6EB3-4561-8242-6D81372F5A05}" type="slidenum">
              <a:rPr lang="en-US" altLang="en-US">
                <a:solidFill>
                  <a:prstClr val="black"/>
                </a:solidFill>
              </a:rPr>
              <a:pPr/>
              <a:t>3</a:t>
            </a:fld>
            <a:endParaRPr lang="en-US" altLang="en-US">
              <a:solidFill>
                <a:prstClr val="black"/>
              </a:solidFill>
            </a:endParaRPr>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altLang="en-US"/>
              <a:t>Points B, C, and D on this diagram are axillary lymph nodes.  The level I nodes at point B are closest to the breast; the level II nodes at point C are further from the breast near the upper arm; and the level III nodes at point D are the axillary nodes furthest from the breast approaching the collarbone.  Point E is the supraclavicular nodes, which are above the collarbone.  Point F is the internal mammary nodes located near the sternum or breast bone.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2C3E2-0215-4DBF-B6DB-615073C3AF8B}" type="slidenum">
              <a:rPr lang="en-US" altLang="en-US">
                <a:solidFill>
                  <a:prstClr val="black"/>
                </a:solidFill>
              </a:rPr>
              <a:pPr/>
              <a:t>5</a:t>
            </a:fld>
            <a:endParaRPr lang="en-US" altLang="en-US">
              <a:solidFill>
                <a:prstClr val="black"/>
              </a:solidFill>
            </a:endParaRPr>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altLang="en-US"/>
              <a:t>Each breast contains 15 to 20 lobes.  The lobes are covered and supported by connective tissue or fat.  The fat gives the breast its size and shape.  Each lobe contains lobules.  At the end of the lobules are the sacs that produce milk.  The milk is delivered to the nipple by ducts that convey it from the lobules. The breast tissue, which includes the lobes and connective tissue (fat), is covered by skin.  The nipple is located on the skin of the breast.  It’s function is expression of milk produced by the lobules.  The pigmented area that surrounds the nipple is the areola.</a:t>
            </a:r>
          </a:p>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26CF855B-2F2B-4FBF-8DAF-DB8A0CCC29F5}" type="slidenum">
              <a:rPr lang="en-US" altLang="en-US" sz="1200">
                <a:solidFill>
                  <a:prstClr val="black"/>
                </a:solidFill>
              </a:rPr>
              <a:pPr eaLnBrk="1" hangingPunct="1"/>
              <a:t>6</a:t>
            </a:fld>
            <a:endParaRPr lang="en-US" altLang="en-US" sz="1200">
              <a:solidFill>
                <a:prstClr val="black"/>
              </a:solidFill>
            </a:endParaRPr>
          </a:p>
        </p:txBody>
      </p:sp>
      <p:sp>
        <p:nvSpPr>
          <p:cNvPr id="28674" name="Rectangle 2"/>
          <p:cNvSpPr>
            <a:spLocks noGrp="1" noRot="1" noChangeAspect="1" noChangeArrowheads="1" noTextEdit="1"/>
          </p:cNvSpPr>
          <p:nvPr>
            <p:ph type="sldImg"/>
          </p:nvPr>
        </p:nvSpPr>
        <p:spPr>
          <a:xfrm>
            <a:off x="1146175" y="685800"/>
            <a:ext cx="4567238" cy="3427413"/>
          </a:xfrm>
          <a:ln/>
        </p:spPr>
      </p:sp>
      <p:sp>
        <p:nvSpPr>
          <p:cNvPr id="2867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DE542E3B-67E7-4E41-8033-FA565D1442CA}" type="slidenum">
              <a:rPr lang="en-US" altLang="en-US" sz="1200">
                <a:solidFill>
                  <a:prstClr val="black"/>
                </a:solidFill>
              </a:rPr>
              <a:pPr eaLnBrk="1" hangingPunct="1"/>
              <a:t>7</a:t>
            </a:fld>
            <a:endParaRPr lang="en-US" altLang="en-US"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593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34230D02-018B-43B3-899F-1BDDC825CAB8}" type="slidenum">
              <a:rPr lang="en-US" altLang="en-US" sz="1200">
                <a:solidFill>
                  <a:prstClr val="black"/>
                </a:solidFill>
              </a:rPr>
              <a:pPr eaLnBrk="1" hangingPunct="1"/>
              <a:t>8</a:t>
            </a:fld>
            <a:endParaRPr lang="en-US" altLang="en-US" sz="120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42A19713-EFA2-40E8-8689-D8D90BD26FE3}" type="slidenum">
              <a:rPr lang="en-US" altLang="en-US" sz="1200">
                <a:solidFill>
                  <a:prstClr val="black"/>
                </a:solidFill>
              </a:rPr>
              <a:pPr eaLnBrk="1" hangingPunct="1"/>
              <a:t>9</a:t>
            </a:fld>
            <a:endParaRPr lang="en-US" altLang="en-US" sz="12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614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10F7363B-DB33-4FA2-BCF5-1EE5C7C69253}" type="slidenum">
              <a:rPr lang="en-US" altLang="en-US" sz="1200">
                <a:solidFill>
                  <a:prstClr val="black"/>
                </a:solidFill>
              </a:rPr>
              <a:pPr eaLnBrk="1" hangingPunct="1"/>
              <a:t>10</a:t>
            </a:fld>
            <a:endParaRPr lang="en-US" altLang="en-US" sz="120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a:ln/>
        </p:spPr>
      </p:sp>
      <p:sp>
        <p:nvSpPr>
          <p:cNvPr id="1372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372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920C6A1B-2977-4599-805B-C80D7405263C}" type="slidenum">
              <a:rPr lang="en-US" altLang="en-US" sz="1200">
                <a:solidFill>
                  <a:prstClr val="black"/>
                </a:solidFill>
              </a:rPr>
              <a:pPr eaLnBrk="1" hangingPunct="1"/>
              <a:t>11</a:t>
            </a:fld>
            <a:endParaRPr lang="en-US" alt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D9E146C-656D-4451-8D6D-F76D87814337}" type="datetime1">
              <a:rPr lang="en-US" altLang="en-US"/>
              <a:pPr/>
              <a:t>2/25/2016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CBMS2006</a:t>
            </a:r>
          </a:p>
        </p:txBody>
      </p:sp>
      <p:sp>
        <p:nvSpPr>
          <p:cNvPr id="6" name="Slide Number Placeholder 5"/>
          <p:cNvSpPr>
            <a:spLocks noGrp="1"/>
          </p:cNvSpPr>
          <p:nvPr>
            <p:ph type="sldNum" sz="quarter" idx="12"/>
          </p:nvPr>
        </p:nvSpPr>
        <p:spPr/>
        <p:txBody>
          <a:bodyPr/>
          <a:lstStyle>
            <a:lvl1pPr>
              <a:defRPr/>
            </a:lvl1pPr>
          </a:lstStyle>
          <a:p>
            <a:fld id="{7E63E4BA-B2EE-4567-9AA5-B54953379816}" type="slidenum">
              <a:rPr lang="en-US" altLang="en-US"/>
              <a:pPr/>
              <a:t>‹#›</a:t>
            </a:fld>
            <a:endParaRPr lang="en-US" altLang="en-US"/>
          </a:p>
        </p:txBody>
      </p:sp>
    </p:spTree>
    <p:extLst>
      <p:ext uri="{BB962C8B-B14F-4D97-AF65-F5344CB8AC3E}">
        <p14:creationId xmlns:p14="http://schemas.microsoft.com/office/powerpoint/2010/main" val="2365379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23C9724-5C86-4D1A-BA7F-BD81FCAA3BDD}" type="datetime1">
              <a:rPr lang="en-US" altLang="en-US"/>
              <a:pPr/>
              <a:t>2/25/2016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94389DD-BB45-43D8-BB96-DE2DA253336F}" type="slidenum">
              <a:rPr lang="en-US" altLang="en-US"/>
              <a:pPr/>
              <a:t>‹#›</a:t>
            </a:fld>
            <a:endParaRPr lang="en-US" altLang="en-US"/>
          </a:p>
        </p:txBody>
      </p:sp>
    </p:spTree>
    <p:extLst>
      <p:ext uri="{BB962C8B-B14F-4D97-AF65-F5344CB8AC3E}">
        <p14:creationId xmlns:p14="http://schemas.microsoft.com/office/powerpoint/2010/main" val="3312947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DA09291-5DAD-484D-A376-C945D485D08B}" type="datetime1">
              <a:rPr lang="en-US" altLang="en-US"/>
              <a:pPr/>
              <a:t>2/25/2016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CBMS2006</a:t>
            </a:r>
          </a:p>
        </p:txBody>
      </p:sp>
      <p:sp>
        <p:nvSpPr>
          <p:cNvPr id="6" name="Slide Number Placeholder 5"/>
          <p:cNvSpPr>
            <a:spLocks noGrp="1"/>
          </p:cNvSpPr>
          <p:nvPr>
            <p:ph type="sldNum" sz="quarter" idx="12"/>
          </p:nvPr>
        </p:nvSpPr>
        <p:spPr/>
        <p:txBody>
          <a:bodyPr/>
          <a:lstStyle>
            <a:lvl1pPr>
              <a:defRPr/>
            </a:lvl1pPr>
          </a:lstStyle>
          <a:p>
            <a:fld id="{8F8BA24A-DAC6-44FD-976A-09C16310AEA2}" type="slidenum">
              <a:rPr lang="en-US" altLang="en-US"/>
              <a:pPr/>
              <a:t>‹#›</a:t>
            </a:fld>
            <a:endParaRPr lang="en-US" altLang="en-US"/>
          </a:p>
        </p:txBody>
      </p:sp>
    </p:spTree>
    <p:extLst>
      <p:ext uri="{BB962C8B-B14F-4D97-AF65-F5344CB8AC3E}">
        <p14:creationId xmlns:p14="http://schemas.microsoft.com/office/powerpoint/2010/main" val="4046243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B728DBF-E946-4C8B-869B-D82EFF018813}" type="datetime1">
              <a:rPr lang="en-US" altLang="en-US"/>
              <a:pPr/>
              <a:t>2/25/2016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CBMS2006</a:t>
            </a:r>
          </a:p>
        </p:txBody>
      </p:sp>
      <p:sp>
        <p:nvSpPr>
          <p:cNvPr id="7" name="Slide Number Placeholder 5"/>
          <p:cNvSpPr>
            <a:spLocks noGrp="1"/>
          </p:cNvSpPr>
          <p:nvPr>
            <p:ph type="sldNum" sz="quarter" idx="12"/>
          </p:nvPr>
        </p:nvSpPr>
        <p:spPr/>
        <p:txBody>
          <a:bodyPr/>
          <a:lstStyle>
            <a:lvl1pPr>
              <a:defRPr/>
            </a:lvl1pPr>
          </a:lstStyle>
          <a:p>
            <a:fld id="{B0AADB16-6C88-4CB8-AFDE-FB5A87643530}" type="slidenum">
              <a:rPr lang="en-US" altLang="en-US"/>
              <a:pPr/>
              <a:t>‹#›</a:t>
            </a:fld>
            <a:endParaRPr lang="en-US" altLang="en-US"/>
          </a:p>
        </p:txBody>
      </p:sp>
    </p:spTree>
    <p:extLst>
      <p:ext uri="{BB962C8B-B14F-4D97-AF65-F5344CB8AC3E}">
        <p14:creationId xmlns:p14="http://schemas.microsoft.com/office/powerpoint/2010/main" val="3321663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C0650B6-C36D-4B8C-8C39-4FB4CF27EBC2}" type="datetime1">
              <a:rPr lang="en-US" altLang="en-US"/>
              <a:pPr/>
              <a:t>2/25/2016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CBMS2006</a:t>
            </a:r>
          </a:p>
        </p:txBody>
      </p:sp>
      <p:sp>
        <p:nvSpPr>
          <p:cNvPr id="9" name="Slide Number Placeholder 5"/>
          <p:cNvSpPr>
            <a:spLocks noGrp="1"/>
          </p:cNvSpPr>
          <p:nvPr>
            <p:ph type="sldNum" sz="quarter" idx="12"/>
          </p:nvPr>
        </p:nvSpPr>
        <p:spPr/>
        <p:txBody>
          <a:bodyPr/>
          <a:lstStyle>
            <a:lvl1pPr>
              <a:defRPr/>
            </a:lvl1pPr>
          </a:lstStyle>
          <a:p>
            <a:fld id="{2DA17780-F1BC-4F75-ABA9-034FFBBF39E5}" type="slidenum">
              <a:rPr lang="en-US" altLang="en-US"/>
              <a:pPr/>
              <a:t>‹#›</a:t>
            </a:fld>
            <a:endParaRPr lang="en-US" altLang="en-US"/>
          </a:p>
        </p:txBody>
      </p:sp>
    </p:spTree>
    <p:extLst>
      <p:ext uri="{BB962C8B-B14F-4D97-AF65-F5344CB8AC3E}">
        <p14:creationId xmlns:p14="http://schemas.microsoft.com/office/powerpoint/2010/main" val="1346945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151F7E4-FFD4-4661-8143-1AAE8C646CD2}" type="datetime1">
              <a:rPr lang="en-US" altLang="en-US"/>
              <a:pPr/>
              <a:t>2/25/2016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CBMS2006</a:t>
            </a:r>
          </a:p>
        </p:txBody>
      </p:sp>
      <p:sp>
        <p:nvSpPr>
          <p:cNvPr id="5" name="Slide Number Placeholder 5"/>
          <p:cNvSpPr>
            <a:spLocks noGrp="1"/>
          </p:cNvSpPr>
          <p:nvPr>
            <p:ph type="sldNum" sz="quarter" idx="12"/>
          </p:nvPr>
        </p:nvSpPr>
        <p:spPr/>
        <p:txBody>
          <a:bodyPr/>
          <a:lstStyle>
            <a:lvl1pPr>
              <a:defRPr/>
            </a:lvl1pPr>
          </a:lstStyle>
          <a:p>
            <a:fld id="{D8813517-CA44-4F29-A766-34EBD3B62495}" type="slidenum">
              <a:rPr lang="en-US" altLang="en-US"/>
              <a:pPr/>
              <a:t>‹#›</a:t>
            </a:fld>
            <a:endParaRPr lang="en-US" altLang="en-US"/>
          </a:p>
        </p:txBody>
      </p:sp>
    </p:spTree>
    <p:extLst>
      <p:ext uri="{BB962C8B-B14F-4D97-AF65-F5344CB8AC3E}">
        <p14:creationId xmlns:p14="http://schemas.microsoft.com/office/powerpoint/2010/main" val="4035717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CA4A24C-F505-4576-8761-CF6E9E522770}" type="datetime1">
              <a:rPr lang="en-US" altLang="en-US"/>
              <a:pPr/>
              <a:t>2/25/2016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CBMS2006</a:t>
            </a:r>
          </a:p>
        </p:txBody>
      </p:sp>
      <p:sp>
        <p:nvSpPr>
          <p:cNvPr id="4" name="Slide Number Placeholder 5"/>
          <p:cNvSpPr>
            <a:spLocks noGrp="1"/>
          </p:cNvSpPr>
          <p:nvPr>
            <p:ph type="sldNum" sz="quarter" idx="12"/>
          </p:nvPr>
        </p:nvSpPr>
        <p:spPr/>
        <p:txBody>
          <a:bodyPr/>
          <a:lstStyle>
            <a:lvl1pPr>
              <a:defRPr/>
            </a:lvl1pPr>
          </a:lstStyle>
          <a:p>
            <a:fld id="{2F27C8E6-E6A4-4B63-BDE6-4CB7357F4210}" type="slidenum">
              <a:rPr lang="en-US" altLang="en-US"/>
              <a:pPr/>
              <a:t>‹#›</a:t>
            </a:fld>
            <a:endParaRPr lang="en-US" altLang="en-US"/>
          </a:p>
        </p:txBody>
      </p:sp>
    </p:spTree>
    <p:extLst>
      <p:ext uri="{BB962C8B-B14F-4D97-AF65-F5344CB8AC3E}">
        <p14:creationId xmlns:p14="http://schemas.microsoft.com/office/powerpoint/2010/main" val="100794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49667FA-A304-468E-9AA5-3CC4AFB4154F}" type="datetime1">
              <a:rPr lang="en-US" altLang="en-US"/>
              <a:pPr/>
              <a:t>2/25/2016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CBMS2006</a:t>
            </a:r>
          </a:p>
        </p:txBody>
      </p:sp>
      <p:sp>
        <p:nvSpPr>
          <p:cNvPr id="7" name="Slide Number Placeholder 5"/>
          <p:cNvSpPr>
            <a:spLocks noGrp="1"/>
          </p:cNvSpPr>
          <p:nvPr>
            <p:ph type="sldNum" sz="quarter" idx="12"/>
          </p:nvPr>
        </p:nvSpPr>
        <p:spPr/>
        <p:txBody>
          <a:bodyPr/>
          <a:lstStyle>
            <a:lvl1pPr>
              <a:defRPr/>
            </a:lvl1pPr>
          </a:lstStyle>
          <a:p>
            <a:fld id="{98F42C1A-1B78-4321-A9BD-14D03BCF1D15}" type="slidenum">
              <a:rPr lang="en-US" altLang="en-US"/>
              <a:pPr/>
              <a:t>‹#›</a:t>
            </a:fld>
            <a:endParaRPr lang="en-US" altLang="en-US"/>
          </a:p>
        </p:txBody>
      </p:sp>
    </p:spTree>
    <p:extLst>
      <p:ext uri="{BB962C8B-B14F-4D97-AF65-F5344CB8AC3E}">
        <p14:creationId xmlns:p14="http://schemas.microsoft.com/office/powerpoint/2010/main" val="251789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D776139-15F6-4673-9D93-79CB92957374}" type="datetime1">
              <a:rPr lang="en-US" altLang="en-US"/>
              <a:pPr/>
              <a:t>2/25/2016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CBMS2006</a:t>
            </a:r>
          </a:p>
        </p:txBody>
      </p:sp>
      <p:sp>
        <p:nvSpPr>
          <p:cNvPr id="7" name="Slide Number Placeholder 5"/>
          <p:cNvSpPr>
            <a:spLocks noGrp="1"/>
          </p:cNvSpPr>
          <p:nvPr>
            <p:ph type="sldNum" sz="quarter" idx="12"/>
          </p:nvPr>
        </p:nvSpPr>
        <p:spPr/>
        <p:txBody>
          <a:bodyPr/>
          <a:lstStyle>
            <a:lvl1pPr>
              <a:defRPr/>
            </a:lvl1pPr>
          </a:lstStyle>
          <a:p>
            <a:fld id="{AD4F1964-DE3D-4F76-B1F5-CA34005ECDA0}" type="slidenum">
              <a:rPr lang="en-US" altLang="en-US"/>
              <a:pPr/>
              <a:t>‹#›</a:t>
            </a:fld>
            <a:endParaRPr lang="en-US" altLang="en-US"/>
          </a:p>
        </p:txBody>
      </p:sp>
    </p:spTree>
    <p:extLst>
      <p:ext uri="{BB962C8B-B14F-4D97-AF65-F5344CB8AC3E}">
        <p14:creationId xmlns:p14="http://schemas.microsoft.com/office/powerpoint/2010/main" val="1505914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3A6DC6F-785C-4021-8AAB-E2DF4AB65259}" type="datetime1">
              <a:rPr lang="en-US" altLang="en-US"/>
              <a:pPr/>
              <a:t>2/25/2016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CBMS2006</a:t>
            </a:r>
          </a:p>
        </p:txBody>
      </p:sp>
      <p:sp>
        <p:nvSpPr>
          <p:cNvPr id="6" name="Slide Number Placeholder 5"/>
          <p:cNvSpPr>
            <a:spLocks noGrp="1"/>
          </p:cNvSpPr>
          <p:nvPr>
            <p:ph type="sldNum" sz="quarter" idx="12"/>
          </p:nvPr>
        </p:nvSpPr>
        <p:spPr/>
        <p:txBody>
          <a:bodyPr/>
          <a:lstStyle>
            <a:lvl1pPr>
              <a:defRPr/>
            </a:lvl1pPr>
          </a:lstStyle>
          <a:p>
            <a:fld id="{77292C26-8E5E-4EA7-B61F-1B78BAE1AA01}" type="slidenum">
              <a:rPr lang="en-US" altLang="en-US"/>
              <a:pPr/>
              <a:t>‹#›</a:t>
            </a:fld>
            <a:endParaRPr lang="en-US" altLang="en-US"/>
          </a:p>
        </p:txBody>
      </p:sp>
    </p:spTree>
    <p:extLst>
      <p:ext uri="{BB962C8B-B14F-4D97-AF65-F5344CB8AC3E}">
        <p14:creationId xmlns:p14="http://schemas.microsoft.com/office/powerpoint/2010/main" val="1206590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34B2FE0-D7F5-495F-BD1C-9C207B437DD5}" type="datetime1">
              <a:rPr lang="en-US" altLang="en-US"/>
              <a:pPr/>
              <a:t>2/25/2016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CBMS2006</a:t>
            </a:r>
          </a:p>
        </p:txBody>
      </p:sp>
      <p:sp>
        <p:nvSpPr>
          <p:cNvPr id="6" name="Slide Number Placeholder 5"/>
          <p:cNvSpPr>
            <a:spLocks noGrp="1"/>
          </p:cNvSpPr>
          <p:nvPr>
            <p:ph type="sldNum" sz="quarter" idx="12"/>
          </p:nvPr>
        </p:nvSpPr>
        <p:spPr/>
        <p:txBody>
          <a:bodyPr/>
          <a:lstStyle>
            <a:lvl1pPr>
              <a:defRPr/>
            </a:lvl1pPr>
          </a:lstStyle>
          <a:p>
            <a:fld id="{479BB4CE-E00B-44AD-8E30-2AE01379855D}" type="slidenum">
              <a:rPr lang="en-US" altLang="en-US"/>
              <a:pPr/>
              <a:t>‹#›</a:t>
            </a:fld>
            <a:endParaRPr lang="en-US" altLang="en-US"/>
          </a:p>
        </p:txBody>
      </p:sp>
    </p:spTree>
    <p:extLst>
      <p:ext uri="{BB962C8B-B14F-4D97-AF65-F5344CB8AC3E}">
        <p14:creationId xmlns:p14="http://schemas.microsoft.com/office/powerpoint/2010/main" val="3687565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066800" y="1981200"/>
            <a:ext cx="7543800" cy="4114800"/>
          </a:xfrm>
        </p:spPr>
        <p:txBody>
          <a:bodyPr rtlCol="0">
            <a:normAutofit/>
          </a:bodyPr>
          <a:lstStyle/>
          <a:p>
            <a:pPr lvl="0"/>
            <a:endParaRPr lang="en-US" noProof="0" smtClean="0"/>
          </a:p>
        </p:txBody>
      </p:sp>
      <p:sp>
        <p:nvSpPr>
          <p:cNvPr id="4" name="Date Placeholder 3"/>
          <p:cNvSpPr>
            <a:spLocks noGrp="1"/>
          </p:cNvSpPr>
          <p:nvPr>
            <p:ph type="dt" sz="half" idx="10"/>
          </p:nvPr>
        </p:nvSpPr>
        <p:spPr>
          <a:xfrm>
            <a:off x="1066800" y="6248400"/>
            <a:ext cx="1905000" cy="457200"/>
          </a:xfrm>
        </p:spPr>
        <p:txBody>
          <a:bodyPr rtlCol="0"/>
          <a:lstStyle>
            <a:lvl1pPr>
              <a:defRPr>
                <a:solidFill>
                  <a:schemeClr val="tx1">
                    <a:tint val="75000"/>
                  </a:schemeClr>
                </a:solidFill>
                <a:latin typeface="Times New Roman" pitchFamily="18" charset="0"/>
                <a:ea typeface="+mn-ea"/>
                <a:cs typeface="Times New Roman" pitchFamily="18" charset="0"/>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3429000" y="6248400"/>
            <a:ext cx="2895600" cy="457200"/>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705600" y="6248400"/>
            <a:ext cx="1905000" cy="457200"/>
          </a:xfrm>
        </p:spPr>
        <p:txBody>
          <a:bodyPr/>
          <a:lstStyle>
            <a:lvl1pPr>
              <a:defRPr/>
            </a:lvl1pPr>
          </a:lstStyle>
          <a:p>
            <a:fld id="{EC9E8BBD-BBA8-4B42-BBD2-4A4537C009C7}" type="slidenum">
              <a:rPr lang="en-US" altLang="en-US"/>
              <a:pPr/>
              <a:t>‹#›</a:t>
            </a:fld>
            <a:endParaRPr lang="en-US" altLang="en-US"/>
          </a:p>
        </p:txBody>
      </p:sp>
    </p:spTree>
    <p:extLst>
      <p:ext uri="{BB962C8B-B14F-4D97-AF65-F5344CB8AC3E}">
        <p14:creationId xmlns:p14="http://schemas.microsoft.com/office/powerpoint/2010/main" val="36265764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49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066800" y="6248400"/>
            <a:ext cx="1905000" cy="457200"/>
          </a:xfrm>
        </p:spPr>
        <p:txBody>
          <a:bodyPr rtlCol="0"/>
          <a:lstStyle>
            <a:lvl1pPr>
              <a:defRPr>
                <a:solidFill>
                  <a:schemeClr val="tx1">
                    <a:tint val="75000"/>
                  </a:schemeClr>
                </a:solidFill>
                <a:latin typeface="Times New Roman" pitchFamily="18" charset="0"/>
                <a:ea typeface="+mn-ea"/>
                <a:cs typeface="Times New Roman" pitchFamily="18" charset="0"/>
              </a:defRPr>
            </a:lvl1pPr>
          </a:lstStyle>
          <a:p>
            <a:pPr>
              <a:defRPr/>
            </a:pPr>
            <a:endParaRPr lang="en-US">
              <a:solidFill>
                <a:prstClr val="black">
                  <a:tint val="75000"/>
                </a:prstClr>
              </a:solidFill>
            </a:endParaRPr>
          </a:p>
        </p:txBody>
      </p:sp>
      <p:sp>
        <p:nvSpPr>
          <p:cNvPr id="7" name="Footer Placeholder 6"/>
          <p:cNvSpPr>
            <a:spLocks noGrp="1"/>
          </p:cNvSpPr>
          <p:nvPr>
            <p:ph type="ftr" sz="quarter" idx="11"/>
          </p:nvPr>
        </p:nvSpPr>
        <p:spPr>
          <a:xfrm>
            <a:off x="3429000" y="6248400"/>
            <a:ext cx="2895600" cy="457200"/>
          </a:xfrm>
        </p:spPr>
        <p:txBody>
          <a:bodyPr/>
          <a:lstStyle>
            <a:lvl1pPr>
              <a:defRPr/>
            </a:lvl1pPr>
          </a:lstStyle>
          <a:p>
            <a:pPr>
              <a:defRPr/>
            </a:pPr>
            <a:endParaRPr lang="en-US">
              <a:solidFill>
                <a:prstClr val="black">
                  <a:tint val="75000"/>
                </a:prstClr>
              </a:solidFill>
            </a:endParaRPr>
          </a:p>
        </p:txBody>
      </p:sp>
      <p:sp>
        <p:nvSpPr>
          <p:cNvPr id="8" name="Slide Number Placeholder 7"/>
          <p:cNvSpPr>
            <a:spLocks noGrp="1"/>
          </p:cNvSpPr>
          <p:nvPr>
            <p:ph type="sldNum" sz="quarter" idx="12"/>
          </p:nvPr>
        </p:nvSpPr>
        <p:spPr>
          <a:xfrm>
            <a:off x="6705600" y="6248400"/>
            <a:ext cx="1905000" cy="457200"/>
          </a:xfrm>
        </p:spPr>
        <p:txBody>
          <a:bodyPr/>
          <a:lstStyle>
            <a:lvl1pPr>
              <a:defRPr/>
            </a:lvl1pPr>
          </a:lstStyle>
          <a:p>
            <a:fld id="{89B22097-FCB7-4CD4-83CD-AC704318EDD7}" type="slidenum">
              <a:rPr lang="en-US" altLang="en-US"/>
              <a:pPr/>
              <a:t>‹#›</a:t>
            </a:fld>
            <a:endParaRPr lang="en-US" altLang="en-US"/>
          </a:p>
        </p:txBody>
      </p:sp>
    </p:spTree>
    <p:extLst>
      <p:ext uri="{BB962C8B-B14F-4D97-AF65-F5344CB8AC3E}">
        <p14:creationId xmlns:p14="http://schemas.microsoft.com/office/powerpoint/2010/main" val="2221661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01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580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25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777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491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429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324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830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151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2011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2497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pPr>
            <a:fld id="{390DE6E1-BF01-44AD-B981-B3F6DB04879F}" type="datetime1">
              <a:rPr lang="en-US" altLang="en-US" smtClean="0">
                <a:latin typeface="Times New Roman" pitchFamily="18" charset="0"/>
                <a:ea typeface="ＭＳ Ｐゴシック" pitchFamily="34" charset="-128"/>
              </a:rPr>
              <a:pPr fontAlgn="base">
                <a:spcBef>
                  <a:spcPct val="0"/>
                </a:spcBef>
                <a:spcAft>
                  <a:spcPct val="0"/>
                </a:spcAft>
              </a:pPr>
              <a:t>2/25/2016</a:t>
            </a:fld>
            <a:endParaRPr lang="en-US" altLang="en-US" smtClean="0">
              <a:latin typeface="Times New Roman" pitchFamily="18" charset="0"/>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ea typeface="+mn-ea"/>
                <a:cs typeface="Times New Roman" pitchFamily="18" charset="0"/>
              </a:defRPr>
            </a:lvl1pPr>
          </a:lstStyle>
          <a:p>
            <a:pPr fontAlgn="base">
              <a:spcBef>
                <a:spcPct val="0"/>
              </a:spcBef>
              <a:spcAft>
                <a:spcPct val="0"/>
              </a:spcAft>
              <a:defRPr/>
            </a:pPr>
            <a:r>
              <a:rPr lang="en-US">
                <a:solidFill>
                  <a:prstClr val="black">
                    <a:tint val="75000"/>
                  </a:prstClr>
                </a:solidFill>
              </a:rPr>
              <a:t>CBMS2006</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9BD7200D-471D-4A6E-BA28-DB9101CEB44E}" type="slidenum">
              <a:rPr lang="en-US" altLang="en-US" smtClean="0">
                <a:latin typeface="Times New Roman" pitchFamily="18" charset="0"/>
                <a:ea typeface="ＭＳ Ｐゴシック" pitchFamily="34" charset="-128"/>
              </a:rPr>
              <a:pPr fontAlgn="base">
                <a:spcBef>
                  <a:spcPct val="0"/>
                </a:spcBef>
                <a:spcAft>
                  <a:spcPct val="0"/>
                </a:spcAft>
              </a:pPr>
              <a:t>‹#›</a:t>
            </a:fld>
            <a:endParaRPr lang="en-US" alt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273917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omic Sans MS" pitchFamily="66" charset="0"/>
          <a:ea typeface="ＭＳ Ｐゴシック" charset="0"/>
        </a:defRPr>
      </a:lvl2pPr>
      <a:lvl3pPr algn="ctr" rtl="0" eaLnBrk="0" fontAlgn="base" hangingPunct="0">
        <a:spcBef>
          <a:spcPct val="0"/>
        </a:spcBef>
        <a:spcAft>
          <a:spcPct val="0"/>
        </a:spcAft>
        <a:defRPr sz="4400">
          <a:solidFill>
            <a:schemeClr val="tx1"/>
          </a:solidFill>
          <a:latin typeface="Comic Sans MS" pitchFamily="66" charset="0"/>
          <a:ea typeface="ＭＳ Ｐゴシック" charset="0"/>
        </a:defRPr>
      </a:lvl3pPr>
      <a:lvl4pPr algn="ctr" rtl="0" eaLnBrk="0" fontAlgn="base" hangingPunct="0">
        <a:spcBef>
          <a:spcPct val="0"/>
        </a:spcBef>
        <a:spcAft>
          <a:spcPct val="0"/>
        </a:spcAft>
        <a:defRPr sz="4400">
          <a:solidFill>
            <a:schemeClr val="tx1"/>
          </a:solidFill>
          <a:latin typeface="Comic Sans MS" pitchFamily="66" charset="0"/>
          <a:ea typeface="ＭＳ Ｐゴシック" charset="0"/>
        </a:defRPr>
      </a:lvl4pPr>
      <a:lvl5pPr algn="ctr" rtl="0" eaLnBrk="0" fontAlgn="base" hangingPunct="0">
        <a:spcBef>
          <a:spcPct val="0"/>
        </a:spcBef>
        <a:spcAft>
          <a:spcPct val="0"/>
        </a:spcAft>
        <a:defRPr sz="4400">
          <a:solidFill>
            <a:schemeClr val="tx1"/>
          </a:solidFill>
          <a:latin typeface="Comic Sans MS" pitchFamily="66" charset="0"/>
          <a:ea typeface="ＭＳ Ｐゴシック"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2/25/2016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3856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5" Type="http://schemas.openxmlformats.org/officeDocument/2006/relationships/slideLayout" Target="../slideLayouts/slideLayout17.xml"/><Relationship Id="rId4"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5.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46646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descr="Large confetti"/>
          <p:cNvSpPr>
            <a:spLocks noGrp="1"/>
          </p:cNvSpPr>
          <p:nvPr>
            <p:ph type="title"/>
          </p:nvPr>
        </p:nvSpPr>
        <p:spPr/>
        <p:txBody>
          <a:bodyPr/>
          <a:lstStyle/>
          <a:p>
            <a:pPr eaLnBrk="1" hangingPunct="1">
              <a:lnSpc>
                <a:spcPts val="5000"/>
              </a:lnSpc>
            </a:pPr>
            <a:r>
              <a:rPr lang="en-US" altLang="en-US" sz="4000" b="1" smtClean="0">
                <a:solidFill>
                  <a:srgbClr val="17375E"/>
                </a:solidFill>
                <a:ea typeface="ＭＳ Ｐゴシック" pitchFamily="34" charset="-128"/>
              </a:rPr>
              <a:t>Invasive Ductal Carcinoma (IDC – </a:t>
            </a:r>
            <a:r>
              <a:rPr lang="en-US" altLang="en-US" sz="3600" b="1" smtClean="0">
                <a:solidFill>
                  <a:srgbClr val="17375E"/>
                </a:solidFill>
                <a:ea typeface="ＭＳ Ｐゴシック" pitchFamily="34" charset="-128"/>
              </a:rPr>
              <a:t>80% of breast cancer</a:t>
            </a:r>
            <a:r>
              <a:rPr lang="en-US" altLang="en-US" sz="4000" b="1" smtClean="0">
                <a:solidFill>
                  <a:srgbClr val="17375E"/>
                </a:solidFill>
                <a:ea typeface="ＭＳ Ｐゴシック" pitchFamily="34" charset="-128"/>
              </a:rPr>
              <a:t>)</a:t>
            </a:r>
          </a:p>
        </p:txBody>
      </p:sp>
      <p:sp>
        <p:nvSpPr>
          <p:cNvPr id="60418" name="Content Placeholder 9"/>
          <p:cNvSpPr>
            <a:spLocks noGrp="1"/>
          </p:cNvSpPr>
          <p:nvPr>
            <p:ph idx="1"/>
          </p:nvPr>
        </p:nvSpPr>
        <p:spPr>
          <a:xfrm>
            <a:off x="3783013" y="4191000"/>
            <a:ext cx="5132387" cy="2514600"/>
          </a:xfrm>
        </p:spPr>
        <p:txBody>
          <a:bodyPr/>
          <a:lstStyle/>
          <a:p>
            <a:pPr eaLnBrk="1" hangingPunct="1"/>
            <a:r>
              <a:rPr lang="en-US" altLang="en-US" sz="2400" smtClean="0">
                <a:ea typeface="ＭＳ Ｐゴシック" pitchFamily="34" charset="-128"/>
              </a:rPr>
              <a:t>The cancer has spread to the surrounding tissues</a:t>
            </a:r>
          </a:p>
          <a:p>
            <a:pPr eaLnBrk="1" hangingPunct="1"/>
            <a:r>
              <a:rPr lang="en-US" altLang="en-US" sz="2400" smtClean="0">
                <a:solidFill>
                  <a:srgbClr val="0E5DD2"/>
                </a:solidFill>
                <a:ea typeface="ＭＳ Ｐゴシック" pitchFamily="34" charset="-128"/>
              </a:rPr>
              <a:t>Carcinoma</a:t>
            </a:r>
            <a:r>
              <a:rPr lang="en-US" altLang="en-US" sz="2400" smtClean="0">
                <a:ea typeface="ＭＳ Ｐゴシック" pitchFamily="34" charset="-128"/>
              </a:rPr>
              <a:t> refers to any cancer that begins in the skin or other tissues that cover internal organs</a:t>
            </a:r>
          </a:p>
        </p:txBody>
      </p:sp>
      <p:sp>
        <p:nvSpPr>
          <p:cNvPr id="6041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B9C7F11E-54A8-4C96-BFB1-83104206C05D}" type="slidenum">
              <a:rPr lang="en-US" altLang="en-US" sz="1200">
                <a:solidFill>
                  <a:srgbClr val="898989"/>
                </a:solidFill>
              </a:rPr>
              <a:pPr eaLnBrk="1" hangingPunct="1"/>
              <a:t>10</a:t>
            </a:fld>
            <a:endParaRPr lang="en-US" altLang="en-US" sz="1200">
              <a:solidFill>
                <a:srgbClr val="898989"/>
              </a:solidFill>
            </a:endParaRPr>
          </a:p>
        </p:txBody>
      </p:sp>
      <p:pic>
        <p:nvPicPr>
          <p:cNvPr id="60420" name="Picture 2" descr="G:\Teaching\COP6731\CAD\Breast Diagrams\invasive_ductal_carcinoma[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2997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Box 6"/>
          <p:cNvSpPr txBox="1">
            <a:spLocks noChangeArrowheads="1"/>
          </p:cNvSpPr>
          <p:nvPr/>
        </p:nvSpPr>
        <p:spPr bwMode="auto">
          <a:xfrm>
            <a:off x="304800" y="6489700"/>
            <a:ext cx="14906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fontAlgn="base" hangingPunct="1">
              <a:spcBef>
                <a:spcPct val="0"/>
              </a:spcBef>
              <a:spcAft>
                <a:spcPct val="0"/>
              </a:spcAft>
            </a:pPr>
            <a:r>
              <a:rPr lang="en-US" altLang="en-US" sz="800" smtClean="0">
                <a:solidFill>
                  <a:prstClr val="black"/>
                </a:solidFill>
                <a:latin typeface="Arial" pitchFamily="34" charset="0"/>
                <a:cs typeface="Arial" pitchFamily="34" charset="0"/>
              </a:rPr>
              <a:t>Illustration © Mary K. Bryson</a:t>
            </a:r>
          </a:p>
        </p:txBody>
      </p:sp>
      <p:pic>
        <p:nvPicPr>
          <p:cNvPr id="60422"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752600"/>
            <a:ext cx="3597275"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ular Callout 9"/>
          <p:cNvSpPr/>
          <p:nvPr/>
        </p:nvSpPr>
        <p:spPr bwMode="auto">
          <a:xfrm>
            <a:off x="3886200" y="2438400"/>
            <a:ext cx="1981200" cy="1241146"/>
          </a:xfrm>
          <a:prstGeom prst="wedgeRoundRectCallout">
            <a:avLst>
              <a:gd name="adj1" fmla="val 113499"/>
              <a:gd name="adj2" fmla="val -57643"/>
              <a:gd name="adj3" fmla="val 16667"/>
            </a:avLst>
          </a:prstGeom>
          <a:solidFill>
            <a:schemeClr val="accent4">
              <a:lumMod val="10000"/>
              <a:lumOff val="9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45720" rIns="0" anchor="ctr"/>
          <a:lstStyle/>
          <a:p>
            <a:pPr fontAlgn="base">
              <a:lnSpc>
                <a:spcPts val="2200"/>
              </a:lnSpc>
              <a:spcBef>
                <a:spcPct val="0"/>
              </a:spcBef>
              <a:spcAft>
                <a:spcPct val="0"/>
              </a:spcAft>
              <a:defRPr/>
            </a:pPr>
            <a:r>
              <a:rPr lang="en-US" sz="2400" dirty="0" err="1">
                <a:solidFill>
                  <a:prstClr val="black"/>
                </a:solidFill>
                <a:latin typeface="Calibri" pitchFamily="34" charset="0"/>
                <a:ea typeface="ＭＳ Ｐゴシック" pitchFamily="34" charset="-128"/>
                <a:cs typeface="Calibri" pitchFamily="34" charset="0"/>
              </a:rPr>
              <a:t>Ductal</a:t>
            </a:r>
            <a:r>
              <a:rPr lang="en-US" sz="2400" dirty="0">
                <a:solidFill>
                  <a:prstClr val="black"/>
                </a:solidFill>
                <a:latin typeface="Calibri" pitchFamily="34" charset="0"/>
                <a:ea typeface="ＭＳ Ｐゴシック" pitchFamily="34" charset="-128"/>
                <a:cs typeface="Calibri" pitchFamily="34" charset="0"/>
              </a:rPr>
              <a:t> cancer cells breaking through the wall </a:t>
            </a:r>
          </a:p>
        </p:txBody>
      </p:sp>
    </p:spTree>
    <p:extLst>
      <p:ext uri="{BB962C8B-B14F-4D97-AF65-F5344CB8AC3E}">
        <p14:creationId xmlns:p14="http://schemas.microsoft.com/office/powerpoint/2010/main" val="39404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descr="Large confetti"/>
          <p:cNvSpPr>
            <a:spLocks noGrp="1"/>
          </p:cNvSpPr>
          <p:nvPr>
            <p:ph type="title"/>
          </p:nvPr>
        </p:nvSpPr>
        <p:spPr/>
        <p:txBody>
          <a:bodyPr rtlCol="0">
            <a:normAutofit/>
          </a:bodyPr>
          <a:lstStyle/>
          <a:p>
            <a:pPr eaLnBrk="1" fontAlgn="auto" hangingPunct="1">
              <a:spcAft>
                <a:spcPts val="0"/>
              </a:spcAft>
              <a:defRPr/>
            </a:pPr>
            <a:r>
              <a:rPr lang="en-US" sz="4000" b="1" dirty="0" smtClean="0">
                <a:solidFill>
                  <a:schemeClr val="accent1">
                    <a:lumMod val="75000"/>
                  </a:schemeClr>
                </a:solidFill>
                <a:ea typeface="+mj-ea"/>
              </a:rPr>
              <a:t>Mammography Equipment</a:t>
            </a:r>
          </a:p>
        </p:txBody>
      </p:sp>
      <p:sp>
        <p:nvSpPr>
          <p:cNvPr id="13619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0B6658C9-8C86-4F61-A36B-66A90BD10221}" type="slidenum">
              <a:rPr lang="en-US" altLang="en-US" sz="1200">
                <a:solidFill>
                  <a:srgbClr val="898989"/>
                </a:solidFill>
              </a:rPr>
              <a:pPr eaLnBrk="1" hangingPunct="1"/>
              <a:t>11</a:t>
            </a:fld>
            <a:endParaRPr lang="en-US" altLang="en-US" sz="1200">
              <a:solidFill>
                <a:srgbClr val="898989"/>
              </a:solidFill>
            </a:endParaRPr>
          </a:p>
        </p:txBody>
      </p:sp>
      <p:pic>
        <p:nvPicPr>
          <p:cNvPr id="136195" name="Picture 3" descr="G:\Teaching\COP6731\CAD\Breast Diagrams\si-mammoma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113" y="2065338"/>
            <a:ext cx="3417887" cy="433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6" name="Picture 7" descr="http://www.cancer.gov/images/cdr/live/CDR415525-7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175000"/>
            <a:ext cx="35814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319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A4A24C-F505-4576-8761-CF6E9E522770}" type="datetime1">
              <a:rPr lang="en-US" altLang="en-US" smtClean="0"/>
              <a:pPr/>
              <a:t>2/25/2016</a:t>
            </a:fld>
            <a:endParaRPr lang="en-US" altLang="en-US"/>
          </a:p>
        </p:txBody>
      </p:sp>
      <p:sp>
        <p:nvSpPr>
          <p:cNvPr id="3" name="Footer Placeholder 2"/>
          <p:cNvSpPr>
            <a:spLocks noGrp="1"/>
          </p:cNvSpPr>
          <p:nvPr>
            <p:ph type="ftr" sz="quarter" idx="11"/>
          </p:nvPr>
        </p:nvSpPr>
        <p:spPr/>
        <p:txBody>
          <a:bodyPr/>
          <a:lstStyle/>
          <a:p>
            <a:pPr>
              <a:defRPr/>
            </a:pPr>
            <a:r>
              <a:rPr lang="en-US" smtClean="0">
                <a:solidFill>
                  <a:prstClr val="black">
                    <a:tint val="75000"/>
                  </a:prstClr>
                </a:solidFill>
              </a:rPr>
              <a:t>CBMS2006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27C8E6-E6A4-4B63-BDE6-4CB7357F4210}" type="slidenum">
              <a:rPr lang="en-US" altLang="en-US" smtClean="0"/>
              <a:pPr/>
              <a:t>12</a:t>
            </a:fld>
            <a:endParaRPr lang="en-US" altLang="en-US"/>
          </a:p>
        </p:txBody>
      </p:sp>
    </p:spTree>
    <p:extLst>
      <p:ext uri="{BB962C8B-B14F-4D97-AF65-F5344CB8AC3E}">
        <p14:creationId xmlns:p14="http://schemas.microsoft.com/office/powerpoint/2010/main" val="84130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G:\Teaching\COP6731\CAD\Breast Diagrams\breast_anatomy[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8" y="1198563"/>
            <a:ext cx="4306888" cy="565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Title 1" descr="Large confetti"/>
          <p:cNvSpPr>
            <a:spLocks noGrp="1"/>
          </p:cNvSpPr>
          <p:nvPr>
            <p:ph type="title"/>
          </p:nvPr>
        </p:nvSpPr>
        <p:spPr>
          <a:xfrm>
            <a:off x="457200" y="76200"/>
            <a:ext cx="8229600" cy="1143000"/>
          </a:xfrm>
        </p:spPr>
        <p:txBody>
          <a:bodyPr/>
          <a:lstStyle/>
          <a:p>
            <a:pPr eaLnBrk="1" hangingPunct="1"/>
            <a:r>
              <a:rPr lang="en-US" altLang="en-US" b="1" smtClean="0">
                <a:solidFill>
                  <a:schemeClr val="tx2"/>
                </a:solidFill>
                <a:ea typeface="ＭＳ Ｐゴシック" pitchFamily="34" charset="-128"/>
              </a:rPr>
              <a:t>Normal Breast</a:t>
            </a:r>
          </a:p>
        </p:txBody>
      </p:sp>
      <p:graphicFrame>
        <p:nvGraphicFramePr>
          <p:cNvPr id="8" name="Content Placeholder 7"/>
          <p:cNvGraphicFramePr>
            <a:graphicFrameLocks noGrp="1"/>
          </p:cNvGraphicFramePr>
          <p:nvPr>
            <p:ph idx="1"/>
          </p:nvPr>
        </p:nvGraphicFramePr>
        <p:xfrm>
          <a:off x="4724400" y="2041525"/>
          <a:ext cx="4191000" cy="2682872"/>
        </p:xfrm>
        <a:graphic>
          <a:graphicData uri="http://schemas.openxmlformats.org/drawingml/2006/table">
            <a:tbl>
              <a:tblPr firstRow="1" bandRow="1">
                <a:tableStyleId>{5C22544A-7EE6-4342-B048-85BDC9FD1C3A}</a:tableStyleId>
              </a:tblPr>
              <a:tblGrid>
                <a:gridCol w="304800"/>
                <a:gridCol w="3886200"/>
              </a:tblGrid>
              <a:tr h="335359">
                <a:tc gridSpan="2">
                  <a:txBody>
                    <a:bodyPr/>
                    <a:lstStyle/>
                    <a:p>
                      <a:pPr algn="ctr"/>
                      <a:r>
                        <a:rPr lang="en-US" sz="1600" dirty="0" smtClean="0">
                          <a:latin typeface="Arial" pitchFamily="34" charset="0"/>
                          <a:cs typeface="Arial" pitchFamily="34" charset="0"/>
                        </a:rPr>
                        <a:t>Breast profile</a:t>
                      </a:r>
                      <a:endParaRPr lang="en-US" sz="1600" dirty="0">
                        <a:latin typeface="Arial" pitchFamily="34" charset="0"/>
                        <a:cs typeface="Arial" pitchFamily="34" charset="0"/>
                      </a:endParaRPr>
                    </a:p>
                  </a:txBody>
                  <a:tcPr marT="45731" marB="45731"/>
                </a:tc>
                <a:tc hMerge="1">
                  <a:txBody>
                    <a:bodyPr/>
                    <a:lstStyle/>
                    <a:p>
                      <a:endParaRPr lang="en-US" dirty="0"/>
                    </a:p>
                  </a:txBody>
                  <a:tcPr/>
                </a:tc>
              </a:tr>
              <a:tr h="335359">
                <a:tc>
                  <a:txBody>
                    <a:bodyPr/>
                    <a:lstStyle/>
                    <a:p>
                      <a:r>
                        <a:rPr lang="en-US" sz="1600" dirty="0" smtClean="0">
                          <a:latin typeface="Arial" pitchFamily="34" charset="0"/>
                          <a:cs typeface="Arial" pitchFamily="34" charset="0"/>
                        </a:rPr>
                        <a:t>A</a:t>
                      </a:r>
                      <a:endParaRPr lang="en-US" sz="1600" dirty="0">
                        <a:latin typeface="Arial" pitchFamily="34" charset="0"/>
                        <a:cs typeface="Arial" pitchFamily="34" charset="0"/>
                      </a:endParaRPr>
                    </a:p>
                  </a:txBody>
                  <a:tcPr marT="45731" marB="45731"/>
                </a:tc>
                <a:tc>
                  <a:txBody>
                    <a:bodyPr/>
                    <a:lstStyle/>
                    <a:p>
                      <a:r>
                        <a:rPr lang="en-US" sz="1600" dirty="0" smtClean="0">
                          <a:latin typeface="Arial" pitchFamily="34" charset="0"/>
                          <a:cs typeface="Arial" pitchFamily="34" charset="0"/>
                        </a:rPr>
                        <a:t>ducts</a:t>
                      </a:r>
                      <a:endParaRPr lang="en-US" sz="1600" dirty="0">
                        <a:latin typeface="Arial" pitchFamily="34" charset="0"/>
                        <a:cs typeface="Arial" pitchFamily="34" charset="0"/>
                      </a:endParaRPr>
                    </a:p>
                  </a:txBody>
                  <a:tcPr marT="45731" marB="45731"/>
                </a:tc>
              </a:tr>
              <a:tr h="335359">
                <a:tc>
                  <a:txBody>
                    <a:bodyPr/>
                    <a:lstStyle/>
                    <a:p>
                      <a:r>
                        <a:rPr lang="en-US" sz="1600" dirty="0" smtClean="0">
                          <a:latin typeface="Arial" pitchFamily="34" charset="0"/>
                          <a:cs typeface="Arial" pitchFamily="34" charset="0"/>
                        </a:rPr>
                        <a:t>B</a:t>
                      </a:r>
                      <a:endParaRPr lang="en-US" sz="1600" dirty="0">
                        <a:latin typeface="Arial" pitchFamily="34" charset="0"/>
                        <a:cs typeface="Arial" pitchFamily="34" charset="0"/>
                      </a:endParaRPr>
                    </a:p>
                  </a:txBody>
                  <a:tcPr marT="45731" marB="45731"/>
                </a:tc>
                <a:tc>
                  <a:txBody>
                    <a:bodyPr/>
                    <a:lstStyle/>
                    <a:p>
                      <a:r>
                        <a:rPr lang="en-US" sz="1600" dirty="0" smtClean="0">
                          <a:latin typeface="Arial" pitchFamily="34" charset="0"/>
                          <a:cs typeface="Arial" pitchFamily="34" charset="0"/>
                        </a:rPr>
                        <a:t>lobules</a:t>
                      </a:r>
                      <a:endParaRPr lang="en-US" sz="1600" dirty="0">
                        <a:latin typeface="Arial" pitchFamily="34" charset="0"/>
                        <a:cs typeface="Arial" pitchFamily="34" charset="0"/>
                      </a:endParaRPr>
                    </a:p>
                  </a:txBody>
                  <a:tcPr marT="45731" marB="45731"/>
                </a:tc>
              </a:tr>
              <a:tr h="335359">
                <a:tc>
                  <a:txBody>
                    <a:bodyPr/>
                    <a:lstStyle/>
                    <a:p>
                      <a:r>
                        <a:rPr lang="en-US" sz="1600" dirty="0" smtClean="0">
                          <a:latin typeface="Arial" pitchFamily="34" charset="0"/>
                          <a:cs typeface="Arial" pitchFamily="34" charset="0"/>
                        </a:rPr>
                        <a:t>C</a:t>
                      </a:r>
                      <a:endParaRPr lang="en-US" sz="1600" dirty="0">
                        <a:latin typeface="Arial" pitchFamily="34" charset="0"/>
                        <a:cs typeface="Arial" pitchFamily="34" charset="0"/>
                      </a:endParaRPr>
                    </a:p>
                  </a:txBody>
                  <a:tcPr marT="45731" marB="45731"/>
                </a:tc>
                <a:tc>
                  <a:txBody>
                    <a:bodyPr/>
                    <a:lstStyle/>
                    <a:p>
                      <a:r>
                        <a:rPr lang="en-US" sz="1600" dirty="0" smtClean="0">
                          <a:latin typeface="Arial" pitchFamily="34" charset="0"/>
                          <a:cs typeface="Arial" pitchFamily="34" charset="0"/>
                        </a:rPr>
                        <a:t>dilated section of duct to hold milk</a:t>
                      </a:r>
                      <a:endParaRPr lang="en-US" sz="1600" dirty="0">
                        <a:latin typeface="Arial" pitchFamily="34" charset="0"/>
                        <a:cs typeface="Arial" pitchFamily="34" charset="0"/>
                      </a:endParaRPr>
                    </a:p>
                  </a:txBody>
                  <a:tcPr marT="45731" marB="45731"/>
                </a:tc>
              </a:tr>
              <a:tr h="335359">
                <a:tc>
                  <a:txBody>
                    <a:bodyPr/>
                    <a:lstStyle/>
                    <a:p>
                      <a:r>
                        <a:rPr lang="en-US" sz="1600" dirty="0" smtClean="0">
                          <a:latin typeface="Arial" pitchFamily="34" charset="0"/>
                          <a:cs typeface="Arial" pitchFamily="34" charset="0"/>
                        </a:rPr>
                        <a:t>D</a:t>
                      </a:r>
                      <a:endParaRPr lang="en-US" sz="1600" dirty="0">
                        <a:latin typeface="Arial" pitchFamily="34" charset="0"/>
                        <a:cs typeface="Arial" pitchFamily="34" charset="0"/>
                      </a:endParaRPr>
                    </a:p>
                  </a:txBody>
                  <a:tcPr marT="45731" marB="45731"/>
                </a:tc>
                <a:tc>
                  <a:txBody>
                    <a:bodyPr/>
                    <a:lstStyle/>
                    <a:p>
                      <a:r>
                        <a:rPr lang="en-US" sz="1600" dirty="0" smtClean="0">
                          <a:latin typeface="Arial" pitchFamily="34" charset="0"/>
                          <a:cs typeface="Arial" pitchFamily="34" charset="0"/>
                        </a:rPr>
                        <a:t>nipple</a:t>
                      </a:r>
                      <a:endParaRPr lang="en-US" sz="1600" dirty="0">
                        <a:latin typeface="Arial" pitchFamily="34" charset="0"/>
                        <a:cs typeface="Arial" pitchFamily="34" charset="0"/>
                      </a:endParaRPr>
                    </a:p>
                  </a:txBody>
                  <a:tcPr marT="45731" marB="45731"/>
                </a:tc>
              </a:tr>
              <a:tr h="335359">
                <a:tc>
                  <a:txBody>
                    <a:bodyPr/>
                    <a:lstStyle/>
                    <a:p>
                      <a:r>
                        <a:rPr lang="en-US" sz="1600" dirty="0" smtClean="0">
                          <a:latin typeface="Arial" pitchFamily="34" charset="0"/>
                          <a:cs typeface="Arial" pitchFamily="34" charset="0"/>
                        </a:rPr>
                        <a:t>E</a:t>
                      </a:r>
                      <a:endParaRPr lang="en-US" sz="1600" dirty="0">
                        <a:latin typeface="Arial" pitchFamily="34" charset="0"/>
                        <a:cs typeface="Arial" pitchFamily="34" charset="0"/>
                      </a:endParaRPr>
                    </a:p>
                  </a:txBody>
                  <a:tcPr marT="45731" marB="45731"/>
                </a:tc>
                <a:tc>
                  <a:txBody>
                    <a:bodyPr/>
                    <a:lstStyle/>
                    <a:p>
                      <a:r>
                        <a:rPr lang="en-US" sz="1600" dirty="0" smtClean="0">
                          <a:latin typeface="Arial" pitchFamily="34" charset="0"/>
                          <a:cs typeface="Arial" pitchFamily="34" charset="0"/>
                        </a:rPr>
                        <a:t>fat</a:t>
                      </a:r>
                      <a:endParaRPr lang="en-US" sz="1600" dirty="0">
                        <a:latin typeface="Arial" pitchFamily="34" charset="0"/>
                        <a:cs typeface="Arial" pitchFamily="34" charset="0"/>
                      </a:endParaRPr>
                    </a:p>
                  </a:txBody>
                  <a:tcPr marT="45731" marB="45731"/>
                </a:tc>
              </a:tr>
              <a:tr h="335359">
                <a:tc>
                  <a:txBody>
                    <a:bodyPr/>
                    <a:lstStyle/>
                    <a:p>
                      <a:r>
                        <a:rPr lang="en-US" sz="1600" dirty="0" smtClean="0">
                          <a:latin typeface="Arial" pitchFamily="34" charset="0"/>
                          <a:cs typeface="Arial" pitchFamily="34" charset="0"/>
                        </a:rPr>
                        <a:t>F</a:t>
                      </a:r>
                      <a:endParaRPr lang="en-US" sz="1600" dirty="0">
                        <a:latin typeface="Arial" pitchFamily="34" charset="0"/>
                        <a:cs typeface="Arial" pitchFamily="34" charset="0"/>
                      </a:endParaRPr>
                    </a:p>
                  </a:txBody>
                  <a:tcPr marT="45731" marB="45731"/>
                </a:tc>
                <a:tc>
                  <a:txBody>
                    <a:bodyPr/>
                    <a:lstStyle/>
                    <a:p>
                      <a:r>
                        <a:rPr lang="en-US" sz="1600" dirty="0" err="1" smtClean="0">
                          <a:latin typeface="Arial" pitchFamily="34" charset="0"/>
                          <a:cs typeface="Arial" pitchFamily="34" charset="0"/>
                        </a:rPr>
                        <a:t>pectoralis</a:t>
                      </a:r>
                      <a:r>
                        <a:rPr lang="en-US" sz="1600" dirty="0" smtClean="0">
                          <a:latin typeface="Arial" pitchFamily="34" charset="0"/>
                          <a:cs typeface="Arial" pitchFamily="34" charset="0"/>
                        </a:rPr>
                        <a:t> major muscle</a:t>
                      </a:r>
                      <a:endParaRPr lang="en-US" sz="1600" dirty="0">
                        <a:latin typeface="Arial" pitchFamily="34" charset="0"/>
                        <a:cs typeface="Arial" pitchFamily="34" charset="0"/>
                      </a:endParaRPr>
                    </a:p>
                  </a:txBody>
                  <a:tcPr marT="45731" marB="45731"/>
                </a:tc>
              </a:tr>
              <a:tr h="335359">
                <a:tc>
                  <a:txBody>
                    <a:bodyPr/>
                    <a:lstStyle/>
                    <a:p>
                      <a:r>
                        <a:rPr lang="en-US" sz="1600" dirty="0" smtClean="0">
                          <a:latin typeface="Arial" pitchFamily="34" charset="0"/>
                          <a:cs typeface="Arial" pitchFamily="34" charset="0"/>
                        </a:rPr>
                        <a:t>G</a:t>
                      </a:r>
                      <a:endParaRPr lang="en-US" sz="1600" dirty="0">
                        <a:latin typeface="Arial" pitchFamily="34" charset="0"/>
                        <a:cs typeface="Arial" pitchFamily="34" charset="0"/>
                      </a:endParaRPr>
                    </a:p>
                  </a:txBody>
                  <a:tcPr marT="45731" marB="45731"/>
                </a:tc>
                <a:tc>
                  <a:txBody>
                    <a:bodyPr/>
                    <a:lstStyle/>
                    <a:p>
                      <a:r>
                        <a:rPr lang="en-US" sz="1600" dirty="0" smtClean="0">
                          <a:latin typeface="Arial" pitchFamily="34" charset="0"/>
                          <a:cs typeface="Arial" pitchFamily="34" charset="0"/>
                        </a:rPr>
                        <a:t>chest</a:t>
                      </a:r>
                      <a:r>
                        <a:rPr lang="en-US" sz="1600" baseline="0" dirty="0" smtClean="0">
                          <a:latin typeface="Arial" pitchFamily="34" charset="0"/>
                          <a:cs typeface="Arial" pitchFamily="34" charset="0"/>
                        </a:rPr>
                        <a:t> wall/rib cage</a:t>
                      </a:r>
                      <a:endParaRPr lang="en-US" sz="1600" dirty="0">
                        <a:latin typeface="Arial" pitchFamily="34" charset="0"/>
                        <a:cs typeface="Arial" pitchFamily="34" charset="0"/>
                      </a:endParaRPr>
                    </a:p>
                  </a:txBody>
                  <a:tcPr marT="45731" marB="45731"/>
                </a:tc>
              </a:tr>
            </a:tbl>
          </a:graphicData>
        </a:graphic>
      </p:graphicFrame>
      <p:sp>
        <p:nvSpPr>
          <p:cNvPr id="5635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8687CE55-C3E0-4F85-A33A-054BA809C722}" type="slidenum">
              <a:rPr lang="en-US" altLang="en-US" sz="1200">
                <a:solidFill>
                  <a:srgbClr val="898989"/>
                </a:solidFill>
              </a:rPr>
              <a:pPr eaLnBrk="1" hangingPunct="1"/>
              <a:t>2</a:t>
            </a:fld>
            <a:endParaRPr lang="en-US" altLang="en-US" sz="1200">
              <a:solidFill>
                <a:srgbClr val="898989"/>
              </a:solidFill>
            </a:endParaRPr>
          </a:p>
        </p:txBody>
      </p:sp>
      <p:graphicFrame>
        <p:nvGraphicFramePr>
          <p:cNvPr id="9" name="Table 8"/>
          <p:cNvGraphicFramePr>
            <a:graphicFrameLocks noGrp="1"/>
          </p:cNvGraphicFramePr>
          <p:nvPr/>
        </p:nvGraphicFramePr>
        <p:xfrm>
          <a:off x="4706938" y="4953000"/>
          <a:ext cx="3827462" cy="1219200"/>
        </p:xfrm>
        <a:graphic>
          <a:graphicData uri="http://schemas.openxmlformats.org/drawingml/2006/table">
            <a:tbl>
              <a:tblPr firstRow="1" bandRow="1">
                <a:tableStyleId>{5C22544A-7EE6-4342-B048-85BDC9FD1C3A}</a:tableStyleId>
              </a:tblPr>
              <a:tblGrid>
                <a:gridCol w="304775"/>
                <a:gridCol w="3522687"/>
              </a:tblGrid>
              <a:tr h="304800">
                <a:tc gridSpan="2">
                  <a:txBody>
                    <a:bodyPr/>
                    <a:lstStyle/>
                    <a:p>
                      <a:pPr algn="ctr"/>
                      <a:r>
                        <a:rPr lang="en-US" sz="1400" dirty="0" smtClean="0">
                          <a:latin typeface="Arial" pitchFamily="34" charset="0"/>
                          <a:cs typeface="Arial" pitchFamily="34" charset="0"/>
                        </a:rPr>
                        <a:t>Enlargement</a:t>
                      </a:r>
                      <a:endParaRPr lang="en-US" sz="1400" dirty="0">
                        <a:latin typeface="Arial" pitchFamily="34" charset="0"/>
                        <a:cs typeface="Arial" pitchFamily="34" charset="0"/>
                      </a:endParaRPr>
                    </a:p>
                  </a:txBody>
                  <a:tcPr marL="91432" marR="91432"/>
                </a:tc>
                <a:tc hMerge="1">
                  <a:txBody>
                    <a:bodyPr/>
                    <a:lstStyle/>
                    <a:p>
                      <a:endParaRPr lang="en-US" dirty="0"/>
                    </a:p>
                  </a:txBody>
                  <a:tcPr/>
                </a:tc>
              </a:tr>
              <a:tr h="304800">
                <a:tc>
                  <a:txBody>
                    <a:bodyPr/>
                    <a:lstStyle/>
                    <a:p>
                      <a:r>
                        <a:rPr lang="en-US" sz="1400" dirty="0" smtClean="0">
                          <a:latin typeface="Arial" pitchFamily="34" charset="0"/>
                          <a:cs typeface="Arial" pitchFamily="34" charset="0"/>
                        </a:rPr>
                        <a:t>A</a:t>
                      </a:r>
                      <a:endParaRPr lang="en-US" sz="1400" dirty="0">
                        <a:latin typeface="Arial" pitchFamily="34" charset="0"/>
                        <a:cs typeface="Arial" pitchFamily="34" charset="0"/>
                      </a:endParaRPr>
                    </a:p>
                  </a:txBody>
                  <a:tcPr marL="91432" marR="91432"/>
                </a:tc>
                <a:tc>
                  <a:txBody>
                    <a:bodyPr/>
                    <a:lstStyle/>
                    <a:p>
                      <a:r>
                        <a:rPr lang="en-US" sz="1400" dirty="0" smtClean="0">
                          <a:latin typeface="Arial" pitchFamily="34" charset="0"/>
                          <a:cs typeface="Arial" pitchFamily="34" charset="0"/>
                        </a:rPr>
                        <a:t>normal duct cells</a:t>
                      </a:r>
                      <a:endParaRPr lang="en-US" sz="1400" dirty="0">
                        <a:latin typeface="Arial" pitchFamily="34" charset="0"/>
                        <a:cs typeface="Arial" pitchFamily="34" charset="0"/>
                      </a:endParaRPr>
                    </a:p>
                  </a:txBody>
                  <a:tcPr marL="91432" marR="91432"/>
                </a:tc>
              </a:tr>
              <a:tr h="304800">
                <a:tc>
                  <a:txBody>
                    <a:bodyPr/>
                    <a:lstStyle/>
                    <a:p>
                      <a:r>
                        <a:rPr lang="en-US" sz="1400" dirty="0" smtClean="0">
                          <a:latin typeface="Arial" pitchFamily="34" charset="0"/>
                          <a:cs typeface="Arial" pitchFamily="34" charset="0"/>
                        </a:rPr>
                        <a:t>B</a:t>
                      </a:r>
                      <a:endParaRPr lang="en-US" sz="1400" dirty="0">
                        <a:latin typeface="Arial" pitchFamily="34" charset="0"/>
                        <a:cs typeface="Arial" pitchFamily="34" charset="0"/>
                      </a:endParaRPr>
                    </a:p>
                  </a:txBody>
                  <a:tcPr marL="91432" marR="91432"/>
                </a:tc>
                <a:tc>
                  <a:txBody>
                    <a:bodyPr/>
                    <a:lstStyle/>
                    <a:p>
                      <a:r>
                        <a:rPr lang="en-US" sz="1400" dirty="0" smtClean="0">
                          <a:latin typeface="Arial" pitchFamily="34" charset="0"/>
                          <a:cs typeface="Arial" pitchFamily="34" charset="0"/>
                        </a:rPr>
                        <a:t>basement membrane (duct wall)</a:t>
                      </a:r>
                      <a:endParaRPr lang="en-US" sz="1400" dirty="0">
                        <a:latin typeface="Arial" pitchFamily="34" charset="0"/>
                        <a:cs typeface="Arial" pitchFamily="34" charset="0"/>
                      </a:endParaRPr>
                    </a:p>
                  </a:txBody>
                  <a:tcPr marL="91432" marR="91432"/>
                </a:tc>
              </a:tr>
              <a:tr h="304800">
                <a:tc>
                  <a:txBody>
                    <a:bodyPr/>
                    <a:lstStyle/>
                    <a:p>
                      <a:r>
                        <a:rPr lang="en-US" sz="1400" dirty="0" smtClean="0">
                          <a:latin typeface="Arial" pitchFamily="34" charset="0"/>
                          <a:cs typeface="Arial" pitchFamily="34" charset="0"/>
                        </a:rPr>
                        <a:t>C</a:t>
                      </a:r>
                      <a:endParaRPr lang="en-US" sz="1400" dirty="0">
                        <a:latin typeface="Arial" pitchFamily="34" charset="0"/>
                        <a:cs typeface="Arial" pitchFamily="34" charset="0"/>
                      </a:endParaRPr>
                    </a:p>
                  </a:txBody>
                  <a:tcPr marL="91432" marR="91432"/>
                </a:tc>
                <a:tc>
                  <a:txBody>
                    <a:bodyPr/>
                    <a:lstStyle/>
                    <a:p>
                      <a:r>
                        <a:rPr lang="en-US" sz="1400" dirty="0" smtClean="0">
                          <a:latin typeface="Arial" pitchFamily="34" charset="0"/>
                          <a:cs typeface="Arial" pitchFamily="34" charset="0"/>
                        </a:rPr>
                        <a:t>lumen (center of duct)</a:t>
                      </a:r>
                      <a:endParaRPr lang="en-US" sz="1400" dirty="0">
                        <a:latin typeface="Arial" pitchFamily="34" charset="0"/>
                        <a:cs typeface="Arial" pitchFamily="34" charset="0"/>
                      </a:endParaRPr>
                    </a:p>
                  </a:txBody>
                  <a:tcPr marL="91432" marR="91432"/>
                </a:tc>
              </a:tr>
            </a:tbl>
          </a:graphicData>
        </a:graphic>
      </p:graphicFrame>
      <p:sp>
        <p:nvSpPr>
          <p:cNvPr id="56368" name="TextBox 6"/>
          <p:cNvSpPr txBox="1">
            <a:spLocks noChangeArrowheads="1"/>
          </p:cNvSpPr>
          <p:nvPr/>
        </p:nvSpPr>
        <p:spPr bwMode="auto">
          <a:xfrm>
            <a:off x="381000" y="6413500"/>
            <a:ext cx="14906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fontAlgn="base" hangingPunct="1">
              <a:spcBef>
                <a:spcPct val="0"/>
              </a:spcBef>
              <a:spcAft>
                <a:spcPct val="0"/>
              </a:spcAft>
            </a:pPr>
            <a:r>
              <a:rPr lang="en-US" altLang="en-US" sz="800" smtClean="0">
                <a:solidFill>
                  <a:prstClr val="black"/>
                </a:solidFill>
                <a:latin typeface="Arial" pitchFamily="34" charset="0"/>
                <a:cs typeface="Arial" pitchFamily="34" charset="0"/>
              </a:rPr>
              <a:t>Illustration © Mary K. Bryson</a:t>
            </a:r>
          </a:p>
        </p:txBody>
      </p:sp>
    </p:spTree>
    <p:extLst>
      <p:ext uri="{BB962C8B-B14F-4D97-AF65-F5344CB8AC3E}">
        <p14:creationId xmlns:p14="http://schemas.microsoft.com/office/powerpoint/2010/main" val="894992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custDataLst>
              <p:tags r:id="rId2"/>
            </p:custDataLst>
          </p:nvPr>
        </p:nvSpPr>
        <p:spPr/>
        <p:txBody>
          <a:bodyPr/>
          <a:lstStyle/>
          <a:p>
            <a:r>
              <a:rPr lang="en-US" altLang="en-US"/>
              <a:t>Regional Lymph Nodes for Breast</a:t>
            </a:r>
          </a:p>
        </p:txBody>
      </p:sp>
      <p:pic>
        <p:nvPicPr>
          <p:cNvPr id="156675" name="Picture 3" descr="Diagram of the chest showing the location of lymph nodes"/>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3810000" y="1447800"/>
            <a:ext cx="4343400" cy="4343400"/>
          </a:xfrm>
          <a:prstGeom prst="rect">
            <a:avLst/>
          </a:prstGeom>
          <a:noFill/>
          <a:extLst>
            <a:ext uri="{909E8E84-426E-40DD-AFC4-6F175D3DCCD1}">
              <a14:hiddenFill xmlns:a14="http://schemas.microsoft.com/office/drawing/2010/main">
                <a:solidFill>
                  <a:srgbClr val="FFFFFF"/>
                </a:solidFill>
              </a14:hiddenFill>
            </a:ext>
          </a:extLst>
        </p:spPr>
      </p:pic>
      <p:sp>
        <p:nvSpPr>
          <p:cNvPr id="156676" name="Text Box 4"/>
          <p:cNvSpPr txBox="1">
            <a:spLocks noChangeArrowheads="1"/>
          </p:cNvSpPr>
          <p:nvPr>
            <p:custDataLst>
              <p:tags r:id="rId4"/>
            </p:custDataLst>
          </p:nvPr>
        </p:nvSpPr>
        <p:spPr bwMode="auto">
          <a:xfrm>
            <a:off x="304800" y="1828800"/>
            <a:ext cx="2971800" cy="407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US" b="1">
                <a:solidFill>
                  <a:srgbClr val="000000"/>
                </a:solidFill>
              </a:rPr>
              <a:t>A: Pectoralis major muscle</a:t>
            </a:r>
          </a:p>
          <a:p>
            <a:pPr defTabSz="914400" fontAlgn="base">
              <a:spcBef>
                <a:spcPct val="50000"/>
              </a:spcBef>
              <a:spcAft>
                <a:spcPct val="0"/>
              </a:spcAft>
            </a:pPr>
            <a:r>
              <a:rPr lang="en-US" altLang="en-US" b="1">
                <a:solidFill>
                  <a:srgbClr val="000000"/>
                </a:solidFill>
              </a:rPr>
              <a:t>B: Axillary lymph nodes level I</a:t>
            </a:r>
          </a:p>
          <a:p>
            <a:pPr defTabSz="914400" fontAlgn="base">
              <a:spcBef>
                <a:spcPct val="50000"/>
              </a:spcBef>
              <a:spcAft>
                <a:spcPct val="0"/>
              </a:spcAft>
            </a:pPr>
            <a:r>
              <a:rPr lang="en-US" altLang="en-US" b="1">
                <a:solidFill>
                  <a:srgbClr val="000000"/>
                </a:solidFill>
              </a:rPr>
              <a:t>C: Axillary lymph nodes level II</a:t>
            </a:r>
          </a:p>
          <a:p>
            <a:pPr defTabSz="914400" fontAlgn="base">
              <a:spcBef>
                <a:spcPct val="50000"/>
              </a:spcBef>
              <a:spcAft>
                <a:spcPct val="0"/>
              </a:spcAft>
            </a:pPr>
            <a:r>
              <a:rPr lang="en-US" altLang="en-US" b="1">
                <a:solidFill>
                  <a:srgbClr val="000000"/>
                </a:solidFill>
              </a:rPr>
              <a:t>D: Axillary lymph nodes level III</a:t>
            </a:r>
          </a:p>
          <a:p>
            <a:pPr defTabSz="914400" fontAlgn="base">
              <a:spcBef>
                <a:spcPct val="50000"/>
              </a:spcBef>
              <a:spcAft>
                <a:spcPct val="0"/>
              </a:spcAft>
            </a:pPr>
            <a:r>
              <a:rPr lang="en-US" altLang="en-US" b="1">
                <a:solidFill>
                  <a:srgbClr val="000000"/>
                </a:solidFill>
              </a:rPr>
              <a:t>E: Supraclavicular lymph nodes</a:t>
            </a:r>
          </a:p>
          <a:p>
            <a:pPr defTabSz="914400" fontAlgn="base">
              <a:spcBef>
                <a:spcPct val="50000"/>
              </a:spcBef>
              <a:spcAft>
                <a:spcPct val="0"/>
              </a:spcAft>
            </a:pPr>
            <a:r>
              <a:rPr lang="en-US" altLang="en-US" b="1">
                <a:solidFill>
                  <a:srgbClr val="000000"/>
                </a:solidFill>
              </a:rPr>
              <a:t>F: Internal mammary lymph nodes</a:t>
            </a:r>
          </a:p>
        </p:txBody>
      </p:sp>
    </p:spTree>
    <p:custDataLst>
      <p:tags r:id="rId1"/>
    </p:custDataLst>
    <p:extLst>
      <p:ext uri="{BB962C8B-B14F-4D97-AF65-F5344CB8AC3E}">
        <p14:creationId xmlns:p14="http://schemas.microsoft.com/office/powerpoint/2010/main" val="1085163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2" name="Picture 4" descr="C:\Matab\Mamo\Mamo\External\BreastCanc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324600"/>
            <a:ext cx="10972800" cy="1950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843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custDataLst>
              <p:tags r:id="rId2"/>
            </p:custDataLst>
          </p:nvPr>
        </p:nvSpPr>
        <p:spPr/>
        <p:txBody>
          <a:bodyPr/>
          <a:lstStyle/>
          <a:p>
            <a:r>
              <a:rPr lang="en-US" altLang="en-US"/>
              <a:t>Breast Anatomy</a:t>
            </a:r>
          </a:p>
        </p:txBody>
      </p:sp>
      <p:pic>
        <p:nvPicPr>
          <p:cNvPr id="145412" name="Picture 4" descr="Cross-sections of a breast showing the location of ribs, muscle, lobes, ducts, nipple, areola, and fat"/>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5791200" y="2743200"/>
            <a:ext cx="2811463" cy="3303588"/>
          </a:xfrm>
          <a:prstGeom prst="rect">
            <a:avLst/>
          </a:prstGeom>
          <a:noFill/>
          <a:extLst>
            <a:ext uri="{909E8E84-426E-40DD-AFC4-6F175D3DCCD1}">
              <a14:hiddenFill xmlns:a14="http://schemas.microsoft.com/office/drawing/2010/main">
                <a:solidFill>
                  <a:srgbClr val="FFFFFF"/>
                </a:solidFill>
              </a14:hiddenFill>
            </a:ext>
          </a:extLst>
        </p:spPr>
      </p:pic>
      <p:sp>
        <p:nvSpPr>
          <p:cNvPr id="145411" name="Rectangle 3"/>
          <p:cNvSpPr>
            <a:spLocks noGrp="1" noChangeArrowheads="1"/>
          </p:cNvSpPr>
          <p:nvPr>
            <p:ph type="body" idx="1"/>
            <p:custDataLst>
              <p:tags r:id="rId4"/>
            </p:custDataLst>
          </p:nvPr>
        </p:nvSpPr>
        <p:spPr/>
        <p:txBody>
          <a:bodyPr/>
          <a:lstStyle/>
          <a:p>
            <a:pPr>
              <a:lnSpc>
                <a:spcPct val="90000"/>
              </a:lnSpc>
            </a:pPr>
            <a:r>
              <a:rPr lang="en-US" altLang="en-US"/>
              <a:t>Breast contains 15-20 lobes</a:t>
            </a:r>
          </a:p>
          <a:p>
            <a:pPr>
              <a:lnSpc>
                <a:spcPct val="90000"/>
              </a:lnSpc>
            </a:pPr>
            <a:r>
              <a:rPr lang="en-US" altLang="en-US"/>
              <a:t>Fat covers the lobes and shapes the breast</a:t>
            </a:r>
          </a:p>
          <a:p>
            <a:pPr>
              <a:lnSpc>
                <a:spcPct val="90000"/>
              </a:lnSpc>
            </a:pPr>
            <a:r>
              <a:rPr lang="en-US" altLang="en-US"/>
              <a:t>Lobules fill each lobe</a:t>
            </a:r>
          </a:p>
          <a:p>
            <a:pPr>
              <a:lnSpc>
                <a:spcPct val="90000"/>
              </a:lnSpc>
            </a:pPr>
            <a:r>
              <a:rPr lang="en-US" altLang="en-US"/>
              <a:t>Sacs at the end of</a:t>
            </a:r>
          </a:p>
          <a:p>
            <a:pPr>
              <a:lnSpc>
                <a:spcPct val="90000"/>
              </a:lnSpc>
              <a:buFontTx/>
              <a:buNone/>
            </a:pPr>
            <a:r>
              <a:rPr lang="en-US" altLang="en-US"/>
              <a:t>	lobules produce milk</a:t>
            </a:r>
          </a:p>
          <a:p>
            <a:pPr>
              <a:lnSpc>
                <a:spcPct val="90000"/>
              </a:lnSpc>
            </a:pPr>
            <a:r>
              <a:rPr lang="en-US" altLang="en-US"/>
              <a:t>Ducts deliver milk to the</a:t>
            </a:r>
          </a:p>
          <a:p>
            <a:pPr>
              <a:lnSpc>
                <a:spcPct val="90000"/>
              </a:lnSpc>
              <a:buFontTx/>
              <a:buNone/>
            </a:pPr>
            <a:r>
              <a:rPr lang="en-US" altLang="en-US"/>
              <a:t>	nipple</a:t>
            </a:r>
          </a:p>
        </p:txBody>
      </p:sp>
    </p:spTree>
    <p:custDataLst>
      <p:tags r:id="rId1"/>
    </p:custDataLst>
    <p:extLst>
      <p:ext uri="{BB962C8B-B14F-4D97-AF65-F5344CB8AC3E}">
        <p14:creationId xmlns:p14="http://schemas.microsoft.com/office/powerpoint/2010/main" val="4136351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3"/>
          <p:cNvSpPr txBox="1">
            <a:spLocks noChangeArrowheads="1"/>
          </p:cNvSpPr>
          <p:nvPr/>
        </p:nvSpPr>
        <p:spPr bwMode="auto">
          <a:xfrm>
            <a:off x="76200" y="381000"/>
            <a:ext cx="8915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fontAlgn="base" hangingPunct="1">
              <a:spcBef>
                <a:spcPct val="0"/>
              </a:spcBef>
              <a:spcAft>
                <a:spcPct val="0"/>
              </a:spcAft>
            </a:pPr>
            <a:r>
              <a:rPr lang="en-US" altLang="en-US" sz="3200" b="1" smtClean="0">
                <a:solidFill>
                  <a:srgbClr val="1F497D"/>
                </a:solidFill>
                <a:latin typeface="Comic Sans MS" pitchFamily="66" charset="0"/>
              </a:rPr>
              <a:t>Development of the Breast Ductal Tree</a:t>
            </a:r>
          </a:p>
          <a:p>
            <a:pPr algn="ctr" eaLnBrk="1" fontAlgn="base" hangingPunct="1">
              <a:spcBef>
                <a:spcPct val="0"/>
              </a:spcBef>
              <a:spcAft>
                <a:spcPct val="0"/>
              </a:spcAft>
            </a:pPr>
            <a:r>
              <a:rPr lang="en-US" altLang="en-US" b="1" smtClean="0">
                <a:solidFill>
                  <a:srgbClr val="1F497D"/>
                </a:solidFill>
                <a:latin typeface="Comic Sans MS" pitchFamily="66" charset="0"/>
              </a:rPr>
              <a:t>Occurs mainly after birth</a:t>
            </a:r>
          </a:p>
        </p:txBody>
      </p:sp>
      <p:pic>
        <p:nvPicPr>
          <p:cNvPr id="27650" name="Group 2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2352675"/>
            <a:ext cx="8858250" cy="420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243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descr="Large confetti"/>
          <p:cNvSpPr>
            <a:spLocks noGrp="1"/>
          </p:cNvSpPr>
          <p:nvPr>
            <p:ph type="title"/>
          </p:nvPr>
        </p:nvSpPr>
        <p:spPr/>
        <p:txBody>
          <a:bodyPr/>
          <a:lstStyle/>
          <a:p>
            <a:pPr eaLnBrk="1" hangingPunct="1"/>
            <a:r>
              <a:rPr lang="en-US" altLang="en-US" smtClean="0">
                <a:ea typeface="ＭＳ Ｐゴシック" pitchFamily="34" charset="-128"/>
              </a:rPr>
              <a:t>Stucture of the Breast</a:t>
            </a:r>
          </a:p>
        </p:txBody>
      </p:sp>
      <p:sp>
        <p:nvSpPr>
          <p:cNvPr id="31746" name="Content Placeholder 2"/>
          <p:cNvSpPr>
            <a:spLocks noGrp="1"/>
          </p:cNvSpPr>
          <p:nvPr>
            <p:ph idx="1"/>
          </p:nvPr>
        </p:nvSpPr>
        <p:spPr>
          <a:xfrm>
            <a:off x="4343400" y="2057400"/>
            <a:ext cx="4495800" cy="3917950"/>
          </a:xfrm>
        </p:spPr>
        <p:txBody>
          <a:bodyPr/>
          <a:lstStyle/>
          <a:p>
            <a:pPr eaLnBrk="1" hangingPunct="1">
              <a:spcAft>
                <a:spcPts val="600"/>
              </a:spcAft>
            </a:pPr>
            <a:r>
              <a:rPr lang="en-US" altLang="en-US" smtClean="0">
                <a:ea typeface="ＭＳ Ｐゴシック" pitchFamily="34" charset="-128"/>
              </a:rPr>
              <a:t>Breast has no muscle tissue</a:t>
            </a:r>
          </a:p>
          <a:p>
            <a:pPr eaLnBrk="1" hangingPunct="1">
              <a:spcAft>
                <a:spcPts val="600"/>
              </a:spcAft>
            </a:pPr>
            <a:r>
              <a:rPr lang="en-US" altLang="en-US" smtClean="0">
                <a:ea typeface="ＭＳ Ｐゴシック" pitchFamily="34" charset="-128"/>
              </a:rPr>
              <a:t>There are muscles underneath the breasts separating them from the ribs</a:t>
            </a:r>
          </a:p>
        </p:txBody>
      </p:sp>
      <p:sp>
        <p:nvSpPr>
          <p:cNvPr id="3174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0B932112-1326-4297-A004-28F09B4EC60D}" type="slidenum">
              <a:rPr lang="en-US" altLang="en-US" sz="1200">
                <a:solidFill>
                  <a:srgbClr val="898989"/>
                </a:solidFill>
              </a:rPr>
              <a:pPr eaLnBrk="1" hangingPunct="1"/>
              <a:t>7</a:t>
            </a:fld>
            <a:endParaRPr lang="en-US" altLang="en-US" sz="1200">
              <a:solidFill>
                <a:srgbClr val="898989"/>
              </a:solidFill>
            </a:endParaRPr>
          </a:p>
        </p:txBody>
      </p:sp>
      <p:pic>
        <p:nvPicPr>
          <p:cNvPr id="31748" name="Picture 13" descr="Anatomy of the female breast, side 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1114425"/>
            <a:ext cx="3665538" cy="560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5723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descr="Large confetti"/>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chemeClr val="tx2"/>
                </a:solidFill>
                <a:ea typeface="+mj-ea"/>
              </a:rPr>
              <a:t>Ductal Carcinoma in situ (DCIS)</a:t>
            </a:r>
          </a:p>
        </p:txBody>
      </p:sp>
      <p:sp>
        <p:nvSpPr>
          <p:cNvPr id="5837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8A0E6ED2-1CE9-4C4F-B420-BD1260CA4E8E}" type="slidenum">
              <a:rPr lang="en-US" altLang="en-US" sz="1200">
                <a:solidFill>
                  <a:srgbClr val="898989"/>
                </a:solidFill>
              </a:rPr>
              <a:pPr eaLnBrk="1" hangingPunct="1"/>
              <a:t>8</a:t>
            </a:fld>
            <a:endParaRPr lang="en-US" altLang="en-US" sz="1200">
              <a:solidFill>
                <a:srgbClr val="898989"/>
              </a:solidFill>
            </a:endParaRPr>
          </a:p>
        </p:txBody>
      </p:sp>
      <p:pic>
        <p:nvPicPr>
          <p:cNvPr id="58371" name="Picture 3" descr="G:\Teaching\COP6731\CAD\Breast Diagrams\ductal_carcinoma[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1981200"/>
            <a:ext cx="3246437"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Box 6"/>
          <p:cNvSpPr txBox="1">
            <a:spLocks noChangeArrowheads="1"/>
          </p:cNvSpPr>
          <p:nvPr/>
        </p:nvSpPr>
        <p:spPr bwMode="auto">
          <a:xfrm>
            <a:off x="490538" y="6565900"/>
            <a:ext cx="14906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fontAlgn="base" hangingPunct="1">
              <a:spcBef>
                <a:spcPct val="0"/>
              </a:spcBef>
              <a:spcAft>
                <a:spcPct val="0"/>
              </a:spcAft>
            </a:pPr>
            <a:r>
              <a:rPr lang="en-US" altLang="en-US" sz="800" smtClean="0">
                <a:solidFill>
                  <a:prstClr val="black"/>
                </a:solidFill>
                <a:latin typeface="Arial" pitchFamily="34" charset="0"/>
                <a:cs typeface="Arial" pitchFamily="34" charset="0"/>
              </a:rPr>
              <a:t>Illustration © Mary K. Bryson</a:t>
            </a:r>
          </a:p>
        </p:txBody>
      </p:sp>
      <p:grpSp>
        <p:nvGrpSpPr>
          <p:cNvPr id="58373" name="Group 11"/>
          <p:cNvGrpSpPr>
            <a:grpSpLocks/>
          </p:cNvGrpSpPr>
          <p:nvPr/>
        </p:nvGrpSpPr>
        <p:grpSpPr bwMode="auto">
          <a:xfrm>
            <a:off x="3924300" y="2286000"/>
            <a:ext cx="4762500" cy="2847975"/>
            <a:chOff x="4103688" y="3124200"/>
            <a:chExt cx="4762500" cy="2847975"/>
          </a:xfrm>
        </p:grpSpPr>
        <p:pic>
          <p:nvPicPr>
            <p:cNvPr id="58377" name="Picture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3688" y="3124200"/>
              <a:ext cx="47625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ular Callout 10"/>
            <p:cNvSpPr/>
            <p:nvPr/>
          </p:nvSpPr>
          <p:spPr bwMode="auto">
            <a:xfrm>
              <a:off x="4876800" y="4038600"/>
              <a:ext cx="1066800" cy="990600"/>
            </a:xfrm>
            <a:prstGeom prst="wedgeRoundRectCallout">
              <a:avLst>
                <a:gd name="adj1" fmla="val 169991"/>
                <a:gd name="adj2" fmla="val -5807"/>
                <a:gd name="adj3" fmla="val 16667"/>
              </a:avLst>
            </a:prstGeom>
            <a:solidFill>
              <a:schemeClr val="accent4">
                <a:lumMod val="10000"/>
                <a:lumOff val="9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45720" rIns="0" anchor="ctr"/>
            <a:lstStyle/>
            <a:p>
              <a:pPr fontAlgn="base">
                <a:lnSpc>
                  <a:spcPts val="2200"/>
                </a:lnSpc>
                <a:spcBef>
                  <a:spcPct val="0"/>
                </a:spcBef>
                <a:spcAft>
                  <a:spcPct val="0"/>
                </a:spcAft>
                <a:defRPr/>
              </a:pPr>
              <a:r>
                <a:rPr lang="en-US" sz="2400" dirty="0" err="1">
                  <a:solidFill>
                    <a:prstClr val="black"/>
                  </a:solidFill>
                  <a:latin typeface="Calibri" pitchFamily="34" charset="0"/>
                  <a:ea typeface="ＭＳ Ｐゴシック" pitchFamily="34" charset="-128"/>
                  <a:cs typeface="Calibri" pitchFamily="34" charset="0"/>
                </a:rPr>
                <a:t>Ductal</a:t>
              </a:r>
              <a:r>
                <a:rPr lang="en-US" sz="2400" dirty="0">
                  <a:solidFill>
                    <a:prstClr val="black"/>
                  </a:solidFill>
                  <a:latin typeface="Calibri" pitchFamily="34" charset="0"/>
                  <a:ea typeface="ＭＳ Ｐゴシック" pitchFamily="34" charset="-128"/>
                  <a:cs typeface="Calibri" pitchFamily="34" charset="0"/>
                </a:rPr>
                <a:t> cancer cells</a:t>
              </a:r>
            </a:p>
          </p:txBody>
        </p:sp>
      </p:grpSp>
      <p:sp>
        <p:nvSpPr>
          <p:cNvPr id="13" name="Rounded Rectangular Callout 12"/>
          <p:cNvSpPr/>
          <p:nvPr/>
        </p:nvSpPr>
        <p:spPr bwMode="auto">
          <a:xfrm>
            <a:off x="5764212" y="5410200"/>
            <a:ext cx="1066800" cy="990600"/>
          </a:xfrm>
          <a:prstGeom prst="wedgeRoundRectCallout">
            <a:avLst>
              <a:gd name="adj1" fmla="val 59591"/>
              <a:gd name="adj2" fmla="val -118792"/>
              <a:gd name="adj3" fmla="val 16667"/>
            </a:avLst>
          </a:prstGeom>
          <a:solidFill>
            <a:schemeClr val="accent4">
              <a:lumMod val="10000"/>
              <a:lumOff val="9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45720" rIns="0" anchor="ctr"/>
          <a:lstStyle/>
          <a:p>
            <a:pPr fontAlgn="base">
              <a:lnSpc>
                <a:spcPts val="2200"/>
              </a:lnSpc>
              <a:spcBef>
                <a:spcPct val="0"/>
              </a:spcBef>
              <a:spcAft>
                <a:spcPct val="0"/>
              </a:spcAft>
              <a:defRPr/>
            </a:pPr>
            <a:r>
              <a:rPr lang="en-US" sz="2400" dirty="0">
                <a:solidFill>
                  <a:prstClr val="black"/>
                </a:solidFill>
                <a:latin typeface="Calibri" pitchFamily="34" charset="0"/>
                <a:ea typeface="ＭＳ Ｐゴシック" pitchFamily="34" charset="-128"/>
                <a:cs typeface="Calibri" pitchFamily="34" charset="0"/>
              </a:rPr>
              <a:t>Normal </a:t>
            </a:r>
            <a:r>
              <a:rPr lang="en-US" sz="2400" dirty="0" err="1">
                <a:solidFill>
                  <a:prstClr val="black"/>
                </a:solidFill>
                <a:latin typeface="Calibri" pitchFamily="34" charset="0"/>
                <a:ea typeface="ＭＳ Ｐゴシック" pitchFamily="34" charset="-128"/>
                <a:cs typeface="Calibri" pitchFamily="34" charset="0"/>
              </a:rPr>
              <a:t>ductal</a:t>
            </a:r>
            <a:r>
              <a:rPr lang="en-US" sz="2400" dirty="0">
                <a:solidFill>
                  <a:prstClr val="black"/>
                </a:solidFill>
                <a:latin typeface="Calibri" pitchFamily="34" charset="0"/>
                <a:ea typeface="ＭＳ Ｐゴシック" pitchFamily="34" charset="-128"/>
                <a:cs typeface="Calibri" pitchFamily="34" charset="0"/>
              </a:rPr>
              <a:t> cell</a:t>
            </a:r>
          </a:p>
        </p:txBody>
      </p:sp>
    </p:spTree>
    <p:extLst>
      <p:ext uri="{BB962C8B-B14F-4D97-AF65-F5344CB8AC3E}">
        <p14:creationId xmlns:p14="http://schemas.microsoft.com/office/powerpoint/2010/main" val="3847404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descr="Large confetti"/>
          <p:cNvSpPr>
            <a:spLocks noGrp="1"/>
          </p:cNvSpPr>
          <p:nvPr>
            <p:ph type="title"/>
          </p:nvPr>
        </p:nvSpPr>
        <p:spPr/>
        <p:txBody>
          <a:bodyPr rtlCol="0">
            <a:normAutofit/>
          </a:bodyPr>
          <a:lstStyle/>
          <a:p>
            <a:pPr eaLnBrk="1" fontAlgn="auto" hangingPunct="1">
              <a:spcAft>
                <a:spcPts val="0"/>
              </a:spcAft>
              <a:defRPr/>
            </a:pPr>
            <a:r>
              <a:rPr lang="en-US" dirty="0" smtClean="0">
                <a:solidFill>
                  <a:schemeClr val="tx2">
                    <a:lumMod val="75000"/>
                  </a:schemeClr>
                </a:solidFill>
                <a:ea typeface="+mj-ea"/>
              </a:rPr>
              <a:t>Female Breast Anatomy</a:t>
            </a:r>
          </a:p>
        </p:txBody>
      </p:sp>
      <p:sp>
        <p:nvSpPr>
          <p:cNvPr id="10243" name="Content Placeholder 2"/>
          <p:cNvSpPr>
            <a:spLocks noGrp="1"/>
          </p:cNvSpPr>
          <p:nvPr>
            <p:ph idx="1"/>
          </p:nvPr>
        </p:nvSpPr>
        <p:spPr>
          <a:xfrm>
            <a:off x="4724400" y="1981200"/>
            <a:ext cx="4191000" cy="4267200"/>
          </a:xfrm>
        </p:spPr>
        <p:txBody>
          <a:bodyPr rtlCol="0">
            <a:normAutofit fontScale="92500" lnSpcReduction="20000"/>
          </a:bodyPr>
          <a:lstStyle/>
          <a:p>
            <a:pPr eaLnBrk="1" fontAlgn="auto" hangingPunct="1">
              <a:spcAft>
                <a:spcPts val="600"/>
              </a:spcAft>
              <a:defRPr/>
            </a:pPr>
            <a:r>
              <a:rPr lang="en-US" sz="2800" dirty="0" smtClean="0">
                <a:ea typeface="+mn-ea"/>
              </a:rPr>
              <a:t>The bulk of the breast tissue is adipose tissue interspersed with connective tissue</a:t>
            </a:r>
          </a:p>
          <a:p>
            <a:pPr eaLnBrk="1" fontAlgn="auto" hangingPunct="1">
              <a:spcAft>
                <a:spcPts val="0"/>
              </a:spcAft>
              <a:defRPr/>
            </a:pPr>
            <a:r>
              <a:rPr lang="en-US" sz="2800" dirty="0" smtClean="0">
                <a:ea typeface="+mn-ea"/>
              </a:rPr>
              <a:t>Breast ducts comprise only about 10% of the breast mass</a:t>
            </a:r>
          </a:p>
          <a:p>
            <a:pPr eaLnBrk="1" fontAlgn="auto" hangingPunct="1">
              <a:spcAft>
                <a:spcPts val="0"/>
              </a:spcAft>
              <a:defRPr/>
            </a:pPr>
            <a:endParaRPr lang="en-US" sz="2800" dirty="0" smtClean="0">
              <a:ea typeface="+mn-ea"/>
            </a:endParaRPr>
          </a:p>
          <a:p>
            <a:pPr marL="914400" lvl="1" indent="-339725" eaLnBrk="1" fontAlgn="auto" hangingPunct="1">
              <a:spcAft>
                <a:spcPts val="0"/>
              </a:spcAft>
              <a:defRPr/>
            </a:pPr>
            <a:r>
              <a:rPr lang="en-US" sz="2400" dirty="0" smtClean="0">
                <a:ea typeface="+mn-ea"/>
              </a:rPr>
              <a:t>lobes</a:t>
            </a:r>
          </a:p>
          <a:p>
            <a:pPr marL="914400" lvl="1" indent="-339725" eaLnBrk="1" fontAlgn="auto" hangingPunct="1">
              <a:spcAft>
                <a:spcPts val="0"/>
              </a:spcAft>
              <a:defRPr/>
            </a:pPr>
            <a:r>
              <a:rPr lang="en-US" sz="2400" dirty="0" smtClean="0">
                <a:ea typeface="+mn-ea"/>
              </a:rPr>
              <a:t>ducts</a:t>
            </a:r>
          </a:p>
          <a:p>
            <a:pPr marL="914400" lvl="1" indent="-339725" eaLnBrk="1" fontAlgn="auto" hangingPunct="1">
              <a:spcAft>
                <a:spcPts val="0"/>
              </a:spcAft>
              <a:defRPr/>
            </a:pPr>
            <a:r>
              <a:rPr lang="en-US" sz="2400" dirty="0" smtClean="0">
                <a:ea typeface="+mn-ea"/>
              </a:rPr>
              <a:t>lymph nodes</a:t>
            </a:r>
          </a:p>
        </p:txBody>
      </p:sp>
      <p:sp>
        <p:nvSpPr>
          <p:cNvPr id="2969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1BAABF64-057C-42A8-B0E3-0771C542DB15}" type="slidenum">
              <a:rPr lang="en-US" altLang="en-US" sz="1200">
                <a:solidFill>
                  <a:srgbClr val="898989"/>
                </a:solidFill>
              </a:rPr>
              <a:pPr eaLnBrk="1" hangingPunct="1"/>
              <a:t>9</a:t>
            </a:fld>
            <a:endParaRPr lang="en-US" altLang="en-US" sz="1200">
              <a:solidFill>
                <a:srgbClr val="898989"/>
              </a:solidFill>
            </a:endParaRPr>
          </a:p>
        </p:txBody>
      </p:sp>
      <p:pic>
        <p:nvPicPr>
          <p:cNvPr id="2970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679575"/>
            <a:ext cx="4956175"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341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_TITLE" val="Regional Lymph Nodes for Breast (3 of 3)"/>
</p:tagLst>
</file>

<file path=ppt/tags/tag2.xml><?xml version="1.0" encoding="utf-8"?>
<p:tagLst xmlns:a="http://schemas.openxmlformats.org/drawingml/2006/main" xmlns:r="http://schemas.openxmlformats.org/officeDocument/2006/relationships" xmlns:p="http://schemas.openxmlformats.org/presentationml/2006/main">
  <p:tag name="OBJECT_ORDER" val="1"/>
</p:tagLst>
</file>

<file path=ppt/tags/tag3.xml><?xml version="1.0" encoding="utf-8"?>
<p:tagLst xmlns:a="http://schemas.openxmlformats.org/drawingml/2006/main" xmlns:r="http://schemas.openxmlformats.org/officeDocument/2006/relationships" xmlns:p="http://schemas.openxmlformats.org/presentationml/2006/main">
  <p:tag name="OBJECT_ORDER" val="3"/>
  <p:tag name="ALT" val="Diagram of the chest showing the location of lymph nodes"/>
  <p:tag name="ALT_NULL" val="0"/>
  <p:tag name="LONGDESC_NULL" val="1"/>
</p:tagLst>
</file>

<file path=ppt/tags/tag4.xml><?xml version="1.0" encoding="utf-8"?>
<p:tagLst xmlns:a="http://schemas.openxmlformats.org/drawingml/2006/main" xmlns:r="http://schemas.openxmlformats.org/officeDocument/2006/relationships" xmlns:p="http://schemas.openxmlformats.org/presentationml/2006/main">
  <p:tag name="OBJECT_ORDER" val="2"/>
</p:tagLst>
</file>

<file path=ppt/tags/tag5.xml><?xml version="1.0" encoding="utf-8"?>
<p:tagLst xmlns:a="http://schemas.openxmlformats.org/drawingml/2006/main" xmlns:r="http://schemas.openxmlformats.org/officeDocument/2006/relationships" xmlns:p="http://schemas.openxmlformats.org/presentationml/2006/main">
  <p:tag name="SLIDE_TITLE" val="Breast Anatomy (3 of 3)"/>
</p:tagLst>
</file>

<file path=ppt/tags/tag6.xml><?xml version="1.0" encoding="utf-8"?>
<p:tagLst xmlns:a="http://schemas.openxmlformats.org/drawingml/2006/main" xmlns:r="http://schemas.openxmlformats.org/officeDocument/2006/relationships" xmlns:p="http://schemas.openxmlformats.org/presentationml/2006/main">
  <p:tag name="OBJECT_ORDER" val="1"/>
</p:tagLst>
</file>

<file path=ppt/tags/tag7.xml><?xml version="1.0" encoding="utf-8"?>
<p:tagLst xmlns:a="http://schemas.openxmlformats.org/drawingml/2006/main" xmlns:r="http://schemas.openxmlformats.org/officeDocument/2006/relationships" xmlns:p="http://schemas.openxmlformats.org/presentationml/2006/main">
  <p:tag name="OBJECT_ORDER" val="3"/>
  <p:tag name="ALT" val="Cross-sections of a breast showing the location of ribs, muscle, lobes, ducts, nipple, areola, and fat"/>
  <p:tag name="ALT_NULL" val="0"/>
  <p:tag name="LONGDESC_NULL" val="1"/>
</p:tagLst>
</file>

<file path=ppt/tags/tag8.xml><?xml version="1.0" encoding="utf-8"?>
<p:tagLst xmlns:a="http://schemas.openxmlformats.org/drawingml/2006/main" xmlns:r="http://schemas.openxmlformats.org/officeDocument/2006/relationships" xmlns:p="http://schemas.openxmlformats.org/presentationml/2006/main">
  <p:tag name="OBJECT_ORDER"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477</Words>
  <Application>Microsoft Office PowerPoint</Application>
  <PresentationFormat>On-screen Show (4:3)</PresentationFormat>
  <Paragraphs>81</Paragraphs>
  <Slides>12</Slides>
  <Notes>9</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Office Theme</vt:lpstr>
      <vt:lpstr>28_Office Theme</vt:lpstr>
      <vt:lpstr>1_Office Theme</vt:lpstr>
      <vt:lpstr>PowerPoint Presentation</vt:lpstr>
      <vt:lpstr>Normal Breast</vt:lpstr>
      <vt:lpstr>Regional Lymph Nodes for Breast</vt:lpstr>
      <vt:lpstr>PowerPoint Presentation</vt:lpstr>
      <vt:lpstr>Breast Anatomy</vt:lpstr>
      <vt:lpstr>PowerPoint Presentation</vt:lpstr>
      <vt:lpstr>Stucture of the Breast</vt:lpstr>
      <vt:lpstr>Ductal Carcinoma in situ (DCIS)</vt:lpstr>
      <vt:lpstr>Female Breast Anatomy</vt:lpstr>
      <vt:lpstr>Invasive Ductal Carcinoma (IDC – 80% of breast cancer)</vt:lpstr>
      <vt:lpstr>Mammography Equipment</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dc:creator>
  <cp:lastModifiedBy>mo</cp:lastModifiedBy>
  <cp:revision>8</cp:revision>
  <dcterms:created xsi:type="dcterms:W3CDTF">2006-08-16T00:00:00Z</dcterms:created>
  <dcterms:modified xsi:type="dcterms:W3CDTF">2016-02-25T13:01:20Z</dcterms:modified>
</cp:coreProperties>
</file>