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18" r:id="rId6"/>
    <p:sldMasterId id="2147483723" r:id="rId7"/>
  </p:sldMasterIdLst>
  <p:notesMasterIdLst>
    <p:notesMasterId r:id="rId50"/>
  </p:notesMasterIdLst>
  <p:sldIdLst>
    <p:sldId id="268" r:id="rId8"/>
    <p:sldId id="261" r:id="rId9"/>
    <p:sldId id="260" r:id="rId10"/>
    <p:sldId id="262" r:id="rId11"/>
    <p:sldId id="296" r:id="rId12"/>
    <p:sldId id="298" r:id="rId13"/>
    <p:sldId id="297" r:id="rId14"/>
    <p:sldId id="263" r:id="rId15"/>
    <p:sldId id="295" r:id="rId16"/>
    <p:sldId id="269" r:id="rId17"/>
    <p:sldId id="270" r:id="rId18"/>
    <p:sldId id="264" r:id="rId19"/>
    <p:sldId id="267" r:id="rId20"/>
    <p:sldId id="265" r:id="rId21"/>
    <p:sldId id="271" r:id="rId22"/>
    <p:sldId id="272" r:id="rId23"/>
    <p:sldId id="274" r:id="rId24"/>
    <p:sldId id="275" r:id="rId25"/>
    <p:sldId id="273" r:id="rId26"/>
    <p:sldId id="266" r:id="rId27"/>
    <p:sldId id="276" r:id="rId28"/>
    <p:sldId id="278" r:id="rId29"/>
    <p:sldId id="277" r:id="rId30"/>
    <p:sldId id="280" r:id="rId31"/>
    <p:sldId id="281" r:id="rId32"/>
    <p:sldId id="283" r:id="rId33"/>
    <p:sldId id="284" r:id="rId34"/>
    <p:sldId id="285" r:id="rId35"/>
    <p:sldId id="286" r:id="rId36"/>
    <p:sldId id="287" r:id="rId37"/>
    <p:sldId id="282" r:id="rId38"/>
    <p:sldId id="288" r:id="rId39"/>
    <p:sldId id="289" r:id="rId40"/>
    <p:sldId id="290" r:id="rId41"/>
    <p:sldId id="291" r:id="rId42"/>
    <p:sldId id="292" r:id="rId43"/>
    <p:sldId id="294" r:id="rId44"/>
    <p:sldId id="293" r:id="rId45"/>
    <p:sldId id="259" r:id="rId46"/>
    <p:sldId id="256" r:id="rId47"/>
    <p:sldId id="257"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90"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3091F-2D83-48A1-B0CC-D9F1AE4E1DF1}"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691C02E9-7DFC-4682-AFCC-38CBA1A2B258}">
      <dgm:prSet phldrT="[Text]" custT="1"/>
      <dgm:spPr>
        <a:xfrm>
          <a:off x="2441283" y="1343527"/>
          <a:ext cx="3347032" cy="3347032"/>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4000" dirty="0" smtClean="0">
              <a:solidFill>
                <a:sysClr val="windowText" lastClr="000000"/>
              </a:solidFill>
              <a:latin typeface="Calibri"/>
              <a:ea typeface="+mn-ea"/>
              <a:cs typeface="+mn-cs"/>
            </a:rPr>
            <a:t>Personal Cancer Risk</a:t>
          </a:r>
          <a:endParaRPr lang="en-US" sz="4000" dirty="0">
            <a:solidFill>
              <a:sysClr val="windowText" lastClr="000000"/>
            </a:solidFill>
            <a:latin typeface="Calibri"/>
            <a:ea typeface="+mn-ea"/>
            <a:cs typeface="+mn-cs"/>
          </a:endParaRPr>
        </a:p>
      </dgm:t>
    </dgm:pt>
    <dgm:pt modelId="{85346E52-506B-4B7A-823F-77E2A6D97EF7}" type="parTrans" cxnId="{CDE37AEA-CFEE-454F-A6B9-A5E3393ADA18}">
      <dgm:prSet/>
      <dgm:spPr/>
      <dgm:t>
        <a:bodyPr/>
        <a:lstStyle/>
        <a:p>
          <a:endParaRPr lang="en-US"/>
        </a:p>
      </dgm:t>
    </dgm:pt>
    <dgm:pt modelId="{E604606D-533B-4E8A-98F9-3869EA78284F}" type="sibTrans" cxnId="{CDE37AEA-CFEE-454F-A6B9-A5E3393ADA18}">
      <dgm:prSet/>
      <dgm:spPr/>
      <dgm:t>
        <a:bodyPr/>
        <a:lstStyle/>
        <a:p>
          <a:endParaRPr lang="en-US"/>
        </a:p>
      </dgm:t>
    </dgm:pt>
    <dgm:pt modelId="{516B52EA-2054-4B83-9F17-12AEA392CC4F}">
      <dgm:prSet phldrT="[Text]" custT="1"/>
      <dgm:spPr>
        <a:xfrm>
          <a:off x="3278041" y="597"/>
          <a:ext cx="1673516" cy="1673516"/>
        </a:xfrm>
        <a:solidFill>
          <a:srgbClr val="4BACC6">
            <a:alpha val="50000"/>
            <a:hueOff val="-1655646"/>
            <a:satOff val="6635"/>
            <a:lumOff val="1438"/>
            <a:alphaOff val="0"/>
          </a:srgbClr>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Text" lastClr="000000"/>
              </a:solidFill>
              <a:latin typeface="Calibri"/>
              <a:ea typeface="+mn-ea"/>
              <a:cs typeface="+mn-cs"/>
            </a:rPr>
            <a:t>Family History</a:t>
          </a:r>
          <a:endParaRPr lang="en-US" sz="2400" b="1" dirty="0">
            <a:solidFill>
              <a:sysClr val="windowText" lastClr="000000"/>
            </a:solidFill>
            <a:latin typeface="Calibri"/>
            <a:ea typeface="+mn-ea"/>
            <a:cs typeface="+mn-cs"/>
          </a:endParaRPr>
        </a:p>
      </dgm:t>
    </dgm:pt>
    <dgm:pt modelId="{F6AD7A5C-B933-42DD-9F83-219B52D577E1}" type="parTrans" cxnId="{825612E1-4572-4E11-9AE2-FE09540FFE78}">
      <dgm:prSet/>
      <dgm:spPr/>
      <dgm:t>
        <a:bodyPr/>
        <a:lstStyle/>
        <a:p>
          <a:endParaRPr lang="en-US"/>
        </a:p>
      </dgm:t>
    </dgm:pt>
    <dgm:pt modelId="{66678B45-89AA-4139-BFAE-A3283CEE406E}" type="sibTrans" cxnId="{825612E1-4572-4E11-9AE2-FE09540FFE78}">
      <dgm:prSet/>
      <dgm:spPr/>
      <dgm:t>
        <a:bodyPr/>
        <a:lstStyle/>
        <a:p>
          <a:endParaRPr lang="en-US"/>
        </a:p>
      </dgm:t>
    </dgm:pt>
    <dgm:pt modelId="{55CEF1EF-A6BA-47B4-BF20-51879408FB48}">
      <dgm:prSet phldrT="[Text]" custT="1"/>
      <dgm:spPr>
        <a:xfrm>
          <a:off x="5165706" y="1090441"/>
          <a:ext cx="1673516" cy="1673516"/>
        </a:xfrm>
        <a:solidFill>
          <a:srgbClr val="4BACC6">
            <a:alpha val="50000"/>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Text" lastClr="000000"/>
              </a:solidFill>
              <a:latin typeface="Calibri"/>
              <a:ea typeface="+mn-ea"/>
              <a:cs typeface="+mn-cs"/>
            </a:rPr>
            <a:t>Lifestyle</a:t>
          </a:r>
          <a:endParaRPr lang="en-US" sz="2400" b="1" dirty="0">
            <a:solidFill>
              <a:sysClr val="windowText" lastClr="000000"/>
            </a:solidFill>
            <a:latin typeface="Calibri"/>
            <a:ea typeface="+mn-ea"/>
            <a:cs typeface="+mn-cs"/>
          </a:endParaRPr>
        </a:p>
      </dgm:t>
    </dgm:pt>
    <dgm:pt modelId="{953A29D3-E759-42D5-8849-CCB5312AD349}" type="parTrans" cxnId="{B32D2E79-4ACD-474C-BF9F-B1A20E9E34FD}">
      <dgm:prSet/>
      <dgm:spPr/>
      <dgm:t>
        <a:bodyPr/>
        <a:lstStyle/>
        <a:p>
          <a:endParaRPr lang="en-US"/>
        </a:p>
      </dgm:t>
    </dgm:pt>
    <dgm:pt modelId="{A9C8A6C3-452B-4FF5-9F51-10D47F429E99}" type="sibTrans" cxnId="{B32D2E79-4ACD-474C-BF9F-B1A20E9E34FD}">
      <dgm:prSet/>
      <dgm:spPr/>
      <dgm:t>
        <a:bodyPr/>
        <a:lstStyle/>
        <a:p>
          <a:endParaRPr lang="en-US"/>
        </a:p>
      </dgm:t>
    </dgm:pt>
    <dgm:pt modelId="{A8FE9DB0-B643-444B-839D-CC9501A122B5}">
      <dgm:prSet phldrT="[Text]" custT="1"/>
      <dgm:spPr>
        <a:xfrm>
          <a:off x="5165706" y="3270129"/>
          <a:ext cx="1673516" cy="1673516"/>
        </a:xfrm>
        <a:solidFill>
          <a:srgbClr val="4BACC6">
            <a:alpha val="50000"/>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Text" lastClr="000000"/>
              </a:solidFill>
              <a:latin typeface="Calibri"/>
              <a:ea typeface="+mn-ea"/>
              <a:cs typeface="+mn-cs"/>
            </a:rPr>
            <a:t>Environ-</a:t>
          </a:r>
          <a:r>
            <a:rPr lang="en-US" sz="2400" b="1" dirty="0" err="1" smtClean="0">
              <a:solidFill>
                <a:sysClr val="windowText" lastClr="000000"/>
              </a:solidFill>
              <a:latin typeface="Calibri"/>
              <a:ea typeface="+mn-ea"/>
              <a:cs typeface="+mn-cs"/>
            </a:rPr>
            <a:t>ment</a:t>
          </a:r>
          <a:endParaRPr lang="en-US" sz="2400" b="1" dirty="0">
            <a:solidFill>
              <a:sysClr val="windowText" lastClr="000000"/>
            </a:solidFill>
            <a:latin typeface="Calibri"/>
            <a:ea typeface="+mn-ea"/>
            <a:cs typeface="+mn-cs"/>
          </a:endParaRPr>
        </a:p>
      </dgm:t>
    </dgm:pt>
    <dgm:pt modelId="{CB70FD3B-B262-4946-A6AB-0FE292ED5310}" type="parTrans" cxnId="{77AAA3F7-C0F7-40DB-A29A-2DE35BFDDCE0}">
      <dgm:prSet/>
      <dgm:spPr/>
      <dgm:t>
        <a:bodyPr/>
        <a:lstStyle/>
        <a:p>
          <a:endParaRPr lang="en-US"/>
        </a:p>
      </dgm:t>
    </dgm:pt>
    <dgm:pt modelId="{F6211934-9820-4ED5-8CE8-0747B7F22847}" type="sibTrans" cxnId="{77AAA3F7-C0F7-40DB-A29A-2DE35BFDDCE0}">
      <dgm:prSet/>
      <dgm:spPr/>
      <dgm:t>
        <a:bodyPr/>
        <a:lstStyle/>
        <a:p>
          <a:endParaRPr lang="en-US"/>
        </a:p>
      </dgm:t>
    </dgm:pt>
    <dgm:pt modelId="{F29F60B8-3451-4643-8AF2-B57EE2994D08}">
      <dgm:prSet phldrT="[Text]" custT="1"/>
      <dgm:spPr>
        <a:xfrm>
          <a:off x="3278041" y="4359973"/>
          <a:ext cx="1673516" cy="1673516"/>
        </a:xfrm>
        <a:solidFill>
          <a:srgbClr val="4BACC6">
            <a:alpha val="50000"/>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ysClr val="windowText" lastClr="000000"/>
              </a:solidFill>
              <a:latin typeface="Calibri"/>
              <a:ea typeface="+mn-ea"/>
              <a:cs typeface="+mn-cs"/>
            </a:rPr>
            <a:t>Genetics</a:t>
          </a:r>
          <a:endParaRPr lang="en-US" sz="2000" b="1" dirty="0">
            <a:solidFill>
              <a:sysClr val="windowText" lastClr="000000"/>
            </a:solidFill>
            <a:latin typeface="Calibri"/>
            <a:ea typeface="+mn-ea"/>
            <a:cs typeface="+mn-cs"/>
          </a:endParaRPr>
        </a:p>
      </dgm:t>
    </dgm:pt>
    <dgm:pt modelId="{9B9C8C44-334D-46D9-AA0A-49B78E86AD56}" type="parTrans" cxnId="{21C61B15-34ED-4E23-801F-51CADE9B571C}">
      <dgm:prSet/>
      <dgm:spPr/>
      <dgm:t>
        <a:bodyPr/>
        <a:lstStyle/>
        <a:p>
          <a:endParaRPr lang="en-US"/>
        </a:p>
      </dgm:t>
    </dgm:pt>
    <dgm:pt modelId="{78270F74-7BE0-4534-B08B-B63E1C322DF0}" type="sibTrans" cxnId="{21C61B15-34ED-4E23-801F-51CADE9B571C}">
      <dgm:prSet/>
      <dgm:spPr/>
      <dgm:t>
        <a:bodyPr/>
        <a:lstStyle/>
        <a:p>
          <a:endParaRPr lang="en-US"/>
        </a:p>
      </dgm:t>
    </dgm:pt>
    <dgm:pt modelId="{E51594F4-D805-4472-871C-BDCAA0E17A87}">
      <dgm:prSet phldrT="[Text]" custT="1"/>
      <dgm:spPr>
        <a:xfrm>
          <a:off x="1390376" y="3270129"/>
          <a:ext cx="1673516" cy="1673516"/>
        </a:xfrm>
        <a:solidFill>
          <a:srgbClr val="4BACC6">
            <a:alpha val="50000"/>
            <a:hueOff val="-8278230"/>
            <a:satOff val="33176"/>
            <a:lumOff val="7190"/>
            <a:alphaOff val="0"/>
          </a:srgbClr>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Text" lastClr="000000"/>
              </a:solidFill>
              <a:latin typeface="Calibri"/>
              <a:ea typeface="+mn-ea"/>
              <a:cs typeface="+mn-cs"/>
            </a:rPr>
            <a:t>Aging</a:t>
          </a:r>
          <a:endParaRPr lang="en-US" sz="2400" b="1" dirty="0">
            <a:solidFill>
              <a:sysClr val="windowText" lastClr="000000"/>
            </a:solidFill>
            <a:latin typeface="Calibri"/>
            <a:ea typeface="+mn-ea"/>
            <a:cs typeface="+mn-cs"/>
          </a:endParaRPr>
        </a:p>
      </dgm:t>
    </dgm:pt>
    <dgm:pt modelId="{947CCBE1-C554-4D63-861A-EBDC95A5C86E}" type="parTrans" cxnId="{FE211031-7CB5-4AB2-BACD-BD6ED1A9D16C}">
      <dgm:prSet/>
      <dgm:spPr/>
      <dgm:t>
        <a:bodyPr/>
        <a:lstStyle/>
        <a:p>
          <a:endParaRPr lang="en-US"/>
        </a:p>
      </dgm:t>
    </dgm:pt>
    <dgm:pt modelId="{38660D9F-890B-48E4-860D-F0BCB6F3736B}" type="sibTrans" cxnId="{FE211031-7CB5-4AB2-BACD-BD6ED1A9D16C}">
      <dgm:prSet/>
      <dgm:spPr/>
      <dgm:t>
        <a:bodyPr/>
        <a:lstStyle/>
        <a:p>
          <a:endParaRPr lang="en-US"/>
        </a:p>
      </dgm:t>
    </dgm:pt>
    <dgm:pt modelId="{CCE50B9E-B91B-4495-8C54-57E955FB2EF7}">
      <dgm:prSet phldrT="[Text]" custT="1"/>
      <dgm:spPr>
        <a:xfrm>
          <a:off x="1390376" y="1090441"/>
          <a:ext cx="1673516" cy="1673516"/>
        </a:xfr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Text" lastClr="000000"/>
              </a:solidFill>
              <a:latin typeface="Calibri"/>
              <a:ea typeface="+mn-ea"/>
              <a:cs typeface="+mn-cs"/>
            </a:rPr>
            <a:t>Chance</a:t>
          </a:r>
          <a:endParaRPr lang="en-US" sz="2400" b="1" dirty="0">
            <a:solidFill>
              <a:sysClr val="windowText" lastClr="000000"/>
            </a:solidFill>
            <a:latin typeface="Calibri"/>
            <a:ea typeface="+mn-ea"/>
            <a:cs typeface="+mn-cs"/>
          </a:endParaRPr>
        </a:p>
      </dgm:t>
    </dgm:pt>
    <dgm:pt modelId="{780E884A-06CB-4260-8B43-42E62470BD98}" type="parTrans" cxnId="{64D2D0C2-D735-4AAD-9227-175E14C2BB10}">
      <dgm:prSet/>
      <dgm:spPr/>
      <dgm:t>
        <a:bodyPr/>
        <a:lstStyle/>
        <a:p>
          <a:endParaRPr lang="en-US"/>
        </a:p>
      </dgm:t>
    </dgm:pt>
    <dgm:pt modelId="{EA8E234F-5962-490E-AE0A-BCB9C79EB836}" type="sibTrans" cxnId="{64D2D0C2-D735-4AAD-9227-175E14C2BB10}">
      <dgm:prSet/>
      <dgm:spPr/>
      <dgm:t>
        <a:bodyPr/>
        <a:lstStyle/>
        <a:p>
          <a:endParaRPr lang="en-US"/>
        </a:p>
      </dgm:t>
    </dgm:pt>
    <dgm:pt modelId="{74D5BA7C-F452-4FDF-A91A-367C76C9C058}" type="pres">
      <dgm:prSet presAssocID="{4403091F-2D83-48A1-B0CC-D9F1AE4E1DF1}" presName="composite" presStyleCnt="0">
        <dgm:presLayoutVars>
          <dgm:chMax val="1"/>
          <dgm:dir/>
          <dgm:resizeHandles val="exact"/>
        </dgm:presLayoutVars>
      </dgm:prSet>
      <dgm:spPr/>
      <dgm:t>
        <a:bodyPr/>
        <a:lstStyle/>
        <a:p>
          <a:endParaRPr lang="en-US"/>
        </a:p>
      </dgm:t>
    </dgm:pt>
    <dgm:pt modelId="{131F820A-2AF0-4500-B4EF-C5C2988AAD92}" type="pres">
      <dgm:prSet presAssocID="{4403091F-2D83-48A1-B0CC-D9F1AE4E1DF1}" presName="radial" presStyleCnt="0">
        <dgm:presLayoutVars>
          <dgm:animLvl val="ctr"/>
        </dgm:presLayoutVars>
      </dgm:prSet>
      <dgm:spPr/>
    </dgm:pt>
    <dgm:pt modelId="{0A03ACC0-096F-489C-B17F-F9130E89BC6A}" type="pres">
      <dgm:prSet presAssocID="{691C02E9-7DFC-4682-AFCC-38CBA1A2B258}" presName="centerShape" presStyleLbl="vennNode1" presStyleIdx="0" presStyleCnt="7"/>
      <dgm:spPr>
        <a:prstGeom prst="ellipse">
          <a:avLst/>
        </a:prstGeom>
      </dgm:spPr>
      <dgm:t>
        <a:bodyPr/>
        <a:lstStyle/>
        <a:p>
          <a:endParaRPr lang="en-US"/>
        </a:p>
      </dgm:t>
    </dgm:pt>
    <dgm:pt modelId="{02A3C30E-C0D5-400A-BC1A-5CFA3FCC1CD4}" type="pres">
      <dgm:prSet presAssocID="{516B52EA-2054-4B83-9F17-12AEA392CC4F}" presName="node" presStyleLbl="vennNode1" presStyleIdx="1" presStyleCnt="7">
        <dgm:presLayoutVars>
          <dgm:bulletEnabled val="1"/>
        </dgm:presLayoutVars>
      </dgm:prSet>
      <dgm:spPr>
        <a:prstGeom prst="ellipse">
          <a:avLst/>
        </a:prstGeom>
      </dgm:spPr>
      <dgm:t>
        <a:bodyPr/>
        <a:lstStyle/>
        <a:p>
          <a:endParaRPr lang="en-US"/>
        </a:p>
      </dgm:t>
    </dgm:pt>
    <dgm:pt modelId="{C9A98BF7-965E-4138-B4C6-EABE7CEBB46D}" type="pres">
      <dgm:prSet presAssocID="{55CEF1EF-A6BA-47B4-BF20-51879408FB48}" presName="node" presStyleLbl="vennNode1" presStyleIdx="2" presStyleCnt="7">
        <dgm:presLayoutVars>
          <dgm:bulletEnabled val="1"/>
        </dgm:presLayoutVars>
      </dgm:prSet>
      <dgm:spPr>
        <a:prstGeom prst="ellipse">
          <a:avLst/>
        </a:prstGeom>
      </dgm:spPr>
      <dgm:t>
        <a:bodyPr/>
        <a:lstStyle/>
        <a:p>
          <a:endParaRPr lang="en-US"/>
        </a:p>
      </dgm:t>
    </dgm:pt>
    <dgm:pt modelId="{725E04DD-12A7-4F1B-BAFC-D343811E5866}" type="pres">
      <dgm:prSet presAssocID="{A8FE9DB0-B643-444B-839D-CC9501A122B5}" presName="node" presStyleLbl="vennNode1" presStyleIdx="3" presStyleCnt="7">
        <dgm:presLayoutVars>
          <dgm:bulletEnabled val="1"/>
        </dgm:presLayoutVars>
      </dgm:prSet>
      <dgm:spPr>
        <a:prstGeom prst="ellipse">
          <a:avLst/>
        </a:prstGeom>
      </dgm:spPr>
      <dgm:t>
        <a:bodyPr/>
        <a:lstStyle/>
        <a:p>
          <a:endParaRPr lang="en-US"/>
        </a:p>
      </dgm:t>
    </dgm:pt>
    <dgm:pt modelId="{03D76225-6B31-49EC-9AFC-8D8DEE071DC2}" type="pres">
      <dgm:prSet presAssocID="{F29F60B8-3451-4643-8AF2-B57EE2994D08}" presName="node" presStyleLbl="vennNode1" presStyleIdx="4" presStyleCnt="7">
        <dgm:presLayoutVars>
          <dgm:bulletEnabled val="1"/>
        </dgm:presLayoutVars>
      </dgm:prSet>
      <dgm:spPr>
        <a:prstGeom prst="ellipse">
          <a:avLst/>
        </a:prstGeom>
      </dgm:spPr>
      <dgm:t>
        <a:bodyPr/>
        <a:lstStyle/>
        <a:p>
          <a:endParaRPr lang="en-US"/>
        </a:p>
      </dgm:t>
    </dgm:pt>
    <dgm:pt modelId="{4BBFAEC3-F30F-4068-AC04-C30CD022004A}" type="pres">
      <dgm:prSet presAssocID="{E51594F4-D805-4472-871C-BDCAA0E17A87}" presName="node" presStyleLbl="vennNode1" presStyleIdx="5" presStyleCnt="7">
        <dgm:presLayoutVars>
          <dgm:bulletEnabled val="1"/>
        </dgm:presLayoutVars>
      </dgm:prSet>
      <dgm:spPr>
        <a:prstGeom prst="ellipse">
          <a:avLst/>
        </a:prstGeom>
      </dgm:spPr>
      <dgm:t>
        <a:bodyPr/>
        <a:lstStyle/>
        <a:p>
          <a:endParaRPr lang="en-US"/>
        </a:p>
      </dgm:t>
    </dgm:pt>
    <dgm:pt modelId="{7722A069-E06A-492A-9B98-0A85D2E59C85}" type="pres">
      <dgm:prSet presAssocID="{CCE50B9E-B91B-4495-8C54-57E955FB2EF7}" presName="node" presStyleLbl="vennNode1" presStyleIdx="6" presStyleCnt="7">
        <dgm:presLayoutVars>
          <dgm:bulletEnabled val="1"/>
        </dgm:presLayoutVars>
      </dgm:prSet>
      <dgm:spPr>
        <a:prstGeom prst="ellipse">
          <a:avLst/>
        </a:prstGeom>
      </dgm:spPr>
      <dgm:t>
        <a:bodyPr/>
        <a:lstStyle/>
        <a:p>
          <a:endParaRPr lang="en-US"/>
        </a:p>
      </dgm:t>
    </dgm:pt>
  </dgm:ptLst>
  <dgm:cxnLst>
    <dgm:cxn modelId="{825612E1-4572-4E11-9AE2-FE09540FFE78}" srcId="{691C02E9-7DFC-4682-AFCC-38CBA1A2B258}" destId="{516B52EA-2054-4B83-9F17-12AEA392CC4F}" srcOrd="0" destOrd="0" parTransId="{F6AD7A5C-B933-42DD-9F83-219B52D577E1}" sibTransId="{66678B45-89AA-4139-BFAE-A3283CEE406E}"/>
    <dgm:cxn modelId="{FE211031-7CB5-4AB2-BACD-BD6ED1A9D16C}" srcId="{691C02E9-7DFC-4682-AFCC-38CBA1A2B258}" destId="{E51594F4-D805-4472-871C-BDCAA0E17A87}" srcOrd="4" destOrd="0" parTransId="{947CCBE1-C554-4D63-861A-EBDC95A5C86E}" sibTransId="{38660D9F-890B-48E4-860D-F0BCB6F3736B}"/>
    <dgm:cxn modelId="{C5448EDF-1F58-4FEE-BF03-2253CB2A5B42}" type="presOf" srcId="{CCE50B9E-B91B-4495-8C54-57E955FB2EF7}" destId="{7722A069-E06A-492A-9B98-0A85D2E59C85}" srcOrd="0" destOrd="0" presId="urn:microsoft.com/office/officeart/2005/8/layout/radial3"/>
    <dgm:cxn modelId="{80F9C55E-0BD7-4E10-82DF-088DDDBABCA7}" type="presOf" srcId="{516B52EA-2054-4B83-9F17-12AEA392CC4F}" destId="{02A3C30E-C0D5-400A-BC1A-5CFA3FCC1CD4}" srcOrd="0" destOrd="0" presId="urn:microsoft.com/office/officeart/2005/8/layout/radial3"/>
    <dgm:cxn modelId="{220FB980-F23B-4048-8105-D92FF63E0A90}" type="presOf" srcId="{A8FE9DB0-B643-444B-839D-CC9501A122B5}" destId="{725E04DD-12A7-4F1B-BAFC-D343811E5866}" srcOrd="0" destOrd="0" presId="urn:microsoft.com/office/officeart/2005/8/layout/radial3"/>
    <dgm:cxn modelId="{21C61B15-34ED-4E23-801F-51CADE9B571C}" srcId="{691C02E9-7DFC-4682-AFCC-38CBA1A2B258}" destId="{F29F60B8-3451-4643-8AF2-B57EE2994D08}" srcOrd="3" destOrd="0" parTransId="{9B9C8C44-334D-46D9-AA0A-49B78E86AD56}" sibTransId="{78270F74-7BE0-4534-B08B-B63E1C322DF0}"/>
    <dgm:cxn modelId="{F6481A7A-3378-4B68-814C-4D0B3E0B494E}" type="presOf" srcId="{55CEF1EF-A6BA-47B4-BF20-51879408FB48}" destId="{C9A98BF7-965E-4138-B4C6-EABE7CEBB46D}" srcOrd="0" destOrd="0" presId="urn:microsoft.com/office/officeart/2005/8/layout/radial3"/>
    <dgm:cxn modelId="{B32D2E79-4ACD-474C-BF9F-B1A20E9E34FD}" srcId="{691C02E9-7DFC-4682-AFCC-38CBA1A2B258}" destId="{55CEF1EF-A6BA-47B4-BF20-51879408FB48}" srcOrd="1" destOrd="0" parTransId="{953A29D3-E759-42D5-8849-CCB5312AD349}" sibTransId="{A9C8A6C3-452B-4FF5-9F51-10D47F429E99}"/>
    <dgm:cxn modelId="{ADF540AD-6212-4980-90A8-3DE92A656451}" type="presOf" srcId="{E51594F4-D805-4472-871C-BDCAA0E17A87}" destId="{4BBFAEC3-F30F-4068-AC04-C30CD022004A}" srcOrd="0" destOrd="0" presId="urn:microsoft.com/office/officeart/2005/8/layout/radial3"/>
    <dgm:cxn modelId="{C09678AF-C69A-482F-BFD3-CAAEC9ED3FAA}" type="presOf" srcId="{691C02E9-7DFC-4682-AFCC-38CBA1A2B258}" destId="{0A03ACC0-096F-489C-B17F-F9130E89BC6A}" srcOrd="0" destOrd="0" presId="urn:microsoft.com/office/officeart/2005/8/layout/radial3"/>
    <dgm:cxn modelId="{CDE37AEA-CFEE-454F-A6B9-A5E3393ADA18}" srcId="{4403091F-2D83-48A1-B0CC-D9F1AE4E1DF1}" destId="{691C02E9-7DFC-4682-AFCC-38CBA1A2B258}" srcOrd="0" destOrd="0" parTransId="{85346E52-506B-4B7A-823F-77E2A6D97EF7}" sibTransId="{E604606D-533B-4E8A-98F9-3869EA78284F}"/>
    <dgm:cxn modelId="{64D2D0C2-D735-4AAD-9227-175E14C2BB10}" srcId="{691C02E9-7DFC-4682-AFCC-38CBA1A2B258}" destId="{CCE50B9E-B91B-4495-8C54-57E955FB2EF7}" srcOrd="5" destOrd="0" parTransId="{780E884A-06CB-4260-8B43-42E62470BD98}" sibTransId="{EA8E234F-5962-490E-AE0A-BCB9C79EB836}"/>
    <dgm:cxn modelId="{77AAA3F7-C0F7-40DB-A29A-2DE35BFDDCE0}" srcId="{691C02E9-7DFC-4682-AFCC-38CBA1A2B258}" destId="{A8FE9DB0-B643-444B-839D-CC9501A122B5}" srcOrd="2" destOrd="0" parTransId="{CB70FD3B-B262-4946-A6AB-0FE292ED5310}" sibTransId="{F6211934-9820-4ED5-8CE8-0747B7F22847}"/>
    <dgm:cxn modelId="{DCA5B21F-EEC6-4D06-BB78-6148E5540D30}" type="presOf" srcId="{4403091F-2D83-48A1-B0CC-D9F1AE4E1DF1}" destId="{74D5BA7C-F452-4FDF-A91A-367C76C9C058}" srcOrd="0" destOrd="0" presId="urn:microsoft.com/office/officeart/2005/8/layout/radial3"/>
    <dgm:cxn modelId="{F151502A-F7DE-4DB6-AF7A-BDB78684CD91}" type="presOf" srcId="{F29F60B8-3451-4643-8AF2-B57EE2994D08}" destId="{03D76225-6B31-49EC-9AFC-8D8DEE071DC2}" srcOrd="0" destOrd="0" presId="urn:microsoft.com/office/officeart/2005/8/layout/radial3"/>
    <dgm:cxn modelId="{1BE91E2F-8C73-4CE7-A832-409B11B29FED}" type="presParOf" srcId="{74D5BA7C-F452-4FDF-A91A-367C76C9C058}" destId="{131F820A-2AF0-4500-B4EF-C5C2988AAD92}" srcOrd="0" destOrd="0" presId="urn:microsoft.com/office/officeart/2005/8/layout/radial3"/>
    <dgm:cxn modelId="{B4235027-000E-4B87-AEBD-6A6B28B75A0F}" type="presParOf" srcId="{131F820A-2AF0-4500-B4EF-C5C2988AAD92}" destId="{0A03ACC0-096F-489C-B17F-F9130E89BC6A}" srcOrd="0" destOrd="0" presId="urn:microsoft.com/office/officeart/2005/8/layout/radial3"/>
    <dgm:cxn modelId="{03C9C5F3-65BE-4F5A-93A3-8512FC9C19D1}" type="presParOf" srcId="{131F820A-2AF0-4500-B4EF-C5C2988AAD92}" destId="{02A3C30E-C0D5-400A-BC1A-5CFA3FCC1CD4}" srcOrd="1" destOrd="0" presId="urn:microsoft.com/office/officeart/2005/8/layout/radial3"/>
    <dgm:cxn modelId="{C2967C41-D0DE-40A8-9293-5C7541C17332}" type="presParOf" srcId="{131F820A-2AF0-4500-B4EF-C5C2988AAD92}" destId="{C9A98BF7-965E-4138-B4C6-EABE7CEBB46D}" srcOrd="2" destOrd="0" presId="urn:microsoft.com/office/officeart/2005/8/layout/radial3"/>
    <dgm:cxn modelId="{68573534-762D-4349-AE5A-66FB018C6405}" type="presParOf" srcId="{131F820A-2AF0-4500-B4EF-C5C2988AAD92}" destId="{725E04DD-12A7-4F1B-BAFC-D343811E5866}" srcOrd="3" destOrd="0" presId="urn:microsoft.com/office/officeart/2005/8/layout/radial3"/>
    <dgm:cxn modelId="{54A5593A-970B-4C7F-B5EC-B7600C915082}" type="presParOf" srcId="{131F820A-2AF0-4500-B4EF-C5C2988AAD92}" destId="{03D76225-6B31-49EC-9AFC-8D8DEE071DC2}" srcOrd="4" destOrd="0" presId="urn:microsoft.com/office/officeart/2005/8/layout/radial3"/>
    <dgm:cxn modelId="{99D1DD97-2CD6-4423-B9A1-7AEAB3285EDE}" type="presParOf" srcId="{131F820A-2AF0-4500-B4EF-C5C2988AAD92}" destId="{4BBFAEC3-F30F-4068-AC04-C30CD022004A}" srcOrd="5" destOrd="0" presId="urn:microsoft.com/office/officeart/2005/8/layout/radial3"/>
    <dgm:cxn modelId="{F4F93CD5-5D4B-4DA1-91A1-5C4FA0B24705}" type="presParOf" srcId="{131F820A-2AF0-4500-B4EF-C5C2988AAD92}" destId="{7722A069-E06A-492A-9B98-0A85D2E59C85}"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ACC0-096F-489C-B17F-F9130E89BC6A}">
      <dsp:nvSpPr>
        <dsp:cNvPr id="0" name=""/>
        <dsp:cNvSpPr/>
      </dsp:nvSpPr>
      <dsp:spPr>
        <a:xfrm>
          <a:off x="2491916" y="1302878"/>
          <a:ext cx="3245767" cy="3245767"/>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solidFill>
                <a:sysClr val="windowText" lastClr="000000"/>
              </a:solidFill>
              <a:latin typeface="Calibri"/>
              <a:ea typeface="+mn-ea"/>
              <a:cs typeface="+mn-cs"/>
            </a:rPr>
            <a:t>Personal Cancer Risk</a:t>
          </a:r>
          <a:endParaRPr lang="en-US" sz="4000" kern="1200" dirty="0">
            <a:solidFill>
              <a:sysClr val="windowText" lastClr="000000"/>
            </a:solidFill>
            <a:latin typeface="Calibri"/>
            <a:ea typeface="+mn-ea"/>
            <a:cs typeface="+mn-cs"/>
          </a:endParaRPr>
        </a:p>
      </dsp:txBody>
      <dsp:txXfrm>
        <a:off x="2967248" y="1778210"/>
        <a:ext cx="2295103" cy="2295103"/>
      </dsp:txXfrm>
    </dsp:sp>
    <dsp:sp modelId="{02A3C30E-C0D5-400A-BC1A-5CFA3FCC1CD4}">
      <dsp:nvSpPr>
        <dsp:cNvPr id="0" name=""/>
        <dsp:cNvSpPr/>
      </dsp:nvSpPr>
      <dsp:spPr>
        <a:xfrm>
          <a:off x="3303358" y="579"/>
          <a:ext cx="1622883" cy="1622883"/>
        </a:xfrm>
        <a:prstGeom prst="ellipse">
          <a:avLst/>
        </a:prstGeom>
        <a:solidFill>
          <a:srgbClr val="4BACC6">
            <a:alpha val="50000"/>
            <a:hueOff val="-1655646"/>
            <a:satOff val="6635"/>
            <a:lumOff val="143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Text" lastClr="000000"/>
              </a:solidFill>
              <a:latin typeface="Calibri"/>
              <a:ea typeface="+mn-ea"/>
              <a:cs typeface="+mn-cs"/>
            </a:rPr>
            <a:t>Family History</a:t>
          </a:r>
          <a:endParaRPr lang="en-US" sz="2400" b="1" kern="1200" dirty="0">
            <a:solidFill>
              <a:sysClr val="windowText" lastClr="000000"/>
            </a:solidFill>
            <a:latin typeface="Calibri"/>
            <a:ea typeface="+mn-ea"/>
            <a:cs typeface="+mn-cs"/>
          </a:endParaRPr>
        </a:p>
      </dsp:txBody>
      <dsp:txXfrm>
        <a:off x="3541024" y="238245"/>
        <a:ext cx="1147551" cy="1147551"/>
      </dsp:txXfrm>
    </dsp:sp>
    <dsp:sp modelId="{C9A98BF7-965E-4138-B4C6-EABE7CEBB46D}">
      <dsp:nvSpPr>
        <dsp:cNvPr id="0" name=""/>
        <dsp:cNvSpPr/>
      </dsp:nvSpPr>
      <dsp:spPr>
        <a:xfrm>
          <a:off x="5133911" y="1057449"/>
          <a:ext cx="1622883" cy="1622883"/>
        </a:xfrm>
        <a:prstGeom prst="ellipse">
          <a:avLst/>
        </a:prstGeom>
        <a:solidFill>
          <a:srgbClr val="4BACC6">
            <a:alpha val="50000"/>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Text" lastClr="000000"/>
              </a:solidFill>
              <a:latin typeface="Calibri"/>
              <a:ea typeface="+mn-ea"/>
              <a:cs typeface="+mn-cs"/>
            </a:rPr>
            <a:t>Lifestyle</a:t>
          </a:r>
          <a:endParaRPr lang="en-US" sz="2400" b="1" kern="1200" dirty="0">
            <a:solidFill>
              <a:sysClr val="windowText" lastClr="000000"/>
            </a:solidFill>
            <a:latin typeface="Calibri"/>
            <a:ea typeface="+mn-ea"/>
            <a:cs typeface="+mn-cs"/>
          </a:endParaRPr>
        </a:p>
      </dsp:txBody>
      <dsp:txXfrm>
        <a:off x="5371577" y="1295115"/>
        <a:ext cx="1147551" cy="1147551"/>
      </dsp:txXfrm>
    </dsp:sp>
    <dsp:sp modelId="{725E04DD-12A7-4F1B-BAFC-D343811E5866}">
      <dsp:nvSpPr>
        <dsp:cNvPr id="0" name=""/>
        <dsp:cNvSpPr/>
      </dsp:nvSpPr>
      <dsp:spPr>
        <a:xfrm>
          <a:off x="5133911" y="3171191"/>
          <a:ext cx="1622883" cy="1622883"/>
        </a:xfrm>
        <a:prstGeom prst="ellipse">
          <a:avLst/>
        </a:prstGeom>
        <a:solidFill>
          <a:srgbClr val="4BACC6">
            <a:alpha val="50000"/>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Text" lastClr="000000"/>
              </a:solidFill>
              <a:latin typeface="Calibri"/>
              <a:ea typeface="+mn-ea"/>
              <a:cs typeface="+mn-cs"/>
            </a:rPr>
            <a:t>Environ-</a:t>
          </a:r>
          <a:r>
            <a:rPr lang="en-US" sz="2400" b="1" kern="1200" dirty="0" err="1" smtClean="0">
              <a:solidFill>
                <a:sysClr val="windowText" lastClr="000000"/>
              </a:solidFill>
              <a:latin typeface="Calibri"/>
              <a:ea typeface="+mn-ea"/>
              <a:cs typeface="+mn-cs"/>
            </a:rPr>
            <a:t>ment</a:t>
          </a:r>
          <a:endParaRPr lang="en-US" sz="2400" b="1" kern="1200" dirty="0">
            <a:solidFill>
              <a:sysClr val="windowText" lastClr="000000"/>
            </a:solidFill>
            <a:latin typeface="Calibri"/>
            <a:ea typeface="+mn-ea"/>
            <a:cs typeface="+mn-cs"/>
          </a:endParaRPr>
        </a:p>
      </dsp:txBody>
      <dsp:txXfrm>
        <a:off x="5371577" y="3408857"/>
        <a:ext cx="1147551" cy="1147551"/>
      </dsp:txXfrm>
    </dsp:sp>
    <dsp:sp modelId="{03D76225-6B31-49EC-9AFC-8D8DEE071DC2}">
      <dsp:nvSpPr>
        <dsp:cNvPr id="0" name=""/>
        <dsp:cNvSpPr/>
      </dsp:nvSpPr>
      <dsp:spPr>
        <a:xfrm>
          <a:off x="3303358" y="4228061"/>
          <a:ext cx="1622883" cy="1622883"/>
        </a:xfrm>
        <a:prstGeom prst="ellipse">
          <a:avLst/>
        </a:prstGeom>
        <a:solidFill>
          <a:srgbClr val="4BACC6">
            <a:alpha val="50000"/>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Text" lastClr="000000"/>
              </a:solidFill>
              <a:latin typeface="Calibri"/>
              <a:ea typeface="+mn-ea"/>
              <a:cs typeface="+mn-cs"/>
            </a:rPr>
            <a:t>Genetics</a:t>
          </a:r>
          <a:endParaRPr lang="en-US" sz="2000" b="1" kern="1200" dirty="0">
            <a:solidFill>
              <a:sysClr val="windowText" lastClr="000000"/>
            </a:solidFill>
            <a:latin typeface="Calibri"/>
            <a:ea typeface="+mn-ea"/>
            <a:cs typeface="+mn-cs"/>
          </a:endParaRPr>
        </a:p>
      </dsp:txBody>
      <dsp:txXfrm>
        <a:off x="3541024" y="4465727"/>
        <a:ext cx="1147551" cy="1147551"/>
      </dsp:txXfrm>
    </dsp:sp>
    <dsp:sp modelId="{4BBFAEC3-F30F-4068-AC04-C30CD022004A}">
      <dsp:nvSpPr>
        <dsp:cNvPr id="0" name=""/>
        <dsp:cNvSpPr/>
      </dsp:nvSpPr>
      <dsp:spPr>
        <a:xfrm>
          <a:off x="1472804" y="3171191"/>
          <a:ext cx="1622883" cy="1622883"/>
        </a:xfrm>
        <a:prstGeom prst="ellipse">
          <a:avLst/>
        </a:prstGeom>
        <a:solidFill>
          <a:srgbClr val="4BACC6">
            <a:alpha val="50000"/>
            <a:hueOff val="-8278230"/>
            <a:satOff val="33176"/>
            <a:lumOff val="719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Text" lastClr="000000"/>
              </a:solidFill>
              <a:latin typeface="Calibri"/>
              <a:ea typeface="+mn-ea"/>
              <a:cs typeface="+mn-cs"/>
            </a:rPr>
            <a:t>Aging</a:t>
          </a:r>
          <a:endParaRPr lang="en-US" sz="2400" b="1" kern="1200" dirty="0">
            <a:solidFill>
              <a:sysClr val="windowText" lastClr="000000"/>
            </a:solidFill>
            <a:latin typeface="Calibri"/>
            <a:ea typeface="+mn-ea"/>
            <a:cs typeface="+mn-cs"/>
          </a:endParaRPr>
        </a:p>
      </dsp:txBody>
      <dsp:txXfrm>
        <a:off x="1710470" y="3408857"/>
        <a:ext cx="1147551" cy="1147551"/>
      </dsp:txXfrm>
    </dsp:sp>
    <dsp:sp modelId="{7722A069-E06A-492A-9B98-0A85D2E59C85}">
      <dsp:nvSpPr>
        <dsp:cNvPr id="0" name=""/>
        <dsp:cNvSpPr/>
      </dsp:nvSpPr>
      <dsp:spPr>
        <a:xfrm>
          <a:off x="1472804" y="1057449"/>
          <a:ext cx="1622883" cy="1622883"/>
        </a:xfrm>
        <a:prstGeom prst="ellipse">
          <a:avLst/>
        </a:prstGeo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Text" lastClr="000000"/>
              </a:solidFill>
              <a:latin typeface="Calibri"/>
              <a:ea typeface="+mn-ea"/>
              <a:cs typeface="+mn-cs"/>
            </a:rPr>
            <a:t>Chance</a:t>
          </a:r>
          <a:endParaRPr lang="en-US" sz="2400" b="1" kern="1200" dirty="0">
            <a:solidFill>
              <a:sysClr val="windowText" lastClr="000000"/>
            </a:solidFill>
            <a:latin typeface="Calibri"/>
            <a:ea typeface="+mn-ea"/>
            <a:cs typeface="+mn-cs"/>
          </a:endParaRPr>
        </a:p>
      </dsp:txBody>
      <dsp:txXfrm>
        <a:off x="1710470" y="1295115"/>
        <a:ext cx="1147551" cy="11475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C46F4-AB03-4E4F-8B49-826D285EA064}" type="datetimeFigureOut">
              <a:rPr lang="en-US" smtClean="0"/>
              <a:t>2/26/2016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B04F3-6317-4F2C-8A39-45F26B37523F}" type="slidenum">
              <a:rPr lang="en-US" smtClean="0"/>
              <a:t>‹#›</a:t>
            </a:fld>
            <a:endParaRPr lang="en-US"/>
          </a:p>
        </p:txBody>
      </p:sp>
    </p:spTree>
    <p:extLst>
      <p:ext uri="{BB962C8B-B14F-4D97-AF65-F5344CB8AC3E}">
        <p14:creationId xmlns:p14="http://schemas.microsoft.com/office/powerpoint/2010/main" val="20931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rtho84-13.ucsd.edu/MusIntro/hypertrophy.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dbbs.wustl.edu/rib/Bischoff.html" TargetMode="External"/><Relationship Id="rId5" Type="http://schemas.openxmlformats.org/officeDocument/2006/relationships/hyperlink" Target="http://www.aps.uoguelph.ca/~swatland/ch6_0.htm" TargetMode="External"/><Relationship Id="rId4" Type="http://schemas.openxmlformats.org/officeDocument/2006/relationships/hyperlink" Target="http://www.krs.hia.no/~stephens/hypplas.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5AEC0640-B6E1-47B1-8062-617C3E9534B8}" type="slidenum">
              <a:rPr lang="en-US" altLang="en-US" sz="1200" smtClean="0">
                <a:solidFill>
                  <a:prstClr val="black"/>
                </a:solidFill>
              </a:rPr>
              <a:pPr/>
              <a:t>1</a:t>
            </a:fld>
            <a:endParaRPr lang="en-US" altLang="en-US" sz="120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sweetest little snoogaboo you’ve ever laid eyes upon.</a:t>
            </a:r>
          </a:p>
          <a:p>
            <a:pPr eaLnBrk="1" hangingPunct="1"/>
            <a:endParaRPr lang="en-US" altLang="en-US" smtClean="0"/>
          </a:p>
          <a:p>
            <a:pPr eaLnBrk="1" hangingPunct="1"/>
            <a:r>
              <a:rPr lang="en-US" altLang="en-US" smtClean="0"/>
              <a:t>How many of you have grandchildren cuter than this baby?</a:t>
            </a:r>
          </a:p>
          <a:p>
            <a:pPr eaLnBrk="1" hangingPunct="1"/>
            <a:r>
              <a:rPr lang="en-US" altLang="en-US" smtClean="0"/>
              <a:t>I had a feeling a lot of you might.  </a:t>
            </a:r>
            <a:r>
              <a:rPr lang="en-US" altLang="en-US" smtClean="0">
                <a:sym typeface="Wingdings" pitchFamily="2" charset="2"/>
              </a:rPr>
              <a:t></a:t>
            </a:r>
          </a:p>
          <a:p>
            <a:pPr eaLnBrk="1" hangingPunct="1"/>
            <a:endParaRPr lang="en-US" altLang="en-US" smtClean="0">
              <a:sym typeface="Wingdings" pitchFamily="2" charset="2"/>
            </a:endParaRPr>
          </a:p>
          <a:p>
            <a:pPr eaLnBrk="1" hangingPunct="1"/>
            <a:r>
              <a:rPr lang="en-US" altLang="en-US" smtClean="0">
                <a:sym typeface="Wingdings" pitchFamily="2" charset="2"/>
              </a:rPr>
              <a:t>Now, from the day we are born, our genes are as good as they get.  However, no one is genetically perfect</a:t>
            </a:r>
          </a:p>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we look at cancer specifically, we see many of those same risk factors we talked about before.  Age, lifestyle, and to some extent, genetics</a:t>
            </a: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EB251A6-F1BF-4C5C-8DAA-28F7D2FC00CB}" type="slidenum">
              <a:rPr lang="en-US" altLang="en-US" sz="1200" smtClean="0">
                <a:solidFill>
                  <a:prstClr val="black"/>
                </a:solidFill>
              </a:rPr>
              <a:pPr/>
              <a:t>14</a:t>
            </a:fld>
            <a:endParaRPr lang="en-US" altLang="en-US" sz="120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8B87F5E-8F00-4075-9709-E7C476F03488}"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Example to illustrate reduced penetrance, variable expressivity and AD transmission</a:t>
            </a:r>
          </a:p>
        </p:txBody>
      </p:sp>
      <p:sp>
        <p:nvSpPr>
          <p:cNvPr id="4" name="Slide Number Placeholder 3"/>
          <p:cNvSpPr>
            <a:spLocks noGrp="1"/>
          </p:cNvSpPr>
          <p:nvPr>
            <p:ph type="sldNum" sz="quarter" idx="5"/>
          </p:nvPr>
        </p:nvSpPr>
        <p:spPr/>
        <p:txBody>
          <a:bodyPr/>
          <a:lstStyle/>
          <a:p>
            <a:pPr>
              <a:defRPr/>
            </a:pPr>
            <a:fld id="{C4411AA0-EBF6-4D6C-BD05-E2CBD8780871}"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344025"/>
            <a:ext cx="56388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02F910C-B9B8-4533-B654-2B4427EDD5A6}" type="slidenum">
              <a:rPr lang="en-US" altLang="en-US" smtClean="0">
                <a:solidFill>
                  <a:prstClr val="black"/>
                </a:solidFill>
              </a:rPr>
              <a:pPr>
                <a:defRPr/>
              </a:pPr>
              <a:t>19</a:t>
            </a:fld>
            <a:endParaRPr lang="en-US" altLang="en-US" smtClean="0">
              <a:solidFill>
                <a:prstClr val="black"/>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lnSpc>
                <a:spcPct val="90000"/>
              </a:lnSpc>
              <a:spcBef>
                <a:spcPct val="0"/>
              </a:spcBef>
            </a:pPr>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BB8A597E-C95B-4CBE-85D3-95494E0DE08B}" type="slidenum">
              <a:rPr lang="en-US" altLang="en-US" sz="1200" smtClean="0">
                <a:solidFill>
                  <a:prstClr val="black"/>
                </a:solidFill>
              </a:rPr>
              <a:pPr/>
              <a:t>20</a:t>
            </a:fld>
            <a:endParaRPr lang="en-US" altLang="en-US" sz="1200"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You end up with 23 pairs of chromosomes holding all of our genetic material.  </a:t>
            </a:r>
          </a:p>
          <a:p>
            <a:pPr eaLnBrk="1" hangingPunct="1"/>
            <a:r>
              <a:rPr lang="en-US" altLang="en-US" smtClean="0"/>
              <a:t>CLICK You get one of each pair from mom and one of each pair from dad.  </a:t>
            </a:r>
          </a:p>
          <a:p>
            <a:pPr eaLnBrk="1" hangingPunct="1"/>
            <a:r>
              <a:rPr lang="en-US" altLang="en-US" smtClean="0"/>
              <a:t>This one cell starts to divide and divide and divide until you end up with…</a:t>
            </a:r>
          </a:p>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DA7BAB24-FEE6-4A78-AE12-0A6A1A8F8D1A}" type="slidenum">
              <a:rPr lang="en-US" altLang="en-US">
                <a:solidFill>
                  <a:prstClr val="black"/>
                </a:solidFill>
                <a:latin typeface="Arial" charset="0"/>
                <a:cs typeface="Arial" charset="0"/>
              </a:rPr>
              <a:pPr algn="r" eaLnBrk="1" fontAlgn="base" hangingPunct="1">
                <a:spcBef>
                  <a:spcPct val="0"/>
                </a:spcBef>
                <a:spcAft>
                  <a:spcPct val="0"/>
                </a:spcAft>
              </a:pPr>
              <a:t>21</a:t>
            </a:fld>
            <a:endParaRPr lang="en-US" altLang="en-US">
              <a:solidFill>
                <a:prstClr val="black"/>
              </a:solidFill>
              <a:latin typeface="Arial" charset="0"/>
              <a:cs typeface="Arial" charset="0"/>
            </a:endParaRPr>
          </a:p>
        </p:txBody>
      </p:sp>
      <p:sp>
        <p:nvSpPr>
          <p:cNvPr id="50179" name="Rectangle 2"/>
          <p:cNvSpPr>
            <a:spLocks noGrp="1" noRot="1" noChangeAspect="1" noChangeArrowheads="1" noTextEdit="1"/>
          </p:cNvSpPr>
          <p:nvPr>
            <p:ph type="sldImg"/>
          </p:nvPr>
        </p:nvSpPr>
        <p:spPr bwMode="auto">
          <a:xfrm>
            <a:off x="1066800" y="1524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381000" y="3810000"/>
            <a:ext cx="6096000" cy="502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9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A82932-98AD-4950-A8C8-8D22ACE20189}"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Mean cumulative risks of contralateral BrCA by age 70 for BRCA1 carriers was a 83% and 62% for BRCA2 carrier.</a:t>
            </a:r>
          </a:p>
          <a:p>
            <a:endParaRPr lang="en-CA" altLang="en-US" smtClean="0"/>
          </a:p>
          <a:p>
            <a:r>
              <a:rPr lang="en-CA" altLang="en-US" smtClean="0"/>
              <a:t>Poly(ADP-ribose) polymerases (PARP) are enzymes involved in DNA-damage repair. Inhibition of PARPs is a promising</a:t>
            </a:r>
          </a:p>
          <a:p>
            <a:r>
              <a:rPr lang="en-CA" altLang="en-US" smtClean="0"/>
              <a:t>strategy for targeting cancers with defective DNA-damage repair, including BRCA1 and BRCA2 mutation-associated</a:t>
            </a:r>
          </a:p>
          <a:p>
            <a:r>
              <a:rPr lang="en-CA" altLang="en-US" smtClean="0"/>
              <a:t>breast and ovarian cancers.</a:t>
            </a:r>
          </a:p>
        </p:txBody>
      </p:sp>
      <p:sp>
        <p:nvSpPr>
          <p:cNvPr id="4" name="Slide Number Placeholder 3"/>
          <p:cNvSpPr>
            <a:spLocks noGrp="1"/>
          </p:cNvSpPr>
          <p:nvPr>
            <p:ph type="sldNum" sz="quarter" idx="5"/>
          </p:nvPr>
        </p:nvSpPr>
        <p:spPr/>
        <p:txBody>
          <a:bodyPr/>
          <a:lstStyle/>
          <a:p>
            <a:pPr>
              <a:defRPr/>
            </a:pPr>
            <a:fld id="{74B25224-9E51-42A8-8F91-C4C54FF47C93}"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NCCN Clinical Practice Guidelines in Oncology (NCCN Guidelines®) for Genetic/familial high risk assessment: Breast and ovarian V.1.2015© National Comprehensive Cancer Network, Inc 2015.  All rights reserved.  Accessed [26/05/2015].  To view the most recent and complete version of the guideline, go online to www.nccn.org.  NATIONAL COMPREHENSIVE CANCER NETWORK®, NCCN®, NCCN GUIDELINES®, and all other NCCN Content are trademarks owned by the National Comprehensive Cancer Network, Inc.</a:t>
            </a:r>
          </a:p>
          <a:p>
            <a:r>
              <a:rPr lang="en-AU" altLang="en-US" smtClean="0"/>
              <a:t>“Starting at age 40y –Recommend prostate cancer screening for BRCA2 mutation carriers; consider prostate screening for BRCA1 carriers” pg MS-5 describes studies showing PrCA in BRCA2 mutation carrier is more aggressive and associated decreased survival.</a:t>
            </a:r>
          </a:p>
          <a:p>
            <a:endParaRPr lang="en-CA" altLang="en-US" smtClean="0"/>
          </a:p>
          <a:p>
            <a:r>
              <a:rPr lang="en-CA" altLang="en-US" smtClean="0"/>
              <a:t>Mersch 2015 Cancers associated wtih BRCA1 and BRCA2 mutations other than breast and ovarian CANCER “Prostate cancer occurred approximately 5 times more frequently in males with BRCA2 mutations than expected in the general population. The increased risk for prostate cancer in our study population is consistent with previous studies, which have reported relative risk estimates ranging from 2.5 to 6.3. Our findings support the rationale for pancreatic and prostate cancer screening in individuals with a BRCA2 mutation….These suggestions [NCCN] currently include digital rectal examination and prostate-specific antigen serum testing beginning at the age of 40 years.”</a:t>
            </a:r>
          </a:p>
          <a:p>
            <a:endParaRPr lang="en-AU" altLang="en-US" smtClean="0"/>
          </a:p>
          <a:p>
            <a:r>
              <a:rPr lang="en-AU" altLang="en-US" smtClean="0"/>
              <a:t>Berliner JL, Fay AM, Practice Issues Subcommittee of the National Society of Genetic Counselors' Familial Cancer Risk Counseling Special Interest Group. Risk assessment and genetic counseling for hereditary breast and ovarian cancer: recommendations of the National Society of Genetic Counselors. J Genet Couns 2007; 16(3):241-60. “Follows NCCN guidelines”</a:t>
            </a:r>
          </a:p>
          <a:p>
            <a:endParaRPr lang="en-AU" altLang="en-US" smtClean="0"/>
          </a:p>
          <a:p>
            <a:r>
              <a:rPr lang="en-US" altLang="en-US" smtClean="0"/>
              <a:t>Men with a BRCA1 or BRCA2 mutation are at increased risk for early onset, aggressive prostate cancer compared to men in the general population. Standard of care screening for men with a BRCA mutation includes PSA testing and digital rectal examination (DRE), the same as with men in the general population. This study is being done to assess whether there is value in using MRI as a screening tool to detect prostate cancer at an earlier stage than may otherwise be detected using standard of care screening (PSA, DRE). It is unclear whether MRI has utility as a screening tool in this specific population at high risk for aggressive disease. - Sunnybrook Health Sciences Centre</a:t>
            </a:r>
          </a:p>
          <a:p>
            <a:r>
              <a:rPr lang="en-US" altLang="en-US" smtClean="0"/>
              <a:t>Women's College Hospital - Principal Investigator(s):Danny J Vesprini, MD, MSc, FRCPC, S</a:t>
            </a:r>
            <a:r>
              <a:rPr lang="en-AU" altLang="en-US" smtClean="0"/>
              <a:t>http://www.ontario.canadiancancertrials.ca/trial/Default.aspx?TrialId=NCT01990521&amp;lang=en</a:t>
            </a:r>
          </a:p>
          <a:p>
            <a:endParaRPr lang="en-CA"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C0BCEB6C-AFA2-4EAC-8859-6B430FBDB20E}"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49CA80C6-7D5C-4875-8C92-10A7FC2F5446}" type="slidenum">
              <a:rPr lang="en-US" altLang="en-US" sz="1200" smtClean="0">
                <a:solidFill>
                  <a:prstClr val="black"/>
                </a:solidFill>
              </a:rPr>
              <a:pPr/>
              <a:t>2</a:t>
            </a:fld>
            <a:endParaRPr lang="en-US" altLang="en-US" sz="1200"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You might have suspected there would be a biology lesson in today’s lecture.  Now, some of you in the audience today have some scientific or medical background, so this may be very familiar to you.  But for some of us, we haven’t had any biology or genetics education since school, if ever.  So bear with me for a little overview here.</a:t>
            </a:r>
          </a:p>
          <a:p>
            <a:pPr eaLnBrk="1" hangingPunct="1"/>
            <a:r>
              <a:rPr lang="en-US" altLang="en-US" smtClean="0"/>
              <a:t>Our body is made up of billions of cells.  Skin cells, heart cells, eye cells.  Within the center of every cell are structures called chromosomes. CLICK</a:t>
            </a:r>
          </a:p>
          <a:p>
            <a:pPr eaLnBrk="1" hangingPunct="1"/>
            <a:r>
              <a:rPr lang="en-US" altLang="en-US" smtClean="0"/>
              <a:t>Chromosomes are made up of very, very long strands of DNA. CLICK  Think of DNA like a book of recipes.</a:t>
            </a:r>
          </a:p>
          <a:p>
            <a:pPr eaLnBrk="1" hangingPunct="1"/>
            <a:r>
              <a:rPr lang="en-US" altLang="en-US" smtClean="0"/>
              <a:t>Sections of this DNA make up individual genes. CLICK  We have about 20 thousand genes, or recipes, within every cell of our body. CLICK</a:t>
            </a:r>
          </a:p>
          <a:p>
            <a:pPr eaLnBrk="1" hangingPunct="1"/>
            <a:r>
              <a:rPr lang="en-US" altLang="en-US" smtClean="0"/>
              <a:t>The cell is able to read the recipes of our genes and build proteins that we need to function.</a:t>
            </a:r>
          </a:p>
          <a:p>
            <a:pPr eaLnBrk="1" hangingPunct="1"/>
            <a:r>
              <a:rPr lang="en-US" altLang="en-US" smtClean="0"/>
              <a:t>Genes determine our eye color and hair color, but they also control how cells live and die.  The proteins that genes make, work with each other and they also interact with environmental influences.</a:t>
            </a:r>
          </a:p>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A59BF010-3653-4AA4-84CF-741A84C59AD6}" type="slidenum">
              <a:rPr lang="en-US" altLang="en-US" smtClean="0">
                <a:solidFill>
                  <a:prstClr val="black"/>
                </a:solidFill>
              </a:rPr>
              <a:pPr>
                <a:defRPr/>
              </a:pPr>
              <a:t>28</a:t>
            </a:fld>
            <a:endParaRPr lang="en-US" altLang="en-US" smtClean="0">
              <a:solidFill>
                <a:prstClr val="black"/>
              </a:solidFill>
            </a:endParaRPr>
          </a:p>
        </p:txBody>
      </p:sp>
      <p:sp>
        <p:nvSpPr>
          <p:cNvPr id="54275" name="Rectangle 2"/>
          <p:cNvSpPr>
            <a:spLocks noGrp="1" noRot="1" noChangeAspect="1" noChangeArrowheads="1" noTextEdit="1"/>
          </p:cNvSpPr>
          <p:nvPr>
            <p:ph type="sldImg"/>
          </p:nvPr>
        </p:nvSpPr>
        <p:spPr bwMode="auto">
          <a:xfrm>
            <a:off x="1143000" y="1524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685800" y="3656975"/>
            <a:ext cx="5791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3A9A47D8-3DED-4483-8A0D-6E263655AFBF}" type="slidenum">
              <a:rPr lang="en-US" altLang="en-US" smtClean="0">
                <a:solidFill>
                  <a:prstClr val="black"/>
                </a:solidFill>
              </a:rPr>
              <a:pPr>
                <a:defRPr/>
              </a:pPr>
              <a:t>29</a:t>
            </a:fld>
            <a:endParaRPr lang="en-US" altLang="en-US" smtClean="0">
              <a:solidFill>
                <a:prstClr val="black"/>
              </a:solidFill>
            </a:endParaRPr>
          </a:p>
        </p:txBody>
      </p:sp>
      <p:sp>
        <p:nvSpPr>
          <p:cNvPr id="55299" name="Rectangle 2"/>
          <p:cNvSpPr>
            <a:spLocks noGrp="1" noRot="1" noChangeAspect="1" noChangeArrowheads="1" noTextEdit="1"/>
          </p:cNvSpPr>
          <p:nvPr>
            <p:ph type="sldImg"/>
          </p:nvPr>
        </p:nvSpPr>
        <p:spPr bwMode="auto">
          <a:xfrm>
            <a:off x="1143000" y="1524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685800" y="3656975"/>
            <a:ext cx="5791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3B140-1BA5-4EAF-BAEB-369E251455F8}" type="slidenum">
              <a:rPr lang="en-GB" altLang="en-US">
                <a:solidFill>
                  <a:prstClr val="black"/>
                </a:solidFill>
              </a:rPr>
              <a:pPr/>
              <a:t>32</a:t>
            </a:fld>
            <a:endParaRPr lang="en-GB" altLang="en-US">
              <a:solidFill>
                <a:prstClr val="black"/>
              </a:solidFill>
            </a:endParaRPr>
          </a:p>
        </p:txBody>
      </p:sp>
      <p:sp>
        <p:nvSpPr>
          <p:cNvPr id="36866" name="Rectangle 2"/>
          <p:cNvSpPr>
            <a:spLocks noGrp="1" noRot="1" noChangeAspect="1" noChangeArrowheads="1"/>
          </p:cNvSpPr>
          <p:nvPr>
            <p:ph type="sldImg"/>
          </p:nvPr>
        </p:nvSpPr>
        <p:spPr bwMode="auto">
          <a:xfrm>
            <a:off x="1155700" y="695325"/>
            <a:ext cx="4546600" cy="340995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5C095-E69C-4797-8835-6EFC1FF1A1E5}" type="slidenum">
              <a:rPr lang="en-GB" altLang="en-US">
                <a:solidFill>
                  <a:prstClr val="black"/>
                </a:solidFill>
              </a:rPr>
              <a:pPr/>
              <a:t>33</a:t>
            </a:fld>
            <a:endParaRPr lang="en-GB" altLang="en-US">
              <a:solidFill>
                <a:prstClr val="black"/>
              </a:solidFill>
            </a:endParaRPr>
          </a:p>
        </p:txBody>
      </p:sp>
      <p:sp>
        <p:nvSpPr>
          <p:cNvPr id="30722" name="Rectangle 2"/>
          <p:cNvSpPr>
            <a:spLocks noGrp="1" noRot="1" noChangeAspect="1" noChangeArrowheads="1"/>
          </p:cNvSpPr>
          <p:nvPr>
            <p:ph type="sldImg"/>
          </p:nvPr>
        </p:nvSpPr>
        <p:spPr bwMode="auto">
          <a:xfrm>
            <a:off x="1155700" y="695325"/>
            <a:ext cx="4546600" cy="3409950"/>
          </a:xfrm>
          <a:prstGeom prst="rect">
            <a:avLst/>
          </a:prstGeo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931863" y="4308475"/>
            <a:ext cx="5029200" cy="4114800"/>
          </a:xfrm>
          <a:prstGeom prst="rect">
            <a:avLst/>
          </a:prstGeom>
          <a:solidFill>
            <a:srgbClr val="FFFFFF"/>
          </a:solidFill>
          <a:ln>
            <a:solidFill>
              <a:srgbClr val="000000"/>
            </a:solidFill>
            <a:miter lim="800000"/>
            <a:headEnd/>
            <a:tailEnd/>
          </a:ln>
        </p:spPr>
        <p:txBody>
          <a:bodyPr/>
          <a:lstStyle/>
          <a:p>
            <a:r>
              <a:rPr lang="en-GB" altLang="en-US" sz="1400">
                <a:latin typeface="Arial" pitchFamily="34" charset="0"/>
              </a:rPr>
              <a:t>Knudson</a:t>
            </a:r>
            <a:r>
              <a:rPr lang="en-GB" altLang="en-US" sz="1400">
                <a:latin typeface="Times New Roman"/>
              </a:rPr>
              <a:t>’</a:t>
            </a:r>
            <a:r>
              <a:rPr lang="en-GB" altLang="en-US" sz="1400">
                <a:latin typeface="Arial" pitchFamily="34" charset="0"/>
              </a:rPr>
              <a:t>s theory</a:t>
            </a:r>
          </a:p>
          <a:p>
            <a:r>
              <a:rPr lang="en-GB" altLang="en-US" sz="1400">
                <a:latin typeface="Arial" pitchFamily="34" charset="0"/>
              </a:rPr>
              <a:t>2 hit hypothesis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9B5E9-C378-4E74-9C2A-B30475380C06}" type="slidenum">
              <a:rPr lang="en-GB" altLang="en-US">
                <a:solidFill>
                  <a:prstClr val="black"/>
                </a:solidFill>
              </a:rPr>
              <a:pPr/>
              <a:t>34</a:t>
            </a:fld>
            <a:endParaRPr lang="en-GB" alt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DE41F-ADF7-4855-BEC8-11389D9D6AA4}" type="slidenum">
              <a:rPr lang="en-GB" altLang="en-US">
                <a:solidFill>
                  <a:prstClr val="black"/>
                </a:solidFill>
              </a:rPr>
              <a:pPr/>
              <a:t>35</a:t>
            </a:fld>
            <a:endParaRPr lang="en-GB" altLang="en-US">
              <a:solidFill>
                <a:prstClr val="black"/>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ADBCE-5434-4623-A6DE-949953156686}" type="slidenum">
              <a:rPr lang="en-GB" altLang="en-US">
                <a:solidFill>
                  <a:prstClr val="black"/>
                </a:solidFill>
              </a:rPr>
              <a:pPr/>
              <a:t>36</a:t>
            </a:fld>
            <a:endParaRPr lang="en-GB" altLang="en-US">
              <a:solidFill>
                <a:prstClr val="black"/>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25E79-8257-4908-BFF9-EE5E0301F885}" type="slidenum">
              <a:rPr lang="en-GB" altLang="en-US">
                <a:solidFill>
                  <a:prstClr val="black"/>
                </a:solidFill>
              </a:rPr>
              <a:pPr/>
              <a:t>37</a:t>
            </a:fld>
            <a:endParaRPr lang="en-GB" altLang="en-US">
              <a:solidFill>
                <a:prstClr val="black"/>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52D24-FCE1-4081-BD72-E25AE21F02C6}" type="slidenum">
              <a:rPr lang="en-GB" altLang="en-US">
                <a:solidFill>
                  <a:prstClr val="black"/>
                </a:solidFill>
              </a:rPr>
              <a:pPr/>
              <a:t>38</a:t>
            </a:fld>
            <a:endParaRPr lang="en-GB" altLang="en-US">
              <a:solidFill>
                <a:prstClr val="black"/>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1F1148F7-71F9-4B2B-8720-42A6C535F5A1}" type="slidenum">
              <a:rPr lang="en-US" altLang="en-US" sz="1200" smtClean="0">
                <a:solidFill>
                  <a:prstClr val="black"/>
                </a:solidFill>
              </a:rPr>
              <a:pPr/>
              <a:t>3</a:t>
            </a:fld>
            <a:endParaRPr lang="en-US" altLang="en-US" sz="1200" smtClean="0">
              <a:solidFill>
                <a:prstClr val="black"/>
              </a:solidFill>
            </a:endParaRPr>
          </a:p>
        </p:txBody>
      </p:sp>
      <p:sp>
        <p:nvSpPr>
          <p:cNvPr id="6041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fontAlgn="base">
              <a:spcBef>
                <a:spcPct val="0"/>
              </a:spcBef>
              <a:spcAft>
                <a:spcPct val="0"/>
              </a:spcAft>
            </a:pPr>
            <a:fld id="{3EF28630-10D1-46F4-82E4-9318A0C9DC54}" type="slidenum">
              <a:rPr lang="en-US" altLang="en-US" sz="1200">
                <a:solidFill>
                  <a:prstClr val="black"/>
                </a:solidFill>
              </a:rPr>
              <a:pPr algn="r" fontAlgn="base">
                <a:spcBef>
                  <a:spcPct val="0"/>
                </a:spcBef>
                <a:spcAft>
                  <a:spcPct val="0"/>
                </a:spcAft>
              </a:pPr>
              <a:t>3</a:t>
            </a:fld>
            <a:endParaRPr lang="en-US" altLang="en-US" sz="1200">
              <a:solidFill>
                <a:prstClr val="black"/>
              </a:solidFill>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Genetics can help us identify the people who have risks for disease that go far above the general risks we all have based on our lifestyle and health choices we make.</a:t>
            </a:r>
          </a:p>
          <a:p>
            <a:pPr eaLnBrk="1" hangingPunct="1"/>
            <a:endParaRPr lang="en-US" altLang="en-US" smtClean="0"/>
          </a:p>
          <a:p>
            <a:pPr eaLnBrk="1" hangingPunct="1"/>
            <a:r>
              <a:rPr lang="en-US" altLang="en-US" smtClean="0"/>
              <a:t>Who are the people who will get heart disease no matter how many veggies they eat and marathons they run?</a:t>
            </a:r>
          </a:p>
          <a:p>
            <a:pPr eaLnBrk="1" hangingPunct="1"/>
            <a:r>
              <a:rPr lang="en-US" altLang="en-US" smtClean="0"/>
              <a:t>Who are the people who have such a risk for cancer that they should take extra steps to detect or prevent this disease?</a:t>
            </a:r>
          </a:p>
          <a:p>
            <a:pPr eaLnBrk="1" hangingPunct="1"/>
            <a:endParaRPr lang="en-US" altLang="en-US" smtClean="0"/>
          </a:p>
          <a:p>
            <a:pPr eaLnBrk="1" hangingPunct="1"/>
            <a:r>
              <a:rPr lang="en-US" altLang="en-US" smtClean="0"/>
              <a:t>This is where genetics and genetic testing plays a role in healthcare.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D772EB0A-D4DC-42B0-A019-AB6CC5AA3C53}" type="slidenum">
              <a:rPr lang="en-US" altLang="en-US" sz="1200" smtClean="0">
                <a:solidFill>
                  <a:prstClr val="black"/>
                </a:solidFill>
              </a:rPr>
              <a:pPr/>
              <a:t>4</a:t>
            </a:fld>
            <a:endParaRPr lang="en-US" altLang="en-US" sz="1200" smtClean="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is my extended family starting with my 90 year old great grandmother there in the middle.</a:t>
            </a:r>
          </a:p>
          <a:p>
            <a:r>
              <a:rPr lang="en-US" altLang="en-US" smtClean="0"/>
              <a:t>5. Family recipes should be kept secret — family medical history should not.</a:t>
            </a:r>
          </a:p>
          <a:p>
            <a:r>
              <a:rPr lang="en-US" altLang="en-US" smtClean="0"/>
              <a:t>4. Knowing your risk might save your life.</a:t>
            </a:r>
          </a:p>
          <a:p>
            <a:r>
              <a:rPr lang="en-US" altLang="en-US" smtClean="0"/>
              <a:t>3. It’s free and you don’t have to leave home.</a:t>
            </a:r>
          </a:p>
          <a:p>
            <a:r>
              <a:rPr lang="en-US" altLang="en-US" smtClean="0"/>
              <a:t>2. It’s a priceless gift to leave to your children.</a:t>
            </a:r>
          </a:p>
          <a:p>
            <a:r>
              <a:rPr lang="en-US" altLang="en-US" smtClean="0"/>
              <a:t>1. Because every family has a story, but not every family has YOUR story.</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fld id="{2216822D-2A38-4D75-BFA4-1F0937452CAB}" type="slidenum">
              <a:rPr lang="en-US" altLang="en-US" sz="1200" u="none">
                <a:solidFill>
                  <a:prstClr val="black"/>
                </a:solidFill>
                <a:latin typeface="Times" charset="0"/>
              </a:rPr>
              <a:pPr/>
              <a:t>5</a:t>
            </a:fld>
            <a:endParaRPr lang="en-US" altLang="en-US" sz="1200" u="none">
              <a:solidFill>
                <a:prstClr val="black"/>
              </a:solidFill>
              <a:latin typeface="Times" charset="0"/>
            </a:endParaRPr>
          </a:p>
        </p:txBody>
      </p:sp>
      <p:sp>
        <p:nvSpPr>
          <p:cNvPr id="21506" name="Rectangle 2"/>
          <p:cNvSpPr>
            <a:spLocks noGrp="1" noRot="1" noChangeAspect="1" noChangeArrowheads="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ea typeface="ＭＳ Ｐゴシック" pitchFamily="34" charset="-128"/>
              </a:rPr>
              <a:t>This question, whether muscles grow through </a:t>
            </a:r>
            <a:r>
              <a:rPr lang="en-US" altLang="en-US" u="sng" smtClean="0">
                <a:solidFill>
                  <a:srgbClr val="0020E2"/>
                </a:solidFill>
                <a:latin typeface="Arial" pitchFamily="34" charset="0"/>
                <a:ea typeface="ＭＳ Ｐゴシック" pitchFamily="34" charset="-128"/>
                <a:hlinkClick r:id="rId3"/>
              </a:rPr>
              <a:t>hypertrophy</a:t>
            </a:r>
            <a:r>
              <a:rPr lang="en-US" altLang="en-US" b="1" smtClean="0">
                <a:latin typeface="Arial" pitchFamily="34" charset="0"/>
                <a:ea typeface="ＭＳ Ｐゴシック" pitchFamily="34" charset="-128"/>
              </a:rPr>
              <a:t> (increased cell size) or </a:t>
            </a:r>
            <a:r>
              <a:rPr lang="en-US" altLang="en-US" u="sng" smtClean="0">
                <a:solidFill>
                  <a:srgbClr val="0020E2"/>
                </a:solidFill>
                <a:latin typeface="Arial" pitchFamily="34" charset="0"/>
                <a:ea typeface="ＭＳ Ｐゴシック" pitchFamily="34" charset="-128"/>
                <a:hlinkClick r:id="rId4"/>
              </a:rPr>
              <a:t>hyperplasia</a:t>
            </a:r>
            <a:r>
              <a:rPr lang="en-US" altLang="en-US" b="1" smtClean="0">
                <a:latin typeface="Arial" pitchFamily="34" charset="0"/>
                <a:ea typeface="ＭＳ Ｐゴシック" pitchFamily="34" charset="-128"/>
              </a:rPr>
              <a:t> (increased cell number), has been debated for years, and has only recently been answered adequately. The answer is: normal exercise causes hypertrophy, whereas overexertion, or any exercise that injures the muscles, results in both hypertrophy and hyperplasia.First, some background on muscle cells. During </a:t>
            </a:r>
            <a:r>
              <a:rPr lang="en-US" altLang="en-US" u="sng" smtClean="0">
                <a:solidFill>
                  <a:srgbClr val="0020E2"/>
                </a:solidFill>
                <a:latin typeface="Arial" pitchFamily="34" charset="0"/>
                <a:ea typeface="ＭＳ Ｐゴシック" pitchFamily="34" charset="-128"/>
                <a:hlinkClick r:id="rId5"/>
              </a:rPr>
              <a:t>development</a:t>
            </a:r>
            <a:r>
              <a:rPr lang="en-US" altLang="en-US" b="1" smtClean="0">
                <a:latin typeface="Arial" pitchFamily="34" charset="0"/>
                <a:ea typeface="ＭＳ Ｐゴシック" pitchFamily="34" charset="-128"/>
              </a:rPr>
              <a:t>, muscles are formed from aggregation and proliferation of pre-myoblasts (migratory pre-muscle cells) to form "pre-muscle masses." After forming these masses, the pre- myoblasts turn on several of the genes required to form muscles, becoming myoblasts (pre-muscle cells). The myoblasts then fuse together to form giant, multinucleated cells called myotubes. The myotubes continue to grow, but only through the addition of more myoblasts, until each contains many, many nuclei. Eventually, the myotubes accumulate enough contractile proteins to build myofibrils (the biochemical motors that make muscles work) which completely fill the myotubes, pushing the nuclei to the edges of the tube. Once this machinery is complete, the myotubes become myofibers, which are the "muscle cells" in adult muscles. The myofibers continue to grow, though - by increasing the numbers of myofibrils in each cell, the myofibers can grow to many times their original size. But, with multiple nuclei and essentially solid cytoplasms, it is impossible for myofibers to divide through mitosis (even more so, since the nuclei lost their ability replicate before the myotubes fused). So the only way to get more myofibers is to fuse more myoblasts, but all of the myoblasts were used by the embryo to form the original muscles.That's not entirely true. The exception is a small population of </a:t>
            </a:r>
            <a:r>
              <a:rPr lang="en-US" altLang="en-US" u="sng" smtClean="0">
                <a:solidFill>
                  <a:srgbClr val="0020E2"/>
                </a:solidFill>
                <a:latin typeface="Arial" pitchFamily="34" charset="0"/>
                <a:ea typeface="ＭＳ Ｐゴシック" pitchFamily="34" charset="-128"/>
                <a:hlinkClick r:id="rId6"/>
              </a:rPr>
              <a:t>satellite cells</a:t>
            </a:r>
            <a:r>
              <a:rPr lang="en-US" altLang="en-US" b="1" smtClean="0">
                <a:latin typeface="Arial" pitchFamily="34" charset="0"/>
                <a:ea typeface="ＭＳ Ｐゴシック" pitchFamily="34" charset="-128"/>
              </a:rPr>
              <a:t> which lie dormant next to the myofibers. They lie dormant until something happens that destroys part of the nearby muscle. The body's response to the injury activates the satellite cells which reproduce very quickly and then differentiate into myoblasts which fuse to form new myotubes, and eventually myofibers, at the site of injury to replace the muscle that was damaged. However, this only occurs when there is injury. Since normal exercise doesn't (or at least, shouldn't) involve damaging muscles, the satellite cells are never activated, so no new muscle cells are produced.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F4A75-1D30-41B6-B02A-94286C55F412}" type="slidenum">
              <a:rPr lang="en-US" altLang="en-US"/>
              <a:pPr/>
              <a:t>6</a:t>
            </a:fld>
            <a:endParaRPr lang="en-US" altLang="en-US"/>
          </a:p>
        </p:txBody>
      </p:sp>
      <p:sp>
        <p:nvSpPr>
          <p:cNvPr id="9220" name="Rectangle 4"/>
          <p:cNvSpPr>
            <a:spLocks noGrp="1" noRot="1" noChangeAspect="1" noChangeArrowheads="1" noTextEdit="1"/>
          </p:cNvSpPr>
          <p:nvPr>
            <p:ph type="sldImg"/>
          </p:nvPr>
        </p:nvSpPr>
        <p:spPr>
          <a:ln/>
        </p:spPr>
      </p:sp>
      <p:sp>
        <p:nvSpPr>
          <p:cNvPr id="9221" name="Rectangle 5"/>
          <p:cNvSpPr>
            <a:spLocks noGrp="1" noChangeArrowheads="1"/>
          </p:cNvSpPr>
          <p:nvPr>
            <p:ph type="body" idx="1"/>
          </p:nvPr>
        </p:nvSpPr>
        <p:spPr>
          <a:ln/>
          <a:extLst>
            <a:ext uri="{91240B29-F687-4F45-9708-019B960494DF}">
              <a14:hiddenLine xmlns:a14="http://schemas.microsoft.com/office/drawing/2010/main" w="9525">
                <a:solidFill>
                  <a:schemeClr val="hlink"/>
                </a:solidFill>
                <a:miter lim="800000"/>
                <a:headEnd/>
                <a:tailEnd/>
              </a14:hiddenLine>
            </a:ext>
          </a:extLst>
        </p:spPr>
        <p:txBody>
          <a:bodyPr/>
          <a:lstStyle/>
          <a:p>
            <a:r>
              <a:rPr lang="en-US" altLang="en-US">
                <a:ea typeface="ＭＳ Ｐゴシック" pitchFamily="34" charset="-128"/>
              </a:rPr>
              <a:t>The three tests most commonly used to screen for breast cancer are mammography, the clinical breast exam, and the breast self-exam.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fld id="{41CFB7D8-C15E-4628-8D36-DA10A1A652B3}" type="slidenum">
              <a:rPr lang="en-US" altLang="en-US" sz="1200" u="none">
                <a:latin typeface="Times" charset="0"/>
              </a:rPr>
              <a:pPr/>
              <a:t>7</a:t>
            </a:fld>
            <a:endParaRPr lang="en-US" altLang="en-US" sz="1200" u="none">
              <a:latin typeface="Time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DF4F4-D2AB-4886-A957-8A6E0BC6B8DF}" type="slidenum">
              <a:rPr lang="en-US" altLang="en-US"/>
              <a:pPr/>
              <a:t>9</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Review article from Netherlands group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fld id="{9F7B9953-2B0B-4909-84AE-A162676A4D83}" type="slidenum">
              <a:rPr lang="en-US" altLang="en-US" sz="1200" smtClean="0">
                <a:solidFill>
                  <a:prstClr val="black"/>
                </a:solidFill>
              </a:rPr>
              <a:pPr/>
              <a:t>13</a:t>
            </a:fld>
            <a:endParaRPr lang="en-US" altLang="en-US" sz="1200" smtClean="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(CLICK) we have some control over. These same factors appear in study after study and lecture after lecture by your doctor.  Believe it or not, an overall healthy lifestyle will lead to a healthier life although it still doesn’t guarantee that disease will never happen.  Regular exercise, diets based on fruits and vegetables and lean proteins, limited alcohol use and no smoking.  We all know this and we do our best to various degrees of success. CLICK</a:t>
            </a:r>
          </a:p>
          <a:p>
            <a:pPr eaLnBrk="1" hangingPunct="1"/>
            <a:endParaRPr lang="en-US" altLang="en-US" smtClean="0"/>
          </a:p>
          <a:p>
            <a:pPr eaLnBrk="1" hangingPunct="1"/>
            <a:r>
              <a:rPr lang="en-US" altLang="en-US" smtClean="0"/>
              <a:t>But why are these things so important?  Because over time these things start to damage those happy, healthy cells we were born with.  And when a cell becomes too damaged, it usually dies.  A few dead cells out of billions is not so bad, but this accumulates over time and can begin to manifest as heart,  bone, or lung disease or other issues.  </a:t>
            </a:r>
          </a:p>
          <a:p>
            <a:pPr eaLnBrk="1" hangingPunct="1"/>
            <a:endParaRPr lang="en-US" altLang="en-US" smtClean="0"/>
          </a:p>
          <a:p>
            <a:pPr eaLnBrk="1" hangingPunct="1"/>
            <a:r>
              <a:rPr lang="en-US" altLang="en-US" smtClean="0"/>
              <a:t>But what about THESE risk factors? (CLICK)  We don’t have much control over growing older or what our family history looks like.  How do these influence disease?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6"/>
          <p:cNvSpPr>
            <a:spLocks noChangeShapeType="1"/>
          </p:cNvSpPr>
          <p:nvPr userDrawn="1"/>
        </p:nvSpPr>
        <p:spPr bwMode="auto">
          <a:xfrm>
            <a:off x="0" y="5281613"/>
            <a:ext cx="7648575" cy="0"/>
          </a:xfrm>
          <a:prstGeom prst="line">
            <a:avLst/>
          </a:prstGeom>
          <a:noFill/>
          <a:ln w="28575">
            <a:solidFill>
              <a:srgbClr val="005387"/>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 name="Rectangle 17"/>
          <p:cNvSpPr>
            <a:spLocks noChangeArrowheads="1"/>
          </p:cNvSpPr>
          <p:nvPr userDrawn="1"/>
        </p:nvSpPr>
        <p:spPr bwMode="auto">
          <a:xfrm>
            <a:off x="0" y="3429000"/>
            <a:ext cx="9144000" cy="1624013"/>
          </a:xfrm>
          <a:prstGeom prst="rect">
            <a:avLst/>
          </a:prstGeom>
          <a:gradFill rotWithShape="0">
            <a:gsLst>
              <a:gs pos="0">
                <a:srgbClr val="AA152A"/>
              </a:gs>
              <a:gs pos="999">
                <a:srgbClr val="AA152A"/>
              </a:gs>
              <a:gs pos="48000">
                <a:srgbClr val="800000"/>
              </a:gs>
              <a:gs pos="100000">
                <a:srgbClr val="AA152A"/>
              </a:gs>
            </a:gsLst>
            <a:lin ang="5400000" scaled="1"/>
          </a:gra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6" name="Rectangle 15"/>
          <p:cNvSpPr>
            <a:spLocks noChangeArrowheads="1"/>
          </p:cNvSpPr>
          <p:nvPr userDrawn="1"/>
        </p:nvSpPr>
        <p:spPr bwMode="auto">
          <a:xfrm>
            <a:off x="0" y="5114925"/>
            <a:ext cx="9144000" cy="1095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defRPr/>
            </a:pPr>
            <a:endParaRPr lang="en-US" altLang="en-US" smtClean="0">
              <a:solidFill>
                <a:srgbClr val="000000"/>
              </a:solidFill>
            </a:endParaRPr>
          </a:p>
        </p:txBody>
      </p:sp>
      <p:pic>
        <p:nvPicPr>
          <p:cNvPr id="7" name="Picture 19" descr="FoxChase2c72dpi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450" y="155575"/>
            <a:ext cx="2887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ircleblueli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51700" y="3527425"/>
            <a:ext cx="18923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95385" y="3488833"/>
            <a:ext cx="6854825" cy="1490663"/>
          </a:xfrm>
          <a:noFill/>
        </p:spPr>
        <p:txBody>
          <a:bodyPr anchor="ctr"/>
          <a:lstStyle>
            <a:lvl1pPr marL="0" indent="0" algn="ctr">
              <a:buFontTx/>
              <a:buNone/>
              <a:defRPr>
                <a:solidFill>
                  <a:schemeClr val="bg1"/>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0" y="1987550"/>
            <a:ext cx="6848475" cy="1143000"/>
          </a:xfrm>
        </p:spPr>
        <p:txBody>
          <a:bodyPr/>
          <a:lstStyle>
            <a:lvl1pPr>
              <a:defRPr>
                <a:solidFill>
                  <a:srgbClr val="000000"/>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724843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554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689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21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10153" y="489561"/>
            <a:ext cx="679156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2126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644"/>
            <a:ext cx="4040188" cy="32372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2126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19644"/>
            <a:ext cx="4041775" cy="32568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2132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6626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104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739" y="1953846"/>
            <a:ext cx="3008313" cy="957385"/>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57385"/>
            <a:ext cx="5111750" cy="5168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008923"/>
            <a:ext cx="3008313" cy="3117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524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766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4628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4628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6376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0564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28663"/>
            <a:ext cx="1943100" cy="5367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28663"/>
            <a:ext cx="5676900" cy="536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2308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MS PGothic" pitchFamily="34" charset="-128"/>
              </a:defRPr>
            </a:lvl1pPr>
          </a:lstStyle>
          <a:p>
            <a:pPr eaLnBrk="0" fontAlgn="base" hangingPunct="0">
              <a:spcBef>
                <a:spcPct val="0"/>
              </a:spcBef>
              <a:spcAft>
                <a:spcPct val="0"/>
              </a:spcAft>
              <a:defRPr/>
            </a:pPr>
            <a:endParaRPr lang="en-US" sz="240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MS PGothic" pitchFamily="34"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MS PGothic" pitchFamily="34" charset="-128"/>
              </a:defRPr>
            </a:lvl1pPr>
          </a:lstStyle>
          <a:p>
            <a:pPr eaLnBrk="0" fontAlgn="base" hangingPunct="0">
              <a:spcBef>
                <a:spcPct val="0"/>
              </a:spcBef>
              <a:spcAft>
                <a:spcPct val="0"/>
              </a:spcAft>
              <a:defRPr/>
            </a:pPr>
            <a:fld id="{1FB3A86C-9A65-4A4C-9CFE-053BD3466458}" type="slidenum">
              <a:rPr lang="en-US" sz="2400">
                <a:solidFill>
                  <a:srgbClr val="000000"/>
                </a:solidFill>
              </a:rPr>
              <a:pPr eaLnBrk="0" fontAlgn="base" hangingPunct="0">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3143379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807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756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61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6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615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92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4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797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81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62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468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3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958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350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62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77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429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461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411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09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77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359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p:txBody>
          <a:bodyPr/>
          <a:lstStyle>
            <a:lvl1pPr>
              <a:defRPr/>
            </a:lvl1pPr>
          </a:lstStyle>
          <a:p>
            <a:pPr>
              <a:defRPr/>
            </a:pPr>
            <a:fld id="{D82138D1-4185-47B6-872D-506654F4CA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57283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1"/>
              </a:buClr>
              <a:buFont typeface="Wingdings" pitchFamily="2" charset="2"/>
              <a:buChar char="§"/>
              <a:defRPr b="0"/>
            </a:lvl1pPr>
            <a:lvl3pPr>
              <a:buClr>
                <a:schemeClr val="tx2"/>
              </a:buClr>
              <a:buFont typeface="Arial" pitchFamily="34" charset="0"/>
              <a:buChar char="•"/>
              <a:defRPr/>
            </a:lvl3pPr>
            <a:lvl4pPr>
              <a:buClr>
                <a:schemeClr val="tx2"/>
              </a:buClr>
              <a:buFont typeface="Arial" pitchFamily="34" charset="0"/>
              <a:buChar char="•"/>
              <a:defRPr/>
            </a:lvl4pPr>
            <a:lvl5pPr>
              <a:buClr>
                <a:schemeClr val="tx2"/>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00B5A63F-FFE7-4EDD-9CA2-586D2A43FBE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829517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5"/>
            <a:ext cx="7772400" cy="1500187"/>
          </a:xfrm>
        </p:spPr>
        <p:txBody>
          <a:bodyPr anchor="b"/>
          <a:lstStyle>
            <a:lvl1pPr marL="0" indent="0">
              <a:buNone/>
              <a:defRPr sz="2000"/>
            </a:lvl1pPr>
            <a:lvl2pPr marL="456917" indent="0">
              <a:buNone/>
              <a:defRPr sz="1800"/>
            </a:lvl2pPr>
            <a:lvl3pPr marL="913836" indent="0">
              <a:buNone/>
              <a:defRPr sz="1600"/>
            </a:lvl3pPr>
            <a:lvl4pPr marL="1370760" indent="0">
              <a:buNone/>
              <a:defRPr sz="1400"/>
            </a:lvl4pPr>
            <a:lvl5pPr marL="1827678" indent="0">
              <a:buNone/>
              <a:defRPr sz="1400"/>
            </a:lvl5pPr>
            <a:lvl6pPr marL="2284596" indent="0">
              <a:buNone/>
              <a:defRPr sz="1400"/>
            </a:lvl6pPr>
            <a:lvl7pPr marL="2741518" indent="0">
              <a:buNone/>
              <a:defRPr sz="1400"/>
            </a:lvl7pPr>
            <a:lvl8pPr marL="3198432" indent="0">
              <a:buNone/>
              <a:defRPr sz="1400"/>
            </a:lvl8pPr>
            <a:lvl9pPr marL="365535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9A0875C0-A488-43DD-9C93-1463EC02B7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8309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lvl1pPr>
              <a:buClr>
                <a:schemeClr val="tx1"/>
              </a:buClr>
              <a:buFont typeface="Wingdings" pitchFamily="2" charset="2"/>
              <a:buChar char="§"/>
              <a:defRPr sz="2800"/>
            </a:lvl1pPr>
            <a:lvl2pPr>
              <a:buClr>
                <a:schemeClr val="tx1"/>
              </a:buClr>
              <a:defRPr sz="2400"/>
            </a:lvl2pPr>
            <a:lvl3pPr>
              <a:buClr>
                <a:schemeClr val="tx1"/>
              </a:buClr>
              <a:buFont typeface="Arial" pitchFamily="34" charset="0"/>
              <a:buChar char="•"/>
              <a:defRPr sz="20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30725"/>
          </a:xfrm>
        </p:spPr>
        <p:txBody>
          <a:bodyPr/>
          <a:lstStyle>
            <a:lvl1pPr>
              <a:buClr>
                <a:schemeClr val="tx1"/>
              </a:buClr>
              <a:buFont typeface="Wingdings" pitchFamily="2" charset="2"/>
              <a:buChar char="§"/>
              <a:defRPr sz="2800"/>
            </a:lvl1pPr>
            <a:lvl2pPr>
              <a:defRPr sz="2400"/>
            </a:lvl2pPr>
            <a:lvl3pPr>
              <a:buClr>
                <a:schemeClr val="tx1"/>
              </a:buClr>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E3EF6521-77EE-4474-94FC-821C64ECEA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12425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defRPr/>
            </a:pPr>
            <a:fld id="{66E0B373-9AEF-4E46-89FF-67EFA4F561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934610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9875CB38-A833-4D9D-8A7A-C6413CC316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711515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defRPr/>
            </a:pPr>
            <a:fld id="{B6FCC36C-5B93-4443-A069-A15D3D7783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49914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593ED52B-408E-4326-8DD4-E33D1EB345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39269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7" indent="0">
              <a:buNone/>
              <a:defRPr sz="2800"/>
            </a:lvl2pPr>
            <a:lvl3pPr marL="913836" indent="0">
              <a:buNone/>
              <a:defRPr sz="2400"/>
            </a:lvl3pPr>
            <a:lvl4pPr marL="1370760" indent="0">
              <a:buNone/>
              <a:defRPr sz="2000"/>
            </a:lvl4pPr>
            <a:lvl5pPr marL="1827678" indent="0">
              <a:buNone/>
              <a:defRPr sz="2000"/>
            </a:lvl5pPr>
            <a:lvl6pPr marL="2284596" indent="0">
              <a:buNone/>
              <a:defRPr sz="2000"/>
            </a:lvl6pPr>
            <a:lvl7pPr marL="2741518" indent="0">
              <a:buNone/>
              <a:defRPr sz="2000"/>
            </a:lvl7pPr>
            <a:lvl8pPr marL="3198432" indent="0">
              <a:buNone/>
              <a:defRPr sz="2000"/>
            </a:lvl8pPr>
            <a:lvl9pPr marL="3655356"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87AC1723-9C90-4619-95FE-CC8DD9E189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856215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18492859-CDA4-4866-899A-4243916356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404519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BE447C0A-5FB9-4810-98D5-95D1E58065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117602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CBEF6B24-9FD1-4B11-93C6-B2D67647F9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329491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9D8282E1-AE9A-4003-A031-8B19526741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13992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defRPr/>
            </a:pPr>
            <a:fld id="{DEE2882E-6041-406B-825D-42DE175B00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31937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B97CEF11-5694-4EA6-ACCD-AEE6A562F0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960197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lvl1pPr>
              <a:defRPr/>
            </a:lvl1pPr>
          </a:lstStyle>
          <a:p>
            <a:pPr>
              <a:defRPr/>
            </a:pPr>
            <a:fld id="{787EF1B7-88FB-4020-ACCA-7D280DA0DA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586351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solidFill>
                <a:srgbClr val="FFFFFF"/>
              </a:solidFill>
            </a:endParaRPr>
          </a:p>
        </p:txBody>
      </p:sp>
      <p:sp>
        <p:nvSpPr>
          <p:cNvPr id="7" name="Footer Placeholder 6"/>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lvl1pPr>
              <a:defRPr/>
            </a:lvl1pPr>
          </a:lstStyle>
          <a:p>
            <a:pPr>
              <a:defRPr/>
            </a:pPr>
            <a:fld id="{1E4C0DB8-9AB4-457B-8511-912021BDA4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752393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72D1DF6D-2F30-43E3-B68C-CC84C483D6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1649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BDBE6F0B-5DBD-450A-8AFA-258A04DB43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468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124"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89" y="247093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pPr marL="0" marR="0" lvl="0" indent="0" algn="l" defTabSz="91383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zh-TW">
              <a:solidFill>
                <a:srgbClr val="1C1C1C"/>
              </a:solidFill>
            </a:endParaRPr>
          </a:p>
        </p:txBody>
      </p:sp>
      <p:sp>
        <p:nvSpPr>
          <p:cNvPr id="5" name="Footer Placeholder 4"/>
          <p:cNvSpPr>
            <a:spLocks noGrp="1"/>
          </p:cNvSpPr>
          <p:nvPr>
            <p:ph type="ftr" sz="quarter" idx="11"/>
          </p:nvPr>
        </p:nvSpPr>
        <p:spPr/>
        <p:txBody>
          <a:bodyPr/>
          <a:lstStyle/>
          <a:p>
            <a:endParaRPr lang="en-US" altLang="zh-TW">
              <a:solidFill>
                <a:srgbClr val="1C1C1C"/>
              </a:solidFill>
            </a:endParaRPr>
          </a:p>
        </p:txBody>
      </p:sp>
      <p:sp>
        <p:nvSpPr>
          <p:cNvPr id="6" name="Slide Number Placeholder 5"/>
          <p:cNvSpPr>
            <a:spLocks noGrp="1"/>
          </p:cNvSpPr>
          <p:nvPr>
            <p:ph type="sldNum" sz="quarter" idx="12"/>
          </p:nvPr>
        </p:nvSpPr>
        <p:spPr/>
        <p:txBody>
          <a:bodyPr/>
          <a:lstStyle/>
          <a:p>
            <a:fld id="{5B81E1AA-D1BD-4967-8A0C-54CDED7E5906}" type="slidenum">
              <a:rPr lang="en-US" altLang="zh-TW" smtClean="0">
                <a:solidFill>
                  <a:srgbClr val="1C1C1C"/>
                </a:solidFill>
              </a:rPr>
              <a:pPr/>
              <a:t>‹#›</a:t>
            </a:fld>
            <a:endParaRPr lang="en-US" altLang="zh-TW">
              <a:solidFill>
                <a:srgbClr val="1C1C1C"/>
              </a:solidFill>
            </a:endParaRPr>
          </a:p>
        </p:txBody>
      </p:sp>
    </p:spTree>
    <p:extLst>
      <p:ext uri="{BB962C8B-B14F-4D97-AF65-F5344CB8AC3E}">
        <p14:creationId xmlns:p14="http://schemas.microsoft.com/office/powerpoint/2010/main" val="833291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5638812"/>
            <a:ext cx="13065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4750" y="5768987"/>
            <a:ext cx="281305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6"/>
            <a:ext cx="7772400" cy="1470025"/>
          </a:xfrm>
        </p:spPr>
        <p:txBody>
          <a:bodyPr/>
          <a:lstStyle>
            <a:lvl1pPr>
              <a:defRPr>
                <a:latin typeface="+mj-l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75005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6324600"/>
            <a:ext cx="5486400" cy="533400"/>
          </a:xfrm>
          <a:prstGeom prst="rect">
            <a:avLst/>
          </a:prstGeom>
          <a:solidFill>
            <a:schemeClr val="bg1">
              <a:lumMod val="85000"/>
            </a:schemeClr>
          </a:solidFill>
          <a:ln>
            <a:noFill/>
          </a:ln>
          <a:effectLst/>
          <a:extLst/>
        </p:spPr>
        <p:txBody>
          <a:bodyPr lIns="91383" tIns="45692" rIns="91383" bIns="45692"/>
          <a:lstStyle/>
          <a:p>
            <a:pPr defTabSz="913836">
              <a:defRPr/>
            </a:pPr>
            <a:endParaRPr lang="en-US">
              <a:solidFill>
                <a:prstClr val="black"/>
              </a:solidFill>
              <a:cs typeface="Arial" charset="0"/>
            </a:endParaRPr>
          </a:p>
        </p:txBody>
      </p:sp>
      <p:pic>
        <p:nvPicPr>
          <p:cNvPr id="5" name="Picture 2" descr="C:\Users\Shawna\Dropbox\LOGO\Revised Logo 2014 - CHEO\GECKO- image and word revis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6208713"/>
            <a:ext cx="1546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a:latin typeface="+mn-lt"/>
              </a:defRPr>
            </a:lvl1pPr>
            <a:lvl2pPr>
              <a:buClr>
                <a:srgbClr val="FF0000"/>
              </a:buClr>
              <a:defRPr>
                <a:latin typeface="+mn-lt"/>
              </a:defRPr>
            </a:lvl2pPr>
            <a:lvl3pPr>
              <a:buClr>
                <a:srgbClr val="FF0000"/>
              </a:buClr>
              <a:defRPr>
                <a:latin typeface="+mn-lt"/>
              </a:defRPr>
            </a:lvl3pPr>
            <a:lvl4pPr>
              <a:buClr>
                <a:srgbClr val="FF0000"/>
              </a:buClr>
              <a:defRPr>
                <a:latin typeface="+mn-lt"/>
              </a:defRPr>
            </a:lvl4pPr>
            <a:lvl5pPr>
              <a:buClr>
                <a:srgbClr val="FF0000"/>
              </a:buCl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95129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bwMode="auto">
          <a:xfrm>
            <a:off x="0" y="6324600"/>
            <a:ext cx="5486400" cy="533400"/>
          </a:xfrm>
          <a:prstGeom prst="rect">
            <a:avLst/>
          </a:prstGeom>
          <a:solidFill>
            <a:schemeClr val="bg1">
              <a:lumMod val="85000"/>
            </a:schemeClr>
          </a:solidFill>
          <a:ln>
            <a:noFill/>
          </a:ln>
          <a:effectLst/>
          <a:extLst/>
        </p:spPr>
        <p:txBody>
          <a:bodyPr lIns="91383" tIns="45692" rIns="91383" bIns="45692"/>
          <a:lstStyle/>
          <a:p>
            <a:pPr defTabSz="913836">
              <a:defRPr/>
            </a:pPr>
            <a:endParaRPr lang="en-US">
              <a:solidFill>
                <a:prstClr val="black"/>
              </a:solidFill>
              <a:cs typeface="Arial" charset="0"/>
            </a:endParaRPr>
          </a:p>
        </p:txBody>
      </p:sp>
      <p:pic>
        <p:nvPicPr>
          <p:cNvPr id="6" name="Picture 2" descr="C:\Users\Shawna\Dropbox\LOGO\Revised Logo 2014 - CHEO\GECKO- image and word revis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6208713"/>
            <a:ext cx="1546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12"/>
            <a:ext cx="4038600" cy="4525963"/>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12"/>
            <a:ext cx="4038600" cy="4525963"/>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165237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25A4065-B7D1-4430-B36C-A9343044263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9821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endParaRPr lang="en-US" altLang="en-US" u="none" smtClean="0">
              <a:solidFill>
                <a:srgbClr val="40458C"/>
              </a:solidFill>
              <a:latin typeface="Times" charset="0"/>
            </a:endParaRPr>
          </a:p>
        </p:txBody>
      </p:sp>
      <p:sp>
        <p:nvSpPr>
          <p:cNvPr id="5"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endParaRPr lang="en-US" altLang="en-US" smtClean="0">
              <a:solidFill>
                <a:srgbClr val="40458C"/>
              </a:solidFill>
            </a:endParaRPr>
          </a:p>
        </p:txBody>
      </p:sp>
      <p:grpSp>
        <p:nvGrpSpPr>
          <p:cNvPr id="6" name="Group 78"/>
          <p:cNvGrpSpPr>
            <a:grpSpLocks/>
          </p:cNvGrpSpPr>
          <p:nvPr/>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u="sng" smtClean="0">
                <a:solidFill>
                  <a:srgbClr val="40458C"/>
                </a:solidFill>
                <a:ea typeface="ＭＳ Ｐゴシック" pitchFamily="34" charset="-128"/>
              </a:endParaRPr>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u="sng" smtClean="0">
                <a:solidFill>
                  <a:srgbClr val="40458C"/>
                </a:solidFill>
                <a:ea typeface="ＭＳ Ｐゴシック" pitchFamily="34" charset="-128"/>
              </a:endParaRPr>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endParaRPr lang="en-US" altLang="en-US" smtClean="0">
                <a:solidFill>
                  <a:srgbClr val="40458C"/>
                </a:solidFill>
              </a:endParaRPr>
            </a:p>
          </p:txBody>
        </p:sp>
      </p:grpSp>
      <p:grpSp>
        <p:nvGrpSpPr>
          <p:cNvPr id="10" name="Group 79"/>
          <p:cNvGrpSpPr>
            <a:grpSpLocks/>
          </p:cNvGrpSpPr>
          <p:nvPr/>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3" y="1155"/>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u="sng" smtClean="0">
                <a:solidFill>
                  <a:srgbClr val="40458C"/>
                </a:solidFill>
                <a:ea typeface="ＭＳ Ｐゴシック" pitchFamily="34" charset="-128"/>
              </a:endParaRPr>
            </a:p>
          </p:txBody>
        </p:sp>
        <p:sp>
          <p:nvSpPr>
            <p:cNvPr id="12" name="Line 81"/>
            <p:cNvSpPr>
              <a:spLocks noChangeShapeType="1"/>
            </p:cNvSpPr>
            <p:nvPr userDrawn="1"/>
          </p:nvSpPr>
          <p:spPr bwMode="auto">
            <a:xfrm>
              <a:off x="387" y="963"/>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u="sng" smtClean="0">
                <a:solidFill>
                  <a:srgbClr val="40458C"/>
                </a:solidFill>
                <a:ea typeface="ＭＳ Ｐゴシック" pitchFamily="34" charset="-128"/>
              </a:endParaRPr>
            </a:p>
          </p:txBody>
        </p:sp>
        <p:sp>
          <p:nvSpPr>
            <p:cNvPr id="13" name="Oval 82"/>
            <p:cNvSpPr>
              <a:spLocks noChangeArrowheads="1"/>
            </p:cNvSpPr>
            <p:nvPr userDrawn="1"/>
          </p:nvSpPr>
          <p:spPr bwMode="auto">
            <a:xfrm>
              <a:off x="339" y="1107"/>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endParaRPr lang="en-US" altLang="en-US" smtClean="0">
                <a:solidFill>
                  <a:srgbClr val="40458C"/>
                </a:solidFill>
              </a:endParaRPr>
            </a:p>
          </p:txBody>
        </p:sp>
      </p:grpSp>
      <p:sp>
        <p:nvSpPr>
          <p:cNvPr id="14" name="Text Box 83"/>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u="sng">
                <a:solidFill>
                  <a:schemeClr val="tx1"/>
                </a:solidFill>
                <a:latin typeface="Arial" charset="0"/>
                <a:ea typeface="ＭＳ Ｐゴシック" charset="0"/>
                <a:cs typeface="ＭＳ Ｐゴシック" charset="0"/>
              </a:defRPr>
            </a:lvl1pPr>
            <a:lvl2pPr marL="37931725" indent="-37474525">
              <a:defRPr sz="2400" u="sng">
                <a:solidFill>
                  <a:schemeClr val="tx1"/>
                </a:solidFill>
                <a:latin typeface="Arial" charset="0"/>
                <a:ea typeface="ＭＳ Ｐゴシック" charset="0"/>
              </a:defRPr>
            </a:lvl2pPr>
            <a:lvl3pPr>
              <a:defRPr sz="2400" u="sng">
                <a:solidFill>
                  <a:schemeClr val="tx1"/>
                </a:solidFill>
                <a:latin typeface="Arial" charset="0"/>
                <a:ea typeface="ＭＳ Ｐゴシック" charset="0"/>
              </a:defRPr>
            </a:lvl3pPr>
            <a:lvl4pPr>
              <a:defRPr sz="2400" u="sng">
                <a:solidFill>
                  <a:schemeClr val="tx1"/>
                </a:solidFill>
                <a:latin typeface="Arial" charset="0"/>
                <a:ea typeface="ＭＳ Ｐゴシック" charset="0"/>
              </a:defRPr>
            </a:lvl4pPr>
            <a:lvl5pPr>
              <a:defRPr sz="2400" u="sng">
                <a:solidFill>
                  <a:schemeClr val="tx1"/>
                </a:solidFill>
                <a:latin typeface="Arial" charset="0"/>
                <a:ea typeface="ＭＳ Ｐゴシック" charset="0"/>
              </a:defRPr>
            </a:lvl5pPr>
            <a:lvl6pPr marL="457200" eaLnBrk="0" fontAlgn="base" hangingPunct="0">
              <a:spcBef>
                <a:spcPct val="0"/>
              </a:spcBef>
              <a:spcAft>
                <a:spcPct val="0"/>
              </a:spcAft>
              <a:defRPr sz="2400" u="sng">
                <a:solidFill>
                  <a:schemeClr val="tx1"/>
                </a:solidFill>
                <a:latin typeface="Arial" charset="0"/>
                <a:ea typeface="ＭＳ Ｐゴシック" charset="0"/>
              </a:defRPr>
            </a:lvl6pPr>
            <a:lvl7pPr marL="914400" eaLnBrk="0" fontAlgn="base" hangingPunct="0">
              <a:spcBef>
                <a:spcPct val="0"/>
              </a:spcBef>
              <a:spcAft>
                <a:spcPct val="0"/>
              </a:spcAft>
              <a:defRPr sz="2400" u="sng">
                <a:solidFill>
                  <a:schemeClr val="tx1"/>
                </a:solidFill>
                <a:latin typeface="Arial" charset="0"/>
                <a:ea typeface="ＭＳ Ｐゴシック" charset="0"/>
              </a:defRPr>
            </a:lvl7pPr>
            <a:lvl8pPr marL="1371600" eaLnBrk="0" fontAlgn="base" hangingPunct="0">
              <a:spcBef>
                <a:spcPct val="0"/>
              </a:spcBef>
              <a:spcAft>
                <a:spcPct val="0"/>
              </a:spcAft>
              <a:defRPr sz="2400" u="sng">
                <a:solidFill>
                  <a:schemeClr val="tx1"/>
                </a:solidFill>
                <a:latin typeface="Arial" charset="0"/>
                <a:ea typeface="ＭＳ Ｐゴシック" charset="0"/>
              </a:defRPr>
            </a:lvl8pPr>
            <a:lvl9pPr marL="1828800" eaLnBrk="0" fontAlgn="base" hangingPunct="0">
              <a:spcBef>
                <a:spcPct val="0"/>
              </a:spcBef>
              <a:spcAft>
                <a:spcPct val="0"/>
              </a:spcAft>
              <a:defRPr sz="2400" u="sng">
                <a:solidFill>
                  <a:schemeClr val="tx1"/>
                </a:solidFill>
                <a:latin typeface="Arial" charset="0"/>
                <a:ea typeface="ＭＳ Ｐゴシック" charset="0"/>
              </a:defRPr>
            </a:lvl9pPr>
          </a:lstStyle>
          <a:p>
            <a:pPr eaLnBrk="0" fontAlgn="base" hangingPunct="0">
              <a:spcBef>
                <a:spcPct val="50000"/>
              </a:spcBef>
              <a:spcAft>
                <a:spcPct val="0"/>
              </a:spcAft>
              <a:defRPr/>
            </a:pPr>
            <a:r>
              <a:rPr lang="en-US" sz="1600" b="1" u="none" smtClean="0">
                <a:solidFill>
                  <a:srgbClr val="40458C"/>
                </a:solidFill>
              </a:rPr>
              <a:t>AP Biology</a:t>
            </a:r>
            <a:endParaRPr lang="en-US" u="none" smtClean="0">
              <a:solidFill>
                <a:srgbClr val="40458C"/>
              </a:solidFill>
              <a:latin typeface="Times"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70"/>
          <p:cNvSpPr>
            <a:spLocks noGrp="1" noChangeArrowheads="1"/>
          </p:cNvSpPr>
          <p:nvPr>
            <p:ph type="ftr" sz="quarter" idx="10"/>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u="none">
                <a:latin typeface="Arial" charset="0"/>
                <a:ea typeface="+mn-ea"/>
                <a:cs typeface="+mn-cs"/>
              </a:defRPr>
            </a:lvl1pPr>
          </a:lstStyle>
          <a:p>
            <a:pPr algn="ctr" fontAlgn="base">
              <a:spcBef>
                <a:spcPct val="0"/>
              </a:spcBef>
              <a:spcAft>
                <a:spcPct val="0"/>
              </a:spcAft>
              <a:defRPr/>
            </a:pPr>
            <a:endParaRPr lang="en-US">
              <a:solidFill>
                <a:srgbClr val="40458C"/>
              </a:solidFill>
            </a:endParaRPr>
          </a:p>
        </p:txBody>
      </p:sp>
    </p:spTree>
    <p:extLst>
      <p:ext uri="{BB962C8B-B14F-4D97-AF65-F5344CB8AC3E}">
        <p14:creationId xmlns:p14="http://schemas.microsoft.com/office/powerpoint/2010/main" val="431576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A5CA1B11-92B3-4AD1-B4DB-525743F7E543}"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49365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fld id="{88B3B6D2-0FBF-4335-A5E2-238A580B6893}"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663660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fld id="{38570C2E-5E65-464C-998D-448065D36B05}"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4111324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fld id="{E496A488-C3A1-4DC7-A8BD-692C02F35AAD}"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42060716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fld id="{B939B6C4-F149-4B99-8C6C-1D052F24A845}"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34435045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fld id="{64ED3851-AA63-4C93-8E8D-F9F8F63E1D27}"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1281704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C6EDAAA8-7404-4BC3-A291-55882F98FAAE}"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370570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07D55EAB-FC28-4A85-B2EA-8BC734685CB4}"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414527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75897DCC-B7A1-40E8-B45D-3FE399877077}"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33328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089CB978-6342-459B-B34F-03469EE17B03}" type="slidenum">
              <a:rPr lang="en-US" altLang="en-US">
                <a:solidFill>
                  <a:srgbClr val="40458C"/>
                </a:solidFill>
              </a:rPr>
              <a:pPr/>
              <a:t>‹#›</a:t>
            </a:fld>
            <a:endParaRPr lang="en-US" altLang="en-US">
              <a:solidFill>
                <a:srgbClr val="6F89F7"/>
              </a:solidFill>
            </a:endParaRPr>
          </a:p>
        </p:txBody>
      </p:sp>
    </p:spTree>
    <p:extLst>
      <p:ext uri="{BB962C8B-B14F-4D97-AF65-F5344CB8AC3E}">
        <p14:creationId xmlns:p14="http://schemas.microsoft.com/office/powerpoint/2010/main" val="449089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smtClean="0"/>
          </a:p>
        </p:txBody>
      </p:sp>
      <p:sp>
        <p:nvSpPr>
          <p:cNvPr id="5" name="Rectangle 5"/>
          <p:cNvSpPr>
            <a:spLocks noGrp="1" noChangeArrowheads="1"/>
          </p:cNvSpPr>
          <p:nvPr>
            <p:ph type="dt" sz="half" idx="10"/>
          </p:nvPr>
        </p:nvSpPr>
        <p:spPr>
          <a:xfrm>
            <a:off x="457200" y="6248400"/>
            <a:ext cx="2133600" cy="457200"/>
          </a:xfrm>
          <a:prstGeom prst="rect">
            <a:avLst/>
          </a:prstGeom>
        </p:spPr>
        <p:txBody>
          <a:bodyPr/>
          <a:lstStyle>
            <a:lvl1pPr>
              <a:defRPr>
                <a:latin typeface="Arial" charset="0"/>
                <a:ea typeface="ＭＳ Ｐゴシック" charset="0"/>
                <a:cs typeface="ＭＳ Ｐゴシック" charset="0"/>
              </a:defRPr>
            </a:lvl1pPr>
          </a:lstStyle>
          <a:p>
            <a:pPr algn="ctr" eaLnBrk="0" fontAlgn="base" hangingPunct="0">
              <a:spcBef>
                <a:spcPct val="0"/>
              </a:spcBef>
              <a:spcAft>
                <a:spcPct val="0"/>
              </a:spcAft>
              <a:defRPr/>
            </a:pPr>
            <a:endParaRPr lang="en-US" sz="2400" u="sng">
              <a:solidFill>
                <a:srgbClr val="40458C"/>
              </a:solidFill>
            </a:endParaRPr>
          </a:p>
        </p:txBody>
      </p:sp>
      <p:sp>
        <p:nvSpPr>
          <p:cNvPr id="6" name="Rectangle 6"/>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0"/>
                <a:cs typeface="ＭＳ Ｐゴシック" charset="0"/>
              </a:defRPr>
            </a:lvl1pPr>
          </a:lstStyle>
          <a:p>
            <a:pPr algn="ctr" eaLnBrk="0" fontAlgn="base" hangingPunct="0">
              <a:spcBef>
                <a:spcPct val="0"/>
              </a:spcBef>
              <a:spcAft>
                <a:spcPct val="0"/>
              </a:spcAft>
              <a:defRPr/>
            </a:pPr>
            <a:endParaRPr lang="en-US" sz="2400" u="sng">
              <a:solidFill>
                <a:srgbClr val="40458C"/>
              </a:solidFill>
            </a:endParaRPr>
          </a:p>
        </p:txBody>
      </p:sp>
      <p:sp>
        <p:nvSpPr>
          <p:cNvPr id="7" name="Rectangle 7"/>
          <p:cNvSpPr>
            <a:spLocks noGrp="1" noChangeArrowheads="1"/>
          </p:cNvSpPr>
          <p:nvPr>
            <p:ph type="sldNum" sz="quarter" idx="12"/>
          </p:nvPr>
        </p:nvSpPr>
        <p:spPr/>
        <p:txBody>
          <a:bodyPr/>
          <a:lstStyle>
            <a:lvl1pPr>
              <a:defRPr/>
            </a:lvl1pPr>
          </a:lstStyle>
          <a:p>
            <a:fld id="{ECAE9803-773C-4CA7-8B58-09A4575F7D8B}" type="slidenum">
              <a:rPr lang="en-US" altLang="en-US">
                <a:solidFill>
                  <a:srgbClr val="40458C"/>
                </a:solidFill>
              </a:rPr>
              <a:pPr/>
              <a:t>‹#›</a:t>
            </a:fld>
            <a:endParaRPr lang="en-US" altLang="en-US">
              <a:solidFill>
                <a:srgbClr val="40458C"/>
              </a:solidFill>
            </a:endParaRPr>
          </a:p>
        </p:txBody>
      </p:sp>
    </p:spTree>
    <p:extLst>
      <p:ext uri="{BB962C8B-B14F-4D97-AF65-F5344CB8AC3E}">
        <p14:creationId xmlns:p14="http://schemas.microsoft.com/office/powerpoint/2010/main" val="39654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5.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7.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6.png"/><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6.xml"/><Relationship Id="rId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728663"/>
            <a:ext cx="617378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057400"/>
            <a:ext cx="77724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7"/>
          <p:cNvSpPr>
            <a:spLocks noChangeArrowheads="1"/>
          </p:cNvSpPr>
          <p:nvPr userDrawn="1"/>
        </p:nvSpPr>
        <p:spPr bwMode="auto">
          <a:xfrm>
            <a:off x="0" y="-314325"/>
            <a:ext cx="9144000" cy="806450"/>
          </a:xfrm>
          <a:prstGeom prst="rect">
            <a:avLst/>
          </a:prstGeom>
          <a:gradFill rotWithShape="0">
            <a:gsLst>
              <a:gs pos="0">
                <a:srgbClr val="C40101"/>
              </a:gs>
              <a:gs pos="51000">
                <a:srgbClr val="800000"/>
              </a:gs>
              <a:gs pos="100000">
                <a:srgbClr val="C40101"/>
              </a:gs>
            </a:gsLst>
            <a:lin ang="5400000" scaled="1"/>
          </a:gra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029" name="Rectangle 18"/>
          <p:cNvSpPr>
            <a:spLocks noChangeArrowheads="1"/>
          </p:cNvSpPr>
          <p:nvPr userDrawn="1"/>
        </p:nvSpPr>
        <p:spPr bwMode="auto">
          <a:xfrm>
            <a:off x="0" y="544513"/>
            <a:ext cx="9144000" cy="111125"/>
          </a:xfrm>
          <a:prstGeom prst="rect">
            <a:avLst/>
          </a:prstGeom>
          <a:solidFill>
            <a:srgbClr val="C4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defRPr/>
            </a:pPr>
            <a:endParaRPr lang="en-US" altLang="en-US" smtClean="0">
              <a:solidFill>
                <a:srgbClr val="000000"/>
              </a:solidFill>
            </a:endParaRPr>
          </a:p>
        </p:txBody>
      </p:sp>
      <p:sp>
        <p:nvSpPr>
          <p:cNvPr id="1030" name="Line 26"/>
          <p:cNvSpPr>
            <a:spLocks noChangeShapeType="1"/>
          </p:cNvSpPr>
          <p:nvPr userDrawn="1"/>
        </p:nvSpPr>
        <p:spPr bwMode="auto">
          <a:xfrm>
            <a:off x="0" y="711200"/>
            <a:ext cx="9144000" cy="0"/>
          </a:xfrm>
          <a:prstGeom prst="line">
            <a:avLst/>
          </a:prstGeom>
          <a:noFill/>
          <a:ln w="28575">
            <a:solidFill>
              <a:srgbClr val="005387"/>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1" name="Oval 30"/>
          <p:cNvSpPr>
            <a:spLocks noChangeArrowheads="1"/>
          </p:cNvSpPr>
          <p:nvPr userDrawn="1"/>
        </p:nvSpPr>
        <p:spPr bwMode="auto">
          <a:xfrm>
            <a:off x="114300" y="123825"/>
            <a:ext cx="1836738" cy="1836738"/>
          </a:xfrm>
          <a:prstGeom prst="ellipse">
            <a:avLst/>
          </a:prstGeom>
          <a:solidFill>
            <a:schemeClr val="bg1"/>
          </a:solidFill>
          <a:ln w="38100">
            <a:solidFill>
              <a:srgbClr val="005387"/>
            </a:solidFill>
            <a:round/>
            <a:headEnd/>
            <a:tailEnd/>
          </a:ln>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0" fontAlgn="base" hangingPunct="0">
              <a:spcBef>
                <a:spcPct val="0"/>
              </a:spcBef>
              <a:spcAft>
                <a:spcPct val="0"/>
              </a:spcAft>
              <a:defRPr/>
            </a:pPr>
            <a:endParaRPr lang="en-US" altLang="en-US" smtClean="0">
              <a:solidFill>
                <a:srgbClr val="000000"/>
              </a:solidFill>
            </a:endParaRPr>
          </a:p>
        </p:txBody>
      </p:sp>
      <p:sp>
        <p:nvSpPr>
          <p:cNvPr id="1032" name="Oval 31"/>
          <p:cNvSpPr>
            <a:spLocks noChangeArrowheads="1"/>
          </p:cNvSpPr>
          <p:nvPr userDrawn="1"/>
        </p:nvSpPr>
        <p:spPr bwMode="auto">
          <a:xfrm>
            <a:off x="198438" y="207963"/>
            <a:ext cx="1668462" cy="1668462"/>
          </a:xfrm>
          <a:prstGeom prst="ellipse">
            <a:avLst/>
          </a:prstGeom>
          <a:solidFill>
            <a:schemeClr val="bg1"/>
          </a:solidFill>
          <a:ln w="76200">
            <a:solidFill>
              <a:srgbClr val="C4C0C0"/>
            </a:solidFill>
            <a:round/>
            <a:headEnd/>
            <a:tailEnd/>
          </a:ln>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0" fontAlgn="base" hangingPunct="0">
              <a:spcBef>
                <a:spcPct val="0"/>
              </a:spcBef>
              <a:spcAft>
                <a:spcPct val="0"/>
              </a:spcAft>
              <a:defRPr/>
            </a:pPr>
            <a:endParaRPr lang="en-US" altLang="en-US" smtClean="0">
              <a:solidFill>
                <a:srgbClr val="000000"/>
              </a:solidFill>
            </a:endParaRPr>
          </a:p>
        </p:txBody>
      </p:sp>
      <p:sp>
        <p:nvSpPr>
          <p:cNvPr id="1033" name="Oval 32" descr="fox chase dusk"/>
          <p:cNvSpPr>
            <a:spLocks noChangeArrowheads="1"/>
          </p:cNvSpPr>
          <p:nvPr userDrawn="1"/>
        </p:nvSpPr>
        <p:spPr bwMode="auto">
          <a:xfrm>
            <a:off x="203200" y="209550"/>
            <a:ext cx="1668463" cy="1668463"/>
          </a:xfrm>
          <a:prstGeom prst="ellipse">
            <a:avLst/>
          </a:prstGeom>
          <a:blipFill dpi="0" rotWithShape="0">
            <a:blip r:embed="rId14"/>
            <a:srcRect/>
            <a:stretch>
              <a:fillRect/>
            </a:stretch>
          </a:blipFill>
          <a:ln w="25400">
            <a:solidFill>
              <a:schemeClr val="bg1"/>
            </a:solidFill>
            <a:round/>
            <a:headEnd/>
            <a:tailEnd/>
          </a:ln>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0" fontAlgn="base" hangingPunct="0">
              <a:spcBef>
                <a:spcPct val="0"/>
              </a:spcBef>
              <a:spcAft>
                <a:spcPct val="0"/>
              </a:spcAft>
              <a:defRPr/>
            </a:pPr>
            <a:endParaRPr lang="en-US" altLang="en-US" smtClean="0">
              <a:solidFill>
                <a:srgbClr val="000000"/>
              </a:solidFill>
            </a:endParaRPr>
          </a:p>
        </p:txBody>
      </p:sp>
      <p:pic>
        <p:nvPicPr>
          <p:cNvPr id="1034" name="Picture 19" descr="FoxChase2c72dpiRGB.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092950" y="6184900"/>
            <a:ext cx="18843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148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200" b="1">
          <a:solidFill>
            <a:srgbClr val="000000"/>
          </a:solidFill>
          <a:latin typeface="+mj-lt"/>
          <a:ea typeface="ＭＳ Ｐゴシック" pitchFamily="-106" charset="-128"/>
          <a:cs typeface="+mj-cs"/>
        </a:defRPr>
      </a:lvl1pPr>
      <a:lvl2pPr algn="ctr" rtl="0" eaLnBrk="0" fontAlgn="base" hangingPunct="0">
        <a:spcBef>
          <a:spcPct val="0"/>
        </a:spcBef>
        <a:spcAft>
          <a:spcPct val="0"/>
        </a:spcAft>
        <a:defRPr sz="3200" b="1">
          <a:solidFill>
            <a:srgbClr val="000000"/>
          </a:solidFill>
          <a:latin typeface="Arial" charset="0"/>
          <a:ea typeface="ＭＳ Ｐゴシック" pitchFamily="-106" charset="-128"/>
          <a:cs typeface="ＭＳ Ｐゴシック" charset="0"/>
        </a:defRPr>
      </a:lvl2pPr>
      <a:lvl3pPr algn="ctr" rtl="0" eaLnBrk="0" fontAlgn="base" hangingPunct="0">
        <a:spcBef>
          <a:spcPct val="0"/>
        </a:spcBef>
        <a:spcAft>
          <a:spcPct val="0"/>
        </a:spcAft>
        <a:defRPr sz="3200" b="1">
          <a:solidFill>
            <a:srgbClr val="000000"/>
          </a:solidFill>
          <a:latin typeface="Arial" charset="0"/>
          <a:ea typeface="ＭＳ Ｐゴシック" pitchFamily="-106" charset="-128"/>
          <a:cs typeface="ＭＳ Ｐゴシック" charset="0"/>
        </a:defRPr>
      </a:lvl3pPr>
      <a:lvl4pPr algn="ctr" rtl="0" eaLnBrk="0" fontAlgn="base" hangingPunct="0">
        <a:spcBef>
          <a:spcPct val="0"/>
        </a:spcBef>
        <a:spcAft>
          <a:spcPct val="0"/>
        </a:spcAft>
        <a:defRPr sz="3200" b="1">
          <a:solidFill>
            <a:srgbClr val="000000"/>
          </a:solidFill>
          <a:latin typeface="Arial" charset="0"/>
          <a:ea typeface="ＭＳ Ｐゴシック" pitchFamily="-106" charset="-128"/>
          <a:cs typeface="ＭＳ Ｐゴシック" charset="0"/>
        </a:defRPr>
      </a:lvl4pPr>
      <a:lvl5pPr algn="ctr" rtl="0" eaLnBrk="0" fontAlgn="base" hangingPunct="0">
        <a:spcBef>
          <a:spcPct val="0"/>
        </a:spcBef>
        <a:spcAft>
          <a:spcPct val="0"/>
        </a:spcAft>
        <a:defRPr sz="3200" b="1">
          <a:solidFill>
            <a:srgbClr val="000000"/>
          </a:solidFill>
          <a:latin typeface="Arial" charset="0"/>
          <a:ea typeface="ＭＳ Ｐゴシック" pitchFamily="-106" charset="-128"/>
          <a:cs typeface="ＭＳ Ｐゴシック" charset="0"/>
        </a:defRPr>
      </a:lvl5pPr>
      <a:lvl6pPr marL="457200" algn="ctr" rtl="0" fontAlgn="base">
        <a:spcBef>
          <a:spcPct val="0"/>
        </a:spcBef>
        <a:spcAft>
          <a:spcPct val="0"/>
        </a:spcAft>
        <a:defRPr sz="3200" b="1">
          <a:solidFill>
            <a:srgbClr val="005387"/>
          </a:solidFill>
          <a:latin typeface="Arial" charset="0"/>
          <a:ea typeface="ＭＳ Ｐゴシック" charset="0"/>
          <a:cs typeface="ＭＳ Ｐゴシック" charset="0"/>
        </a:defRPr>
      </a:lvl6pPr>
      <a:lvl7pPr marL="914400" algn="ctr" rtl="0" fontAlgn="base">
        <a:spcBef>
          <a:spcPct val="0"/>
        </a:spcBef>
        <a:spcAft>
          <a:spcPct val="0"/>
        </a:spcAft>
        <a:defRPr sz="3200" b="1">
          <a:solidFill>
            <a:srgbClr val="005387"/>
          </a:solidFill>
          <a:latin typeface="Arial" charset="0"/>
          <a:ea typeface="ＭＳ Ｐゴシック" charset="0"/>
          <a:cs typeface="ＭＳ Ｐゴシック" charset="0"/>
        </a:defRPr>
      </a:lvl7pPr>
      <a:lvl8pPr marL="1371600" algn="ctr" rtl="0" fontAlgn="base">
        <a:spcBef>
          <a:spcPct val="0"/>
        </a:spcBef>
        <a:spcAft>
          <a:spcPct val="0"/>
        </a:spcAft>
        <a:defRPr sz="3200" b="1">
          <a:solidFill>
            <a:srgbClr val="005387"/>
          </a:solidFill>
          <a:latin typeface="Arial" charset="0"/>
          <a:ea typeface="ＭＳ Ｐゴシック" charset="0"/>
          <a:cs typeface="ＭＳ Ｐゴシック" charset="0"/>
        </a:defRPr>
      </a:lvl8pPr>
      <a:lvl9pPr marL="1828800" algn="ctr" rtl="0" fontAlgn="base">
        <a:spcBef>
          <a:spcPct val="0"/>
        </a:spcBef>
        <a:spcAft>
          <a:spcPct val="0"/>
        </a:spcAft>
        <a:defRPr sz="3200" b="1">
          <a:solidFill>
            <a:srgbClr val="005387"/>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8953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5171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254"/>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2"/>
            <a:ext cx="9144000" cy="6856413"/>
            <a:chOff x="0" y="0"/>
            <a:chExt cx="5760" cy="4319"/>
          </a:xfrm>
        </p:grpSpPr>
        <p:sp>
          <p:nvSpPr>
            <p:cNvPr id="71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1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1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35"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3836" eaLnBrk="0" fontAlgn="base" hangingPunct="0">
                <a:spcBef>
                  <a:spcPct val="0"/>
                </a:spcBef>
                <a:spcAft>
                  <a:spcPct val="0"/>
                </a:spcAft>
                <a:defRPr/>
              </a:pPr>
              <a:endParaRPr lang="en-US">
                <a:solidFill>
                  <a:srgbClr val="FFFFFF"/>
                </a:solidFill>
              </a:endParaRPr>
            </a:p>
          </p:txBody>
        </p:sp>
        <p:sp>
          <p:nvSpPr>
            <p:cNvPr id="1037"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1038"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40"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42"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44"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1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1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1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3836" eaLnBrk="0" fontAlgn="base" hangingPunct="0">
                <a:spcBef>
                  <a:spcPct val="0"/>
                </a:spcBef>
                <a:spcAft>
                  <a:spcPct val="0"/>
                </a:spcAft>
                <a:defRPr/>
              </a:pPr>
              <a:endParaRPr lang="en-US">
                <a:solidFill>
                  <a:srgbClr val="FFFFFF"/>
                </a:solidFill>
              </a:endParaRPr>
            </a:p>
          </p:txBody>
        </p:sp>
        <p:sp>
          <p:nvSpPr>
            <p:cNvPr id="71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1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836" eaLnBrk="0" fontAlgn="base" hangingPunct="0">
                <a:spcBef>
                  <a:spcPct val="0"/>
                </a:spcBef>
                <a:spcAft>
                  <a:spcPct val="0"/>
                </a:spcAft>
              </a:pPr>
              <a:endParaRPr lang="en-US" sz="3600" b="1">
                <a:solidFill>
                  <a:srgbClr val="FFFFFF"/>
                </a:solidFill>
              </a:endParaRPr>
            </a:p>
          </p:txBody>
        </p:sp>
        <p:sp>
          <p:nvSpPr>
            <p:cNvPr id="71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grpSp>
          <p:nvGrpSpPr>
            <p:cNvPr id="1068" name="Group 39"/>
            <p:cNvGrpSpPr>
              <a:grpSpLocks/>
            </p:cNvGrpSpPr>
            <p:nvPr userDrawn="1"/>
          </p:nvGrpSpPr>
          <p:grpSpPr bwMode="auto">
            <a:xfrm>
              <a:off x="0" y="1632"/>
              <a:ext cx="5758" cy="1858"/>
              <a:chOff x="0" y="1632"/>
              <a:chExt cx="5758" cy="1858"/>
            </a:xfrm>
          </p:grpSpPr>
          <p:sp>
            <p:nvSpPr>
              <p:cNvPr id="72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sp>
            <p:nvSpPr>
              <p:cNvPr id="72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3836" eaLnBrk="0" fontAlgn="base" hangingPunct="0">
                  <a:spcBef>
                    <a:spcPct val="0"/>
                  </a:spcBef>
                  <a:spcAft>
                    <a:spcPct val="0"/>
                  </a:spcAft>
                  <a:defRPr/>
                </a:pPr>
                <a:endParaRPr lang="en-US">
                  <a:solidFill>
                    <a:srgbClr val="FFFFFF"/>
                  </a:solidFill>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383" tIns="45692" rIns="91383" bIns="45692" numCol="1" anchor="ctr" anchorCtr="0" compatLnSpc="1">
            <a:prstTxWarp prst="textNoShape">
              <a:avLst/>
            </a:prstTxWarp>
          </a:bodyPr>
          <a:lstStyle/>
          <a:p>
            <a:pPr lvl="0"/>
            <a:r>
              <a:rPr lang="en-US" smtClean="0"/>
              <a:t>Click to edit Master title style</a:t>
            </a:r>
          </a:p>
        </p:txBody>
      </p:sp>
      <p:sp>
        <p:nvSpPr>
          <p:cNvPr id="7211" name="Rectangle 43"/>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383" tIns="45692" rIns="91383" bIns="45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383" tIns="45692" rIns="91383" bIns="45692" numCol="1" anchor="b" anchorCtr="0" compatLnSpc="1">
            <a:prstTxWarp prst="textNoShape">
              <a:avLst/>
            </a:prstTxWarp>
          </a:bodyPr>
          <a:lstStyle>
            <a:lvl1pPr eaLnBrk="1" hangingPunct="1">
              <a:defRPr sz="1200" b="0">
                <a:effectLst>
                  <a:outerShdw blurRad="38100" dist="38100" dir="2700000" algn="tl">
                    <a:srgbClr val="000000"/>
                  </a:outerShdw>
                </a:effectLst>
                <a:latin typeface="Arial" charset="0"/>
              </a:defRPr>
            </a:lvl1pPr>
          </a:lstStyle>
          <a:p>
            <a:pPr defTabSz="913836" fontAlgn="base">
              <a:spcBef>
                <a:spcPct val="0"/>
              </a:spcBef>
              <a:spcAft>
                <a:spcPct val="0"/>
              </a:spcAft>
              <a:defRPr/>
            </a:pPr>
            <a:endParaRPr lang="en-US">
              <a:solidFill>
                <a:srgbClr val="FFFFFF"/>
              </a:solidFill>
            </a:endParaRPr>
          </a:p>
        </p:txBody>
      </p:sp>
      <p:sp>
        <p:nvSpPr>
          <p:cNvPr id="7213" name="Rectangle 4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83" tIns="45692" rIns="91383" bIns="45692" numCol="1" anchor="b" anchorCtr="0" compatLnSpc="1">
            <a:prstTxWarp prst="textNoShape">
              <a:avLst/>
            </a:prstTxWarp>
          </a:bodyPr>
          <a:lstStyle>
            <a:lvl1pPr algn="ctr" eaLnBrk="1" hangingPunct="1">
              <a:defRPr sz="1200" b="0">
                <a:effectLst>
                  <a:outerShdw blurRad="38100" dist="38100" dir="2700000" algn="tl">
                    <a:srgbClr val="000000"/>
                  </a:outerShdw>
                </a:effectLst>
                <a:latin typeface="Arial" charset="0"/>
              </a:defRPr>
            </a:lvl1pPr>
          </a:lstStyle>
          <a:p>
            <a:pPr defTabSz="913836" fontAlgn="base">
              <a:spcBef>
                <a:spcPct val="0"/>
              </a:spcBef>
              <a:spcAft>
                <a:spcPct val="0"/>
              </a:spcAft>
              <a:defRPr/>
            </a:pPr>
            <a:endParaRPr lang="en-US">
              <a:solidFill>
                <a:srgbClr val="FFFFFF"/>
              </a:solidFill>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83" tIns="45692" rIns="91383" bIns="45692" numCol="1" anchor="b" anchorCtr="0" compatLnSpc="1">
            <a:prstTxWarp prst="textNoShape">
              <a:avLst/>
            </a:prstTxWarp>
          </a:bodyPr>
          <a:lstStyle>
            <a:lvl1pPr algn="r" eaLnBrk="1" hangingPunct="1">
              <a:defRPr sz="1200" b="0">
                <a:effectLst>
                  <a:outerShdw blurRad="38100" dist="38100" dir="2700000" algn="tl">
                    <a:srgbClr val="000000"/>
                  </a:outerShdw>
                </a:effectLst>
                <a:latin typeface="Arial" charset="0"/>
              </a:defRPr>
            </a:lvl1pPr>
          </a:lstStyle>
          <a:p>
            <a:pPr defTabSz="913836" fontAlgn="base">
              <a:spcBef>
                <a:spcPct val="0"/>
              </a:spcBef>
              <a:spcAft>
                <a:spcPct val="0"/>
              </a:spcAft>
              <a:defRPr/>
            </a:pPr>
            <a:fld id="{4FAE70B4-69D6-452C-AE59-676B1A4DE818}" type="slidenum">
              <a:rPr lang="en-US">
                <a:solidFill>
                  <a:srgbClr val="FFFFFF"/>
                </a:solidFill>
              </a:rPr>
              <a:pPr defTabSz="913836"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70661455"/>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transition>
    <p:fade/>
  </p:transition>
  <p:hf hdr="0" ftr="0" dt="0"/>
  <p:txStyles>
    <p:titleStyle>
      <a:lvl1pPr algn="ctr" rtl="0" eaLnBrk="0" fontAlgn="base" hangingPunct="0">
        <a:spcBef>
          <a:spcPct val="0"/>
        </a:spcBef>
        <a:spcAft>
          <a:spcPct val="0"/>
        </a:spcAft>
        <a:defRPr sz="44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rgbClr val="FFCC00"/>
          </a:solidFill>
          <a:effectLst>
            <a:outerShdw blurRad="38100" dist="38100" dir="2700000" algn="tl">
              <a:srgbClr val="000000"/>
            </a:outerShdw>
          </a:effectLst>
          <a:latin typeface="Arial" charset="0"/>
        </a:defRPr>
      </a:lvl5pPr>
      <a:lvl6pPr marL="456917" algn="ctr" rtl="0" fontAlgn="base">
        <a:spcBef>
          <a:spcPct val="0"/>
        </a:spcBef>
        <a:spcAft>
          <a:spcPct val="0"/>
        </a:spcAft>
        <a:defRPr sz="4400" b="1">
          <a:solidFill>
            <a:srgbClr val="FFCC00"/>
          </a:solidFill>
          <a:effectLst>
            <a:outerShdw blurRad="38100" dist="38100" dir="2700000" algn="tl">
              <a:srgbClr val="000000"/>
            </a:outerShdw>
          </a:effectLst>
          <a:latin typeface="Arial" charset="0"/>
        </a:defRPr>
      </a:lvl6pPr>
      <a:lvl7pPr marL="913836" algn="ctr" rtl="0" fontAlgn="base">
        <a:spcBef>
          <a:spcPct val="0"/>
        </a:spcBef>
        <a:spcAft>
          <a:spcPct val="0"/>
        </a:spcAft>
        <a:defRPr sz="4400" b="1">
          <a:solidFill>
            <a:srgbClr val="FFCC00"/>
          </a:solidFill>
          <a:effectLst>
            <a:outerShdw blurRad="38100" dist="38100" dir="2700000" algn="tl">
              <a:srgbClr val="000000"/>
            </a:outerShdw>
          </a:effectLst>
          <a:latin typeface="Arial" charset="0"/>
        </a:defRPr>
      </a:lvl7pPr>
      <a:lvl8pPr marL="1370760" algn="ctr" rtl="0" fontAlgn="base">
        <a:spcBef>
          <a:spcPct val="0"/>
        </a:spcBef>
        <a:spcAft>
          <a:spcPct val="0"/>
        </a:spcAft>
        <a:defRPr sz="4400" b="1">
          <a:solidFill>
            <a:srgbClr val="FFCC00"/>
          </a:solidFill>
          <a:effectLst>
            <a:outerShdw blurRad="38100" dist="38100" dir="2700000" algn="tl">
              <a:srgbClr val="000000"/>
            </a:outerShdw>
          </a:effectLst>
          <a:latin typeface="Arial" charset="0"/>
        </a:defRPr>
      </a:lvl8pPr>
      <a:lvl9pPr marL="1827678" algn="ctr" rtl="0" fontAlgn="base">
        <a:spcBef>
          <a:spcPct val="0"/>
        </a:spcBef>
        <a:spcAft>
          <a:spcPct val="0"/>
        </a:spcAft>
        <a:defRPr sz="4400" b="1">
          <a:solidFill>
            <a:srgbClr val="FFCC00"/>
          </a:solidFill>
          <a:effectLst>
            <a:outerShdw blurRad="38100" dist="38100" dir="2700000" algn="tl">
              <a:srgbClr val="000000"/>
            </a:outerShdw>
          </a:effectLst>
          <a:latin typeface="Arial" charset="0"/>
        </a:defRPr>
      </a:lvl9pPr>
    </p:titleStyle>
    <p:bodyStyle>
      <a:lvl1pPr marL="342692" indent="-342692" algn="l" rtl="0" eaLnBrk="0" fontAlgn="base" hangingPunct="0">
        <a:spcBef>
          <a:spcPct val="20000"/>
        </a:spcBef>
        <a:spcAft>
          <a:spcPct val="0"/>
        </a:spcAft>
        <a:buClr>
          <a:schemeClr val="hlink"/>
        </a:buClr>
        <a:buSzPct val="90000"/>
        <a:buFont typeface="Wingdings" pitchFamily="2" charset="2"/>
        <a:buBlip>
          <a:blip r:embed="rId22"/>
        </a:buBlip>
        <a:defRPr sz="3200">
          <a:solidFill>
            <a:schemeClr val="tx1"/>
          </a:solidFill>
          <a:effectLst>
            <a:outerShdw blurRad="38100" dist="38100" dir="2700000" algn="tl">
              <a:srgbClr val="000000"/>
            </a:outerShdw>
          </a:effectLst>
          <a:latin typeface="+mn-lt"/>
          <a:ea typeface="+mn-ea"/>
          <a:cs typeface="+mn-cs"/>
        </a:defRPr>
      </a:lvl1pPr>
      <a:lvl2pPr marL="742494" indent="-285575"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2294" indent="-228458" algn="l" rtl="0" eaLnBrk="0" fontAlgn="base" hangingPunct="0">
        <a:spcBef>
          <a:spcPct val="20000"/>
        </a:spcBef>
        <a:spcAft>
          <a:spcPct val="0"/>
        </a:spcAft>
        <a:buClr>
          <a:schemeClr val="accent2"/>
        </a:buClr>
        <a:buSzPct val="90000"/>
        <a:buFont typeface="Wingdings" pitchFamily="2" charset="2"/>
        <a:buBlip>
          <a:blip r:embed="rId23"/>
        </a:buBlip>
        <a:defRPr sz="2400">
          <a:solidFill>
            <a:schemeClr val="tx1"/>
          </a:solidFill>
          <a:effectLst>
            <a:outerShdw blurRad="38100" dist="38100" dir="2700000" algn="tl">
              <a:srgbClr val="000000"/>
            </a:outerShdw>
          </a:effectLst>
          <a:latin typeface="+mn-lt"/>
        </a:defRPr>
      </a:lvl3pPr>
      <a:lvl4pPr marL="1599216" indent="-228458"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6140" indent="-228458" algn="l" rtl="0" eaLnBrk="0" fontAlgn="base" hangingPunct="0">
        <a:spcBef>
          <a:spcPct val="20000"/>
        </a:spcBef>
        <a:spcAft>
          <a:spcPct val="0"/>
        </a:spcAft>
        <a:buClr>
          <a:schemeClr val="folHlink"/>
        </a:buClr>
        <a:buSzPct val="90000"/>
        <a:buFont typeface="Wingdings" pitchFamily="2" charset="2"/>
        <a:buBlip>
          <a:blip r:embed="rId24"/>
        </a:buBlip>
        <a:defRPr sz="2000">
          <a:solidFill>
            <a:schemeClr val="tx1"/>
          </a:solidFill>
          <a:effectLst>
            <a:outerShdw blurRad="38100" dist="38100" dir="2700000" algn="tl">
              <a:srgbClr val="000000"/>
            </a:outerShdw>
          </a:effectLst>
          <a:latin typeface="+mn-lt"/>
        </a:defRPr>
      </a:lvl5pPr>
      <a:lvl6pPr marL="2513059" indent="-228458" algn="l" rtl="0" fontAlgn="base">
        <a:spcBef>
          <a:spcPct val="20000"/>
        </a:spcBef>
        <a:spcAft>
          <a:spcPct val="0"/>
        </a:spcAft>
        <a:buClr>
          <a:schemeClr val="folHlink"/>
        </a:buClr>
        <a:buSzPct val="90000"/>
        <a:buFont typeface="Wingdings" pitchFamily="2" charset="2"/>
        <a:buBlip>
          <a:blip r:embed="rId24"/>
        </a:buBlip>
        <a:defRPr sz="2000">
          <a:solidFill>
            <a:schemeClr val="tx1"/>
          </a:solidFill>
          <a:effectLst>
            <a:outerShdw blurRad="38100" dist="38100" dir="2700000" algn="tl">
              <a:srgbClr val="000000"/>
            </a:outerShdw>
          </a:effectLst>
          <a:latin typeface="+mn-lt"/>
        </a:defRPr>
      </a:lvl6pPr>
      <a:lvl7pPr marL="2969976" indent="-228458" algn="l" rtl="0" fontAlgn="base">
        <a:spcBef>
          <a:spcPct val="20000"/>
        </a:spcBef>
        <a:spcAft>
          <a:spcPct val="0"/>
        </a:spcAft>
        <a:buClr>
          <a:schemeClr val="folHlink"/>
        </a:buClr>
        <a:buSzPct val="90000"/>
        <a:buFont typeface="Wingdings" pitchFamily="2" charset="2"/>
        <a:buBlip>
          <a:blip r:embed="rId24"/>
        </a:buBlip>
        <a:defRPr sz="2000">
          <a:solidFill>
            <a:schemeClr val="tx1"/>
          </a:solidFill>
          <a:effectLst>
            <a:outerShdw blurRad="38100" dist="38100" dir="2700000" algn="tl">
              <a:srgbClr val="000000"/>
            </a:outerShdw>
          </a:effectLst>
          <a:latin typeface="+mn-lt"/>
        </a:defRPr>
      </a:lvl7pPr>
      <a:lvl8pPr marL="3426897" indent="-228458" algn="l" rtl="0" fontAlgn="base">
        <a:spcBef>
          <a:spcPct val="20000"/>
        </a:spcBef>
        <a:spcAft>
          <a:spcPct val="0"/>
        </a:spcAft>
        <a:buClr>
          <a:schemeClr val="folHlink"/>
        </a:buClr>
        <a:buSzPct val="90000"/>
        <a:buFont typeface="Wingdings" pitchFamily="2" charset="2"/>
        <a:buBlip>
          <a:blip r:embed="rId24"/>
        </a:buBlip>
        <a:defRPr sz="2000">
          <a:solidFill>
            <a:schemeClr val="tx1"/>
          </a:solidFill>
          <a:effectLst>
            <a:outerShdw blurRad="38100" dist="38100" dir="2700000" algn="tl">
              <a:srgbClr val="000000"/>
            </a:outerShdw>
          </a:effectLst>
          <a:latin typeface="+mn-lt"/>
        </a:defRPr>
      </a:lvl8pPr>
      <a:lvl9pPr marL="3883813" indent="-228458" algn="l" rtl="0" fontAlgn="base">
        <a:spcBef>
          <a:spcPct val="20000"/>
        </a:spcBef>
        <a:spcAft>
          <a:spcPct val="0"/>
        </a:spcAft>
        <a:buClr>
          <a:schemeClr val="folHlink"/>
        </a:buClr>
        <a:buSzPct val="90000"/>
        <a:buFont typeface="Wingdings" pitchFamily="2" charset="2"/>
        <a:buBlip>
          <a:blip r:embed="rId2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7"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60" algn="l" defTabSz="913836" rtl="0" eaLnBrk="1" latinLnBrk="0" hangingPunct="1">
        <a:defRPr sz="1800" kern="1200">
          <a:solidFill>
            <a:schemeClr val="tx1"/>
          </a:solidFill>
          <a:latin typeface="+mn-lt"/>
          <a:ea typeface="+mn-ea"/>
          <a:cs typeface="+mn-cs"/>
        </a:defRPr>
      </a:lvl4pPr>
      <a:lvl5pPr marL="1827678" algn="l" defTabSz="913836" rtl="0" eaLnBrk="1" latinLnBrk="0" hangingPunct="1">
        <a:defRPr sz="1800" kern="1200">
          <a:solidFill>
            <a:schemeClr val="tx1"/>
          </a:solidFill>
          <a:latin typeface="+mn-lt"/>
          <a:ea typeface="+mn-ea"/>
          <a:cs typeface="+mn-cs"/>
        </a:defRPr>
      </a:lvl5pPr>
      <a:lvl6pPr marL="2284596" algn="l" defTabSz="913836" rtl="0" eaLnBrk="1" latinLnBrk="0" hangingPunct="1">
        <a:defRPr sz="1800" kern="1200">
          <a:solidFill>
            <a:schemeClr val="tx1"/>
          </a:solidFill>
          <a:latin typeface="+mn-lt"/>
          <a:ea typeface="+mn-ea"/>
          <a:cs typeface="+mn-cs"/>
        </a:defRPr>
      </a:lvl6pPr>
      <a:lvl7pPr marL="2741518" algn="l" defTabSz="913836" rtl="0" eaLnBrk="1" latinLnBrk="0" hangingPunct="1">
        <a:defRPr sz="1800" kern="1200">
          <a:solidFill>
            <a:schemeClr val="tx1"/>
          </a:solidFill>
          <a:latin typeface="+mn-lt"/>
          <a:ea typeface="+mn-ea"/>
          <a:cs typeface="+mn-cs"/>
        </a:defRPr>
      </a:lvl7pPr>
      <a:lvl8pPr marL="3198432" algn="l" defTabSz="913836" rtl="0" eaLnBrk="1" latinLnBrk="0" hangingPunct="1">
        <a:defRPr sz="1800" kern="1200">
          <a:solidFill>
            <a:schemeClr val="tx1"/>
          </a:solidFill>
          <a:latin typeface="+mn-lt"/>
          <a:ea typeface="+mn-ea"/>
          <a:cs typeface="+mn-cs"/>
        </a:defRPr>
      </a:lvl8pPr>
      <a:lvl9pPr marL="3655356" algn="l" defTabSz="91383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3" tIns="45692" rIns="91383" bIns="45692"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1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3" tIns="45692" rIns="91383"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383" tIns="45692" rIns="91383" bIns="45692" rtlCol="0" anchor="ctr"/>
          <a:lstStyle>
            <a:lvl1pPr algn="l" fontAlgn="auto">
              <a:spcBef>
                <a:spcPts val="0"/>
              </a:spcBef>
              <a:spcAft>
                <a:spcPts val="0"/>
              </a:spcAft>
              <a:defRPr sz="1200">
                <a:solidFill>
                  <a:schemeClr val="tx1">
                    <a:tint val="75000"/>
                  </a:schemeClr>
                </a:solidFill>
                <a:latin typeface="+mn-lt"/>
                <a:cs typeface="+mn-cs"/>
              </a:defRPr>
            </a:lvl1pPr>
          </a:lstStyle>
          <a:p>
            <a:pPr defTabSz="913836">
              <a:defRPr/>
            </a:pPr>
            <a:fld id="{D0A06290-2063-47C3-83C5-13216FE55C37}" type="datetimeFigureOut">
              <a:rPr lang="en-US">
                <a:solidFill>
                  <a:prstClr val="black">
                    <a:tint val="75000"/>
                  </a:prstClr>
                </a:solidFill>
              </a:rPr>
              <a:pPr defTabSz="913836">
                <a:defRPr/>
              </a:pPr>
              <a:t>2/26/2016</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62"/>
            <a:ext cx="2895600" cy="365125"/>
          </a:xfrm>
          <a:prstGeom prst="rect">
            <a:avLst/>
          </a:prstGeom>
        </p:spPr>
        <p:txBody>
          <a:bodyPr vert="horz" lIns="91383" tIns="45692" rIns="91383" bIns="45692"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3836">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383" tIns="45692" rIns="91383" bIns="45692" rtlCol="0" anchor="ctr"/>
          <a:lstStyle>
            <a:lvl1pPr algn="r" fontAlgn="auto">
              <a:spcBef>
                <a:spcPts val="0"/>
              </a:spcBef>
              <a:spcAft>
                <a:spcPts val="0"/>
              </a:spcAft>
              <a:defRPr sz="1200">
                <a:solidFill>
                  <a:schemeClr val="tx1">
                    <a:tint val="75000"/>
                  </a:schemeClr>
                </a:solidFill>
                <a:latin typeface="+mn-lt"/>
                <a:cs typeface="+mn-cs"/>
              </a:defRPr>
            </a:lvl1pPr>
          </a:lstStyle>
          <a:p>
            <a:pPr defTabSz="913836">
              <a:defRPr/>
            </a:pPr>
            <a:fld id="{9E3B7DE1-50AC-474D-9037-35E0608FF1A6}" type="slidenum">
              <a:rPr lang="en-US">
                <a:solidFill>
                  <a:prstClr val="black">
                    <a:tint val="75000"/>
                  </a:prstClr>
                </a:solidFill>
              </a:rPr>
              <a:pPr defTabSz="913836">
                <a:defRPr/>
              </a:pPr>
              <a:t>‹#›</a:t>
            </a:fld>
            <a:endParaRPr lang="en-US">
              <a:solidFill>
                <a:prstClr val="black">
                  <a:tint val="75000"/>
                </a:prstClr>
              </a:solidFill>
            </a:endParaRPr>
          </a:p>
        </p:txBody>
      </p:sp>
    </p:spTree>
    <p:extLst>
      <p:ext uri="{BB962C8B-B14F-4D97-AF65-F5344CB8AC3E}">
        <p14:creationId xmlns:p14="http://schemas.microsoft.com/office/powerpoint/2010/main" val="293843710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917" algn="ctr" rtl="0" fontAlgn="base">
        <a:spcBef>
          <a:spcPct val="0"/>
        </a:spcBef>
        <a:spcAft>
          <a:spcPct val="0"/>
        </a:spcAft>
        <a:defRPr sz="4400">
          <a:solidFill>
            <a:schemeClr val="tx1"/>
          </a:solidFill>
          <a:latin typeface="Calibri" pitchFamily="34" charset="0"/>
        </a:defRPr>
      </a:lvl6pPr>
      <a:lvl7pPr marL="913836" algn="ctr" rtl="0" fontAlgn="base">
        <a:spcBef>
          <a:spcPct val="0"/>
        </a:spcBef>
        <a:spcAft>
          <a:spcPct val="0"/>
        </a:spcAft>
        <a:defRPr sz="4400">
          <a:solidFill>
            <a:schemeClr val="tx1"/>
          </a:solidFill>
          <a:latin typeface="Calibri" pitchFamily="34" charset="0"/>
        </a:defRPr>
      </a:lvl7pPr>
      <a:lvl8pPr marL="1370760" algn="ctr" rtl="0" fontAlgn="base">
        <a:spcBef>
          <a:spcPct val="0"/>
        </a:spcBef>
        <a:spcAft>
          <a:spcPct val="0"/>
        </a:spcAft>
        <a:defRPr sz="4400">
          <a:solidFill>
            <a:schemeClr val="tx1"/>
          </a:solidFill>
          <a:latin typeface="Calibri" pitchFamily="34" charset="0"/>
        </a:defRPr>
      </a:lvl8pPr>
      <a:lvl9pPr marL="1827678" algn="ctr" rtl="0" fontAlgn="base">
        <a:spcBef>
          <a:spcPct val="0"/>
        </a:spcBef>
        <a:spcAft>
          <a:spcPct val="0"/>
        </a:spcAft>
        <a:defRPr sz="4400">
          <a:solidFill>
            <a:schemeClr val="tx1"/>
          </a:solidFill>
          <a:latin typeface="Calibri" pitchFamily="34" charset="0"/>
        </a:defRPr>
      </a:lvl9pPr>
    </p:titleStyle>
    <p:bodyStyle>
      <a:lvl1pPr marL="342692" indent="-3426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494" indent="-28557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294" indent="-22845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216" indent="-22845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140" indent="-22845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059"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76"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97"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13"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7"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60" algn="l" defTabSz="913836" rtl="0" eaLnBrk="1" latinLnBrk="0" hangingPunct="1">
        <a:defRPr sz="1800" kern="1200">
          <a:solidFill>
            <a:schemeClr val="tx1"/>
          </a:solidFill>
          <a:latin typeface="+mn-lt"/>
          <a:ea typeface="+mn-ea"/>
          <a:cs typeface="+mn-cs"/>
        </a:defRPr>
      </a:lvl4pPr>
      <a:lvl5pPr marL="1827678" algn="l" defTabSz="913836" rtl="0" eaLnBrk="1" latinLnBrk="0" hangingPunct="1">
        <a:defRPr sz="1800" kern="1200">
          <a:solidFill>
            <a:schemeClr val="tx1"/>
          </a:solidFill>
          <a:latin typeface="+mn-lt"/>
          <a:ea typeface="+mn-ea"/>
          <a:cs typeface="+mn-cs"/>
        </a:defRPr>
      </a:lvl5pPr>
      <a:lvl6pPr marL="2284596" algn="l" defTabSz="913836" rtl="0" eaLnBrk="1" latinLnBrk="0" hangingPunct="1">
        <a:defRPr sz="1800" kern="1200">
          <a:solidFill>
            <a:schemeClr val="tx1"/>
          </a:solidFill>
          <a:latin typeface="+mn-lt"/>
          <a:ea typeface="+mn-ea"/>
          <a:cs typeface="+mn-cs"/>
        </a:defRPr>
      </a:lvl6pPr>
      <a:lvl7pPr marL="2741518" algn="l" defTabSz="913836" rtl="0" eaLnBrk="1" latinLnBrk="0" hangingPunct="1">
        <a:defRPr sz="1800" kern="1200">
          <a:solidFill>
            <a:schemeClr val="tx1"/>
          </a:solidFill>
          <a:latin typeface="+mn-lt"/>
          <a:ea typeface="+mn-ea"/>
          <a:cs typeface="+mn-cs"/>
        </a:defRPr>
      </a:lvl7pPr>
      <a:lvl8pPr marL="3198432" algn="l" defTabSz="913836" rtl="0" eaLnBrk="1" latinLnBrk="0" hangingPunct="1">
        <a:defRPr sz="1800" kern="1200">
          <a:solidFill>
            <a:schemeClr val="tx1"/>
          </a:solidFill>
          <a:latin typeface="+mn-lt"/>
          <a:ea typeface="+mn-ea"/>
          <a:cs typeface="+mn-cs"/>
        </a:defRPr>
      </a:lvl8pPr>
      <a:lvl9pPr marL="3655356" algn="l" defTabSz="91383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u="none"/>
            </a:lvl1pPr>
          </a:lstStyle>
          <a:p>
            <a:pPr fontAlgn="base">
              <a:spcBef>
                <a:spcPct val="0"/>
              </a:spcBef>
              <a:spcAft>
                <a:spcPct val="0"/>
              </a:spcAft>
            </a:pPr>
            <a:fld id="{BB46DAAA-187D-4DEF-8645-A45CAD0EBEA3}" type="slidenum">
              <a:rPr lang="en-US" altLang="en-US" smtClean="0">
                <a:solidFill>
                  <a:srgbClr val="40458C"/>
                </a:solidFill>
                <a:ea typeface="ＭＳ Ｐゴシック" pitchFamily="34" charset="-128"/>
              </a:rPr>
              <a:pPr fontAlgn="base">
                <a:spcBef>
                  <a:spcPct val="0"/>
                </a:spcBef>
                <a:spcAft>
                  <a:spcPct val="0"/>
                </a:spcAft>
              </a:pPr>
              <a:t>‹#›</a:t>
            </a:fld>
            <a:endParaRPr lang="en-US" altLang="en-US" smtClean="0">
              <a:solidFill>
                <a:srgbClr val="6F89F7"/>
              </a:solidFill>
              <a:ea typeface="ＭＳ Ｐゴシック" pitchFamily="34" charset="-128"/>
            </a:endParaRPr>
          </a:p>
        </p:txBody>
      </p:sp>
      <p:sp>
        <p:nvSpPr>
          <p:cNvPr id="1029" name="Line 75"/>
          <p:cNvSpPr>
            <a:spLocks noChangeShapeType="1"/>
          </p:cNvSpPr>
          <p:nvPr/>
        </p:nvSpPr>
        <p:spPr bwMode="auto">
          <a:xfrm>
            <a:off x="381000" y="1219200"/>
            <a:ext cx="6324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u="sng" smtClean="0">
              <a:solidFill>
                <a:srgbClr val="40458C"/>
              </a:solidFill>
              <a:ea typeface="ＭＳ Ｐゴシック" pitchFamily="34" charset="-128"/>
            </a:endParaRPr>
          </a:p>
        </p:txBody>
      </p:sp>
      <p:sp>
        <p:nvSpPr>
          <p:cNvPr id="1030" name="Line 76"/>
          <p:cNvSpPr>
            <a:spLocks noChangeShapeType="1"/>
          </p:cNvSpPr>
          <p:nvPr/>
        </p:nvSpPr>
        <p:spPr bwMode="auto">
          <a:xfrm>
            <a:off x="609600" y="914400"/>
            <a:ext cx="0" cy="2590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u="sng" smtClean="0">
              <a:solidFill>
                <a:srgbClr val="40458C"/>
              </a:solidFill>
              <a:ea typeface="ＭＳ Ｐゴシック" pitchFamily="34" charset="-128"/>
            </a:endParaRPr>
          </a:p>
        </p:txBody>
      </p:sp>
      <p:sp>
        <p:nvSpPr>
          <p:cNvPr id="1031" name="Oval 77"/>
          <p:cNvSpPr>
            <a:spLocks noChangeArrowheads="1"/>
          </p:cNvSpPr>
          <p:nvPr/>
        </p:nvSpPr>
        <p:spPr bwMode="auto">
          <a:xfrm>
            <a:off x="533400" y="1143000"/>
            <a:ext cx="152400" cy="15240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endParaRPr lang="en-US" altLang="en-US" smtClean="0">
              <a:solidFill>
                <a:srgbClr val="40458C"/>
              </a:solidFill>
            </a:endParaRPr>
          </a:p>
        </p:txBody>
      </p:sp>
      <p:sp>
        <p:nvSpPr>
          <p:cNvPr id="1032"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endParaRPr lang="en-US" altLang="en-US" u="none" smtClean="0">
              <a:solidFill>
                <a:srgbClr val="40458C"/>
              </a:solidFill>
              <a:latin typeface="Times" charset="0"/>
            </a:endParaRPr>
          </a:p>
        </p:txBody>
      </p:sp>
      <p:sp>
        <p:nvSpPr>
          <p:cNvPr id="1033"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endParaRPr lang="en-US" altLang="en-US" smtClean="0">
              <a:solidFill>
                <a:srgbClr val="40458C"/>
              </a:solidFill>
            </a:endParaRPr>
          </a:p>
        </p:txBody>
      </p:sp>
    </p:spTree>
    <p:extLst>
      <p:ext uri="{BB962C8B-B14F-4D97-AF65-F5344CB8AC3E}">
        <p14:creationId xmlns:p14="http://schemas.microsoft.com/office/powerpoint/2010/main" val="81562626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MP900448428[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70150" y="474663"/>
            <a:ext cx="4203700" cy="5851525"/>
          </a:xfrm>
        </p:spPr>
      </p:pic>
    </p:spTree>
    <p:extLst>
      <p:ext uri="{BB962C8B-B14F-4D97-AF65-F5344CB8AC3E}">
        <p14:creationId xmlns:p14="http://schemas.microsoft.com/office/powerpoint/2010/main" val="201127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BRCA genetic testing </a:t>
            </a:r>
          </a:p>
        </p:txBody>
      </p:sp>
      <p:sp>
        <p:nvSpPr>
          <p:cNvPr id="3" name="Content Placeholder 2"/>
          <p:cNvSpPr>
            <a:spLocks noGrp="1"/>
          </p:cNvSpPr>
          <p:nvPr>
            <p:ph idx="1"/>
          </p:nvPr>
        </p:nvSpPr>
        <p:spPr/>
        <p:txBody>
          <a:bodyPr/>
          <a:lstStyle/>
          <a:p>
            <a:r>
              <a:rPr lang="en-US" b="1" dirty="0">
                <a:solidFill>
                  <a:srgbClr val="FF0000"/>
                </a:solidFill>
              </a:rPr>
              <a:t>BRCA</a:t>
            </a:r>
            <a:r>
              <a:rPr lang="en-US" dirty="0">
                <a:solidFill>
                  <a:srgbClr val="FF0000"/>
                </a:solidFill>
              </a:rPr>
              <a:t> </a:t>
            </a:r>
            <a:r>
              <a:rPr lang="en-US" dirty="0"/>
              <a:t>genetic testing is available to anyone in Australia through </a:t>
            </a:r>
            <a:r>
              <a:rPr lang="en-US" b="1" dirty="0">
                <a:solidFill>
                  <a:srgbClr val="FF0000"/>
                </a:solidFill>
              </a:rPr>
              <a:t>private</a:t>
            </a:r>
            <a:r>
              <a:rPr lang="en-US" dirty="0">
                <a:solidFill>
                  <a:srgbClr val="FF0000"/>
                </a:solidFill>
              </a:rPr>
              <a:t> </a:t>
            </a:r>
            <a:r>
              <a:rPr lang="en-US" b="1" dirty="0">
                <a:solidFill>
                  <a:srgbClr val="FF0000"/>
                </a:solidFill>
              </a:rPr>
              <a:t>laboratories</a:t>
            </a:r>
            <a:r>
              <a:rPr lang="en-US" dirty="0"/>
              <a:t>. </a:t>
            </a:r>
            <a:r>
              <a:rPr lang="en-US" b="1" dirty="0">
                <a:solidFill>
                  <a:srgbClr val="FF0000"/>
                </a:solidFill>
              </a:rPr>
              <a:t>BRCA</a:t>
            </a:r>
            <a:r>
              <a:rPr lang="en-US" dirty="0"/>
              <a:t> gene testing costs differ between laboratories and start from approximately </a:t>
            </a:r>
            <a:r>
              <a:rPr lang="en-US" b="1" dirty="0">
                <a:solidFill>
                  <a:srgbClr val="FF0000"/>
                </a:solidFill>
              </a:rPr>
              <a:t>$900</a:t>
            </a:r>
            <a:r>
              <a:rPr lang="en-US" dirty="0"/>
              <a:t>. Although genetic testing is accessible and becoming increasingly cheaper it is </a:t>
            </a:r>
            <a:r>
              <a:rPr lang="en-US" dirty="0">
                <a:solidFill>
                  <a:srgbClr val="FF0000"/>
                </a:solidFill>
              </a:rPr>
              <a:t>not always helpful </a:t>
            </a:r>
            <a:r>
              <a:rPr lang="en-US" dirty="0"/>
              <a:t>in clarifying the risk of breast and ovarian cancer for many people.</a:t>
            </a:r>
          </a:p>
        </p:txBody>
      </p:sp>
    </p:spTree>
    <p:extLst>
      <p:ext uri="{BB962C8B-B14F-4D97-AF65-F5344CB8AC3E}">
        <p14:creationId xmlns:p14="http://schemas.microsoft.com/office/powerpoint/2010/main" val="39648077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1"/>
            <a:ext cx="8839200" cy="7525857"/>
          </a:xfrm>
          <a:prstGeom prst="rect">
            <a:avLst/>
          </a:prstGeom>
        </p:spPr>
        <p:txBody>
          <a:bodyPr wrap="square" lIns="91383" tIns="45692" rIns="91383" bIns="45692">
            <a:spAutoFit/>
          </a:bodyPr>
          <a:lstStyle/>
          <a:p>
            <a:pPr algn="ctr" defTabSz="913836"/>
            <a:r>
              <a:rPr lang="en-US" sz="4400" b="1" dirty="0">
                <a:solidFill>
                  <a:srgbClr val="DD0086"/>
                </a:solidFill>
              </a:rPr>
              <a:t>Why can’t everyone have free BRCA genetic testing?</a:t>
            </a:r>
            <a:r>
              <a:rPr lang="en-US" sz="4400" b="1" dirty="0">
                <a:solidFill>
                  <a:srgbClr val="FFFFFF"/>
                </a:solidFill>
              </a:rPr>
              <a:t/>
            </a:r>
            <a:br>
              <a:rPr lang="en-US" sz="4400" b="1" dirty="0">
                <a:solidFill>
                  <a:srgbClr val="FFFFFF"/>
                </a:solidFill>
              </a:rPr>
            </a:br>
            <a:r>
              <a:rPr lang="en-US" sz="3600" b="1" dirty="0">
                <a:solidFill>
                  <a:srgbClr val="FFFFFF"/>
                </a:solidFill>
              </a:rPr>
              <a:t>Although, gene testing can be helpful it does not always provide all the answers needed to help clarifying a woman’s level of breast or ovarian cancer risk. </a:t>
            </a:r>
            <a:r>
              <a:rPr lang="en-US" sz="3600" b="1" dirty="0">
                <a:solidFill>
                  <a:srgbClr val="FF0000"/>
                </a:solidFill>
              </a:rPr>
              <a:t>Only 5%</a:t>
            </a:r>
            <a:r>
              <a:rPr lang="en-US" sz="3600" b="1" dirty="0">
                <a:solidFill>
                  <a:srgbClr val="FFFFFF"/>
                </a:solidFill>
              </a:rPr>
              <a:t> of women who develop </a:t>
            </a:r>
            <a:r>
              <a:rPr lang="en-US" sz="3600" b="1" dirty="0">
                <a:solidFill>
                  <a:srgbClr val="FF0000"/>
                </a:solidFill>
              </a:rPr>
              <a:t>breast cancer </a:t>
            </a:r>
            <a:r>
              <a:rPr lang="en-US" sz="3600" b="1" dirty="0">
                <a:solidFill>
                  <a:srgbClr val="FFFFFF"/>
                </a:solidFill>
              </a:rPr>
              <a:t>have a high risk breast cancer gene involved and of women with breast cancer who also have a familial breast cancer cluster </a:t>
            </a:r>
            <a:r>
              <a:rPr lang="en-US" sz="3600" b="1" dirty="0">
                <a:solidFill>
                  <a:srgbClr val="FF0000"/>
                </a:solidFill>
              </a:rPr>
              <a:t>84%</a:t>
            </a:r>
            <a:r>
              <a:rPr lang="en-US" sz="3600" b="1" dirty="0">
                <a:solidFill>
                  <a:srgbClr val="FFFFFF"/>
                </a:solidFill>
              </a:rPr>
              <a:t> of those women </a:t>
            </a:r>
            <a:r>
              <a:rPr lang="en-US" sz="3600" b="1" dirty="0">
                <a:solidFill>
                  <a:srgbClr val="FF0000"/>
                </a:solidFill>
              </a:rPr>
              <a:t>do not have a BRCA</a:t>
            </a:r>
            <a:r>
              <a:rPr lang="en-US" sz="3600" b="1" dirty="0">
                <a:solidFill>
                  <a:srgbClr val="FFFFFF"/>
                </a:solidFill>
              </a:rPr>
              <a:t> gene mutation</a:t>
            </a:r>
            <a:r>
              <a:rPr lang="en-US" dirty="0">
                <a:solidFill>
                  <a:srgbClr val="FFFFFF"/>
                </a:solidFill>
              </a:rPr>
              <a:t>.</a:t>
            </a:r>
          </a:p>
        </p:txBody>
      </p:sp>
    </p:spTree>
    <p:extLst>
      <p:ext uri="{BB962C8B-B14F-4D97-AF65-F5344CB8AC3E}">
        <p14:creationId xmlns:p14="http://schemas.microsoft.com/office/powerpoint/2010/main" val="34238855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6432530"/>
          </a:xfrm>
          <a:prstGeom prst="rect">
            <a:avLst/>
          </a:prstGeom>
        </p:spPr>
        <p:txBody>
          <a:bodyPr wrap="square">
            <a:spAutoFit/>
          </a:bodyPr>
          <a:lstStyle/>
          <a:p>
            <a:pPr algn="ctr"/>
            <a:r>
              <a:rPr lang="en-US" sz="4400" b="1" dirty="0">
                <a:solidFill>
                  <a:srgbClr val="DD0086"/>
                </a:solidFill>
              </a:rPr>
              <a:t>Why can’t everyone have free BRCA genetic testing?</a:t>
            </a:r>
            <a:r>
              <a:rPr lang="en-US" sz="4400" b="1" dirty="0">
                <a:solidFill>
                  <a:prstClr val="black"/>
                </a:solidFill>
              </a:rPr>
              <a:t/>
            </a:r>
            <a:br>
              <a:rPr lang="en-US" sz="4400" b="1" dirty="0">
                <a:solidFill>
                  <a:prstClr val="black"/>
                </a:solidFill>
              </a:rPr>
            </a:br>
            <a:r>
              <a:rPr lang="en-US" sz="3600" b="1" dirty="0">
                <a:solidFill>
                  <a:prstClr val="black"/>
                </a:solidFill>
              </a:rPr>
              <a:t>Although, gene testing can be helpful it does not always provide all the answers needed to help clarifying a woman’s level of breast or ovarian cancer risk. </a:t>
            </a:r>
            <a:r>
              <a:rPr lang="en-US" sz="3600" b="1" dirty="0">
                <a:solidFill>
                  <a:srgbClr val="FF0000"/>
                </a:solidFill>
              </a:rPr>
              <a:t>Only 5%</a:t>
            </a:r>
            <a:r>
              <a:rPr lang="en-US" sz="3600" b="1" dirty="0">
                <a:solidFill>
                  <a:prstClr val="black"/>
                </a:solidFill>
              </a:rPr>
              <a:t> of women who develop </a:t>
            </a:r>
            <a:r>
              <a:rPr lang="en-US" sz="3600" b="1" dirty="0">
                <a:solidFill>
                  <a:srgbClr val="FF0000"/>
                </a:solidFill>
              </a:rPr>
              <a:t>breast cancer </a:t>
            </a:r>
            <a:r>
              <a:rPr lang="en-US" sz="3600" b="1" dirty="0">
                <a:solidFill>
                  <a:prstClr val="black"/>
                </a:solidFill>
              </a:rPr>
              <a:t>have a high risk breast cancer gene involved and of women with breast cancer who also have a familial breast cancer cluster </a:t>
            </a:r>
            <a:r>
              <a:rPr lang="en-US" sz="3600" b="1" dirty="0">
                <a:solidFill>
                  <a:srgbClr val="FF0000"/>
                </a:solidFill>
              </a:rPr>
              <a:t>84%</a:t>
            </a:r>
            <a:r>
              <a:rPr lang="en-US" sz="3600" b="1" dirty="0">
                <a:solidFill>
                  <a:prstClr val="black"/>
                </a:solidFill>
              </a:rPr>
              <a:t> of those women </a:t>
            </a:r>
            <a:r>
              <a:rPr lang="en-US" sz="3600" b="1" dirty="0">
                <a:solidFill>
                  <a:srgbClr val="FF0000"/>
                </a:solidFill>
              </a:rPr>
              <a:t>do not have a BRCA</a:t>
            </a:r>
            <a:r>
              <a:rPr lang="en-US" sz="3600" b="1" dirty="0">
                <a:solidFill>
                  <a:prstClr val="black"/>
                </a:solidFill>
              </a:rPr>
              <a:t> gene mutation</a:t>
            </a:r>
            <a:r>
              <a:rPr lang="en-US" dirty="0">
                <a:solidFill>
                  <a:prstClr val="black"/>
                </a:solidFill>
              </a:rPr>
              <a:t>.</a:t>
            </a:r>
          </a:p>
        </p:txBody>
      </p:sp>
    </p:spTree>
    <p:extLst>
      <p:ext uri="{BB962C8B-B14F-4D97-AF65-F5344CB8AC3E}">
        <p14:creationId xmlns:p14="http://schemas.microsoft.com/office/powerpoint/2010/main" val="379947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0700" y="728663"/>
            <a:ext cx="6173788" cy="1023937"/>
          </a:xfrm>
        </p:spPr>
        <p:txBody>
          <a:bodyPr/>
          <a:lstStyle/>
          <a:p>
            <a:r>
              <a:rPr lang="en-US" altLang="en-US" sz="4000" smtClean="0"/>
              <a:t>Common Risk Factors</a:t>
            </a:r>
          </a:p>
        </p:txBody>
      </p:sp>
      <p:sp>
        <p:nvSpPr>
          <p:cNvPr id="6147" name="Rectangle 3"/>
          <p:cNvSpPr>
            <a:spLocks noGrp="1" noChangeArrowheads="1"/>
          </p:cNvSpPr>
          <p:nvPr>
            <p:ph type="body" idx="1"/>
          </p:nvPr>
        </p:nvSpPr>
        <p:spPr/>
        <p:txBody>
          <a:bodyPr/>
          <a:lstStyle/>
          <a:p>
            <a:pPr algn="ctr"/>
            <a:r>
              <a:rPr lang="en-US" altLang="en-US" smtClean="0"/>
              <a:t>Age</a:t>
            </a:r>
          </a:p>
          <a:p>
            <a:pPr algn="ctr"/>
            <a:r>
              <a:rPr lang="en-US" altLang="en-US" smtClean="0"/>
              <a:t>Family history</a:t>
            </a:r>
          </a:p>
          <a:p>
            <a:pPr algn="ctr"/>
            <a:r>
              <a:rPr lang="en-US" altLang="en-US" smtClean="0"/>
              <a:t>Ethnicity</a:t>
            </a:r>
          </a:p>
          <a:p>
            <a:pPr algn="ctr"/>
            <a:r>
              <a:rPr lang="en-US" altLang="en-US" smtClean="0"/>
              <a:t>Lifestyle</a:t>
            </a:r>
          </a:p>
          <a:p>
            <a:pPr algn="ctr"/>
            <a:r>
              <a:rPr lang="en-US" altLang="en-US" smtClean="0"/>
              <a:t>Diet</a:t>
            </a:r>
          </a:p>
          <a:p>
            <a:pPr algn="ctr"/>
            <a:r>
              <a:rPr lang="en-US" altLang="en-US" smtClean="0"/>
              <a:t>Alcohol</a:t>
            </a:r>
          </a:p>
          <a:p>
            <a:pPr algn="ctr"/>
            <a:r>
              <a:rPr lang="en-US" altLang="en-US" smtClean="0"/>
              <a:t>Smoking</a:t>
            </a:r>
          </a:p>
        </p:txBody>
      </p:sp>
      <p:sp>
        <p:nvSpPr>
          <p:cNvPr id="92164" name="Oval 4"/>
          <p:cNvSpPr>
            <a:spLocks noChangeArrowheads="1"/>
          </p:cNvSpPr>
          <p:nvPr/>
        </p:nvSpPr>
        <p:spPr bwMode="auto">
          <a:xfrm>
            <a:off x="3238500" y="3725863"/>
            <a:ext cx="2800350" cy="2735262"/>
          </a:xfrm>
          <a:prstGeom prst="ellipse">
            <a:avLst/>
          </a:prstGeom>
          <a:noFill/>
          <a:ln w="762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fontAlgn="base">
              <a:spcBef>
                <a:spcPct val="0"/>
              </a:spcBef>
              <a:spcAft>
                <a:spcPct val="0"/>
              </a:spcAft>
            </a:pPr>
            <a:endParaRPr lang="en-US" altLang="en-US">
              <a:solidFill>
                <a:srgbClr val="000000"/>
              </a:solidFill>
            </a:endParaRPr>
          </a:p>
          <a:p>
            <a:pPr algn="ctr" fontAlgn="base">
              <a:spcBef>
                <a:spcPct val="0"/>
              </a:spcBef>
              <a:spcAft>
                <a:spcPct val="0"/>
              </a:spcAft>
            </a:pPr>
            <a:endParaRPr lang="en-US" altLang="en-US">
              <a:solidFill>
                <a:srgbClr val="000000"/>
              </a:solidFill>
            </a:endParaRPr>
          </a:p>
        </p:txBody>
      </p:sp>
      <p:sp>
        <p:nvSpPr>
          <p:cNvPr id="92165" name="Oval 5"/>
          <p:cNvSpPr>
            <a:spLocks noChangeArrowheads="1"/>
          </p:cNvSpPr>
          <p:nvPr/>
        </p:nvSpPr>
        <p:spPr bwMode="auto">
          <a:xfrm>
            <a:off x="3019425" y="2001838"/>
            <a:ext cx="3200400" cy="1885950"/>
          </a:xfrm>
          <a:prstGeom prst="ellipse">
            <a:avLst/>
          </a:prstGeom>
          <a:noFill/>
          <a:ln w="762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009107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1000" fill="hold"/>
                                        <p:tgtEl>
                                          <p:spTgt spid="92164"/>
                                        </p:tgtEl>
                                        <p:attrNameLst>
                                          <p:attrName>ppt_w</p:attrName>
                                        </p:attrNameLst>
                                      </p:cBhvr>
                                      <p:tavLst>
                                        <p:tav tm="0" fmla="#ppt_w*sin(2.5*pi*$)">
                                          <p:val>
                                            <p:fltVal val="0"/>
                                          </p:val>
                                        </p:tav>
                                        <p:tav tm="100000">
                                          <p:val>
                                            <p:fltVal val="1"/>
                                          </p:val>
                                        </p:tav>
                                      </p:tavLst>
                                    </p:anim>
                                    <p:anim calcmode="lin" valueType="num">
                                      <p:cBhvr>
                                        <p:cTn id="8" dur="1000" fill="hold"/>
                                        <p:tgtEl>
                                          <p:spTgt spid="9216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xit" presetSubtype="0" fill="hold" grpId="1" nodeType="clickEffect">
                                  <p:stCondLst>
                                    <p:cond delay="0"/>
                                  </p:stCondLst>
                                  <p:childTnLst>
                                    <p:anim calcmode="lin" valueType="num">
                                      <p:cBhvr>
                                        <p:cTn id="12" dur="500"/>
                                        <p:tgtEl>
                                          <p:spTgt spid="92164"/>
                                        </p:tgtEl>
                                        <p:attrNameLst>
                                          <p:attrName>ppt_w</p:attrName>
                                        </p:attrNameLst>
                                      </p:cBhvr>
                                      <p:tavLst>
                                        <p:tav tm="0">
                                          <p:val>
                                            <p:strVal val="ppt_w"/>
                                          </p:val>
                                        </p:tav>
                                        <p:tav tm="100000">
                                          <p:val>
                                            <p:fltVal val="0"/>
                                          </p:val>
                                        </p:tav>
                                      </p:tavLst>
                                    </p:anim>
                                    <p:anim calcmode="lin" valueType="num">
                                      <p:cBhvr>
                                        <p:cTn id="13" dur="500"/>
                                        <p:tgtEl>
                                          <p:spTgt spid="92164"/>
                                        </p:tgtEl>
                                        <p:attrNameLst>
                                          <p:attrName>ppt_h</p:attrName>
                                        </p:attrNameLst>
                                      </p:cBhvr>
                                      <p:tavLst>
                                        <p:tav tm="0">
                                          <p:val>
                                            <p:strVal val="ppt_h"/>
                                          </p:val>
                                        </p:tav>
                                        <p:tav tm="100000">
                                          <p:val>
                                            <p:fltVal val="0"/>
                                          </p:val>
                                        </p:tav>
                                      </p:tavLst>
                                    </p:anim>
                                    <p:animEffect transition="out" filter="fade">
                                      <p:cBhvr>
                                        <p:cTn id="14" dur="500"/>
                                        <p:tgtEl>
                                          <p:spTgt spid="92164"/>
                                        </p:tgtEl>
                                      </p:cBhvr>
                                    </p:animEffect>
                                    <p:set>
                                      <p:cBhvr>
                                        <p:cTn id="15" dur="1" fill="hold">
                                          <p:stCondLst>
                                            <p:cond delay="499"/>
                                          </p:stCondLst>
                                        </p:cTn>
                                        <p:tgtEl>
                                          <p:spTgt spid="9216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92165"/>
                                        </p:tgtEl>
                                        <p:attrNameLst>
                                          <p:attrName>style.visibility</p:attrName>
                                        </p:attrNameLst>
                                      </p:cBhvr>
                                      <p:to>
                                        <p:strVal val="visible"/>
                                      </p:to>
                                    </p:set>
                                    <p:anim calcmode="lin" valueType="num">
                                      <p:cBhvr>
                                        <p:cTn id="20" dur="1000" fill="hold"/>
                                        <p:tgtEl>
                                          <p:spTgt spid="92165"/>
                                        </p:tgtEl>
                                        <p:attrNameLst>
                                          <p:attrName>ppt_w</p:attrName>
                                        </p:attrNameLst>
                                      </p:cBhvr>
                                      <p:tavLst>
                                        <p:tav tm="0" fmla="#ppt_w*sin(2.5*pi*$)">
                                          <p:val>
                                            <p:fltVal val="0"/>
                                          </p:val>
                                        </p:tav>
                                        <p:tav tm="100000">
                                          <p:val>
                                            <p:fltVal val="1"/>
                                          </p:val>
                                        </p:tav>
                                      </p:tavLst>
                                    </p:anim>
                                    <p:anim calcmode="lin" valueType="num">
                                      <p:cBhvr>
                                        <p:cTn id="21" dur="1000" fill="hold"/>
                                        <p:tgtEl>
                                          <p:spTgt spid="921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4" grpId="1" animBg="1"/>
      <p:bldP spid="921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p:nvPr>
        </p:nvGraphicFramePr>
        <p:xfrm>
          <a:off x="457200" y="779463"/>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531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pPr eaLnBrk="1" hangingPunct="1"/>
            <a:r>
              <a:rPr lang="en-US" altLang="en-US" sz="4000"/>
              <a:t>Isn’t it just a blood test?</a:t>
            </a:r>
          </a:p>
        </p:txBody>
      </p:sp>
      <p:sp>
        <p:nvSpPr>
          <p:cNvPr id="46083" name="Content Placeholder 5"/>
          <p:cNvSpPr>
            <a:spLocks noGrp="1"/>
          </p:cNvSpPr>
          <p:nvPr>
            <p:ph sz="half" idx="1"/>
          </p:nvPr>
        </p:nvSpPr>
        <p:spPr/>
        <p:txBody>
          <a:bodyPr/>
          <a:lstStyle/>
          <a:p>
            <a:pPr eaLnBrk="1" hangingPunct="1"/>
            <a:r>
              <a:rPr lang="en-US" altLang="en-US" sz="3200"/>
              <a:t>Positive results with limited information</a:t>
            </a:r>
          </a:p>
          <a:p>
            <a:pPr eaLnBrk="1" hangingPunct="1"/>
            <a:r>
              <a:rPr lang="en-US" altLang="en-US" sz="3200"/>
              <a:t>Inconclusive results</a:t>
            </a:r>
          </a:p>
          <a:p>
            <a:pPr eaLnBrk="1" hangingPunct="1"/>
            <a:r>
              <a:rPr lang="en-US" altLang="en-US" sz="3200"/>
              <a:t>Results that don’t “fit”</a:t>
            </a:r>
          </a:p>
          <a:p>
            <a:pPr eaLnBrk="1" hangingPunct="1"/>
            <a:r>
              <a:rPr lang="en-US" altLang="en-US" sz="3200"/>
              <a:t>Worry/anxiety</a:t>
            </a:r>
          </a:p>
        </p:txBody>
      </p:sp>
      <p:pic>
        <p:nvPicPr>
          <p:cNvPr id="46084" name="Picture 2" descr="C:\Users\Forman\AppData\Local\Microsoft\Windows\Temporary Internet Files\Content.IE5\VENFAEUV\MP900427604[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3089"/>
            <a:ext cx="4038600" cy="4038600"/>
          </a:xfrm>
        </p:spPr>
      </p:pic>
    </p:spTree>
    <p:extLst>
      <p:ext uri="{BB962C8B-B14F-4D97-AF65-F5344CB8AC3E}">
        <p14:creationId xmlns:p14="http://schemas.microsoft.com/office/powerpoint/2010/main" val="107289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12"/>
            <a:ext cx="8229600" cy="1782763"/>
          </a:xfrm>
        </p:spPr>
        <p:txBody>
          <a:bodyPr/>
          <a:lstStyle/>
          <a:p>
            <a:r>
              <a:rPr lang="en-US" altLang="en-US" sz="3200"/>
              <a:t>Hereditary breast and ovarian cancer syndrome caused by mutations in </a:t>
            </a:r>
            <a:r>
              <a:rPr lang="en-US" altLang="en-US" sz="3200" i="1"/>
              <a:t>BRCA1</a:t>
            </a:r>
            <a:r>
              <a:rPr lang="en-US" altLang="en-US" sz="3200"/>
              <a:t> and </a:t>
            </a:r>
            <a:r>
              <a:rPr lang="en-US" altLang="en-US" sz="3200" i="1"/>
              <a:t>BRCA2</a:t>
            </a:r>
            <a:r>
              <a:rPr lang="en-US" altLang="en-US" sz="3200"/>
              <a:t> genes</a:t>
            </a:r>
          </a:p>
        </p:txBody>
      </p:sp>
      <p:sp>
        <p:nvSpPr>
          <p:cNvPr id="13315" name="Content Placeholder 2"/>
          <p:cNvSpPr>
            <a:spLocks noGrp="1"/>
          </p:cNvSpPr>
          <p:nvPr>
            <p:ph idx="1"/>
          </p:nvPr>
        </p:nvSpPr>
        <p:spPr>
          <a:xfrm>
            <a:off x="457200" y="1905000"/>
            <a:ext cx="8229600" cy="4800600"/>
          </a:xfrm>
        </p:spPr>
        <p:txBody>
          <a:bodyPr/>
          <a:lstStyle/>
          <a:p>
            <a:r>
              <a:rPr lang="en-AU" altLang="en-US" sz="3000"/>
              <a:t>Autosomal dominant cancer predisposition syndrome</a:t>
            </a:r>
          </a:p>
          <a:p>
            <a:r>
              <a:rPr lang="en-US" altLang="en-US" sz="3000"/>
              <a:t>Associated with high risk for breast and ovarian cancers and a moderate risk for other cancers </a:t>
            </a:r>
          </a:p>
          <a:p>
            <a:r>
              <a:rPr lang="en-US" altLang="en-US" sz="3000"/>
              <a:t>Not all individuals who inherit a mutation in </a:t>
            </a:r>
            <a:r>
              <a:rPr lang="en-US" altLang="en-US" sz="3000" i="1"/>
              <a:t>BRCA1 </a:t>
            </a:r>
            <a:r>
              <a:rPr lang="en-US" altLang="en-US" sz="3000"/>
              <a:t>or</a:t>
            </a:r>
            <a:r>
              <a:rPr lang="en-US" altLang="en-US" sz="3000" i="1"/>
              <a:t> BRCA2</a:t>
            </a:r>
            <a:r>
              <a:rPr lang="en-US" altLang="en-US" sz="3000"/>
              <a:t> will develop cancer (</a:t>
            </a:r>
            <a:r>
              <a:rPr lang="en-US" altLang="en-US" sz="3000" i="1"/>
              <a:t>reduced penetrance</a:t>
            </a:r>
            <a:r>
              <a:rPr lang="en-US" altLang="en-US" sz="3000"/>
              <a:t>) and the signs, symptoms, cancer type, and age of onset of cancer will vary within families (</a:t>
            </a:r>
            <a:r>
              <a:rPr lang="en-US" altLang="en-US" sz="3000" i="1"/>
              <a:t>variable expressivity</a:t>
            </a:r>
            <a:r>
              <a:rPr lang="en-US" altLang="en-US" sz="3000"/>
              <a:t>).</a:t>
            </a:r>
          </a:p>
          <a:p>
            <a:endParaRPr lang="en-US" altLang="en-US" sz="3000"/>
          </a:p>
        </p:txBody>
      </p:sp>
    </p:spTree>
    <p:extLst>
      <p:ext uri="{BB962C8B-B14F-4D97-AF65-F5344CB8AC3E}">
        <p14:creationId xmlns:p14="http://schemas.microsoft.com/office/powerpoint/2010/main" val="4090116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Box 11"/>
          <p:cNvSpPr txBox="1">
            <a:spLocks noChangeArrowheads="1"/>
          </p:cNvSpPr>
          <p:nvPr/>
        </p:nvSpPr>
        <p:spPr bwMode="auto">
          <a:xfrm>
            <a:off x="5197476" y="1400176"/>
            <a:ext cx="744838" cy="56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83" tIns="45692" rIns="91383" bIns="45692">
            <a:spAutoFit/>
          </a:bodyP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fontAlgn="base">
              <a:spcBef>
                <a:spcPct val="20000"/>
              </a:spcBef>
              <a:spcAft>
                <a:spcPct val="0"/>
              </a:spcAft>
              <a:defRPr/>
            </a:pPr>
            <a:r>
              <a:rPr lang="en-US" altLang="en-US" sz="1400">
                <a:solidFill>
                  <a:prstClr val="black"/>
                </a:solidFill>
                <a:latin typeface="Calibri"/>
                <a:cs typeface="Arial" charset="0"/>
              </a:rPr>
              <a:t>Ov Ca</a:t>
            </a:r>
          </a:p>
          <a:p>
            <a:pPr fontAlgn="base">
              <a:spcBef>
                <a:spcPct val="20000"/>
              </a:spcBef>
              <a:spcAft>
                <a:spcPct val="0"/>
              </a:spcAft>
              <a:defRPr/>
            </a:pPr>
            <a:r>
              <a:rPr lang="en-US" altLang="en-US" sz="1400">
                <a:solidFill>
                  <a:prstClr val="black"/>
                </a:solidFill>
                <a:latin typeface="Calibri"/>
                <a:cs typeface="Arial" charset="0"/>
              </a:rPr>
              <a:t>Died 48</a:t>
            </a:r>
          </a:p>
        </p:txBody>
      </p:sp>
      <p:sp>
        <p:nvSpPr>
          <p:cNvPr id="91" name="Text Box 8"/>
          <p:cNvSpPr txBox="1">
            <a:spLocks noChangeArrowheads="1"/>
          </p:cNvSpPr>
          <p:nvPr/>
        </p:nvSpPr>
        <p:spPr bwMode="auto">
          <a:xfrm>
            <a:off x="3048012" y="4611688"/>
            <a:ext cx="13493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83" tIns="45692" rIns="91383" bIns="45692">
            <a:spAutoFit/>
          </a:bodyP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fontAlgn="base">
              <a:spcBef>
                <a:spcPct val="20000"/>
              </a:spcBef>
              <a:spcAft>
                <a:spcPct val="0"/>
              </a:spcAft>
              <a:defRPr/>
            </a:pPr>
            <a:r>
              <a:rPr lang="en-US" altLang="en-US" sz="1400" dirty="0">
                <a:solidFill>
                  <a:prstClr val="black"/>
                </a:solidFill>
                <a:latin typeface="Calibri"/>
                <a:cs typeface="Arial" charset="0"/>
              </a:rPr>
              <a:t>Bilateral Br Ca</a:t>
            </a:r>
          </a:p>
          <a:p>
            <a:pPr fontAlgn="base">
              <a:spcBef>
                <a:spcPct val="20000"/>
              </a:spcBef>
              <a:spcAft>
                <a:spcPct val="0"/>
              </a:spcAft>
              <a:defRPr/>
            </a:pPr>
            <a:r>
              <a:rPr lang="en-US" altLang="en-US" sz="1400" dirty="0" err="1">
                <a:solidFill>
                  <a:prstClr val="black"/>
                </a:solidFill>
                <a:latin typeface="Calibri"/>
                <a:cs typeface="Arial" charset="0"/>
              </a:rPr>
              <a:t>Dx</a:t>
            </a:r>
            <a:r>
              <a:rPr lang="en-US" altLang="en-US" sz="1400" dirty="0">
                <a:solidFill>
                  <a:prstClr val="black"/>
                </a:solidFill>
                <a:latin typeface="Calibri"/>
                <a:cs typeface="Arial" charset="0"/>
              </a:rPr>
              <a:t> 30, 2</a:t>
            </a:r>
            <a:r>
              <a:rPr lang="en-US" altLang="en-US" sz="1400" baseline="30000" dirty="0">
                <a:solidFill>
                  <a:prstClr val="black"/>
                </a:solidFill>
                <a:latin typeface="Calibri"/>
                <a:cs typeface="Arial" charset="0"/>
              </a:rPr>
              <a:t>nd</a:t>
            </a:r>
            <a:r>
              <a:rPr lang="en-US" altLang="en-US" sz="1400" dirty="0">
                <a:solidFill>
                  <a:prstClr val="black"/>
                </a:solidFill>
                <a:latin typeface="Calibri"/>
                <a:cs typeface="Arial" charset="0"/>
              </a:rPr>
              <a:t> </a:t>
            </a:r>
            <a:r>
              <a:rPr lang="en-US" altLang="en-US" sz="1400" dirty="0" err="1">
                <a:solidFill>
                  <a:prstClr val="black"/>
                </a:solidFill>
                <a:latin typeface="Calibri"/>
                <a:cs typeface="Arial" charset="0"/>
              </a:rPr>
              <a:t>Dx</a:t>
            </a:r>
            <a:r>
              <a:rPr lang="en-US" altLang="en-US" sz="1400" dirty="0">
                <a:solidFill>
                  <a:prstClr val="black"/>
                </a:solidFill>
                <a:latin typeface="Calibri"/>
                <a:cs typeface="Arial" charset="0"/>
              </a:rPr>
              <a:t> 35</a:t>
            </a:r>
          </a:p>
        </p:txBody>
      </p:sp>
      <p:sp>
        <p:nvSpPr>
          <p:cNvPr id="92" name="Text Box 9"/>
          <p:cNvSpPr txBox="1">
            <a:spLocks noChangeArrowheads="1"/>
          </p:cNvSpPr>
          <p:nvPr/>
        </p:nvSpPr>
        <p:spPr bwMode="auto">
          <a:xfrm>
            <a:off x="1255713" y="2881313"/>
            <a:ext cx="970936" cy="82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83" tIns="45692" rIns="91383" bIns="45692">
            <a:spAutoFit/>
          </a:bodyP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fontAlgn="base">
              <a:spcBef>
                <a:spcPct val="20000"/>
              </a:spcBef>
              <a:spcAft>
                <a:spcPct val="0"/>
              </a:spcAft>
              <a:defRPr/>
            </a:pPr>
            <a:r>
              <a:rPr lang="en-US" altLang="en-US" sz="1400" dirty="0" err="1">
                <a:solidFill>
                  <a:prstClr val="black"/>
                </a:solidFill>
                <a:latin typeface="Calibri"/>
                <a:cs typeface="Arial" charset="0"/>
              </a:rPr>
              <a:t>Ov</a:t>
            </a:r>
            <a:r>
              <a:rPr lang="en-US" altLang="en-US" sz="1400" dirty="0">
                <a:solidFill>
                  <a:prstClr val="black"/>
                </a:solidFill>
                <a:latin typeface="Calibri"/>
                <a:cs typeface="Arial" charset="0"/>
              </a:rPr>
              <a:t> Ca</a:t>
            </a:r>
          </a:p>
          <a:p>
            <a:pPr fontAlgn="base">
              <a:spcBef>
                <a:spcPct val="20000"/>
              </a:spcBef>
              <a:spcAft>
                <a:spcPct val="0"/>
              </a:spcAft>
              <a:defRPr/>
            </a:pPr>
            <a:r>
              <a:rPr lang="en-US" altLang="en-US" sz="1400" dirty="0" err="1">
                <a:solidFill>
                  <a:prstClr val="black"/>
                </a:solidFill>
                <a:latin typeface="Calibri"/>
                <a:cs typeface="Arial" charset="0"/>
              </a:rPr>
              <a:t>Dx</a:t>
            </a:r>
            <a:r>
              <a:rPr lang="en-US" altLang="en-US" sz="1400" dirty="0">
                <a:solidFill>
                  <a:prstClr val="black"/>
                </a:solidFill>
                <a:latin typeface="Calibri"/>
                <a:cs typeface="Arial" charset="0"/>
              </a:rPr>
              <a:t> 40</a:t>
            </a:r>
          </a:p>
          <a:p>
            <a:pPr fontAlgn="base">
              <a:spcBef>
                <a:spcPct val="20000"/>
              </a:spcBef>
              <a:spcAft>
                <a:spcPct val="0"/>
              </a:spcAft>
              <a:defRPr/>
            </a:pPr>
            <a:r>
              <a:rPr lang="en-US" altLang="en-US" sz="1400" i="1" dirty="0">
                <a:solidFill>
                  <a:prstClr val="black"/>
                </a:solidFill>
                <a:latin typeface="Calibri"/>
                <a:cs typeface="Arial" charset="0"/>
              </a:rPr>
              <a:t>BRCA</a:t>
            </a:r>
            <a:r>
              <a:rPr lang="en-US" altLang="en-US" sz="1400" dirty="0">
                <a:solidFill>
                  <a:prstClr val="black"/>
                </a:solidFill>
                <a:latin typeface="Calibri"/>
                <a:cs typeface="Arial" charset="0"/>
              </a:rPr>
              <a:t>1 </a:t>
            </a:r>
            <a:r>
              <a:rPr lang="en-US" altLang="en-US" sz="1400" dirty="0" err="1">
                <a:solidFill>
                  <a:prstClr val="black"/>
                </a:solidFill>
                <a:latin typeface="Calibri"/>
                <a:cs typeface="Arial" charset="0"/>
              </a:rPr>
              <a:t>pos</a:t>
            </a:r>
            <a:endParaRPr lang="en-US" altLang="en-US" sz="1400" dirty="0">
              <a:solidFill>
                <a:prstClr val="black"/>
              </a:solidFill>
              <a:latin typeface="Calibri"/>
              <a:cs typeface="Arial" charset="0"/>
            </a:endParaRPr>
          </a:p>
        </p:txBody>
      </p:sp>
      <p:sp>
        <p:nvSpPr>
          <p:cNvPr id="14341" name="Line 15"/>
          <p:cNvSpPr>
            <a:spLocks noChangeShapeType="1"/>
          </p:cNvSpPr>
          <p:nvPr/>
        </p:nvSpPr>
        <p:spPr bwMode="auto">
          <a:xfrm>
            <a:off x="2695575" y="3898900"/>
            <a:ext cx="8826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42" name="Rectangle 16"/>
          <p:cNvSpPr>
            <a:spLocks noChangeArrowheads="1"/>
          </p:cNvSpPr>
          <p:nvPr/>
        </p:nvSpPr>
        <p:spPr bwMode="auto">
          <a:xfrm>
            <a:off x="5637225" y="4191000"/>
            <a:ext cx="390525" cy="4318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43" name="Rectangle 17"/>
          <p:cNvSpPr>
            <a:spLocks noChangeArrowheads="1"/>
          </p:cNvSpPr>
          <p:nvPr/>
        </p:nvSpPr>
        <p:spPr bwMode="auto">
          <a:xfrm>
            <a:off x="6238887" y="4191000"/>
            <a:ext cx="390525" cy="4318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44" name="Line 18"/>
          <p:cNvSpPr>
            <a:spLocks noChangeShapeType="1"/>
          </p:cNvSpPr>
          <p:nvPr/>
        </p:nvSpPr>
        <p:spPr bwMode="auto">
          <a:xfrm flipV="1">
            <a:off x="5762625" y="3890963"/>
            <a:ext cx="11763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45" name="Line 19"/>
          <p:cNvSpPr>
            <a:spLocks noChangeShapeType="1"/>
          </p:cNvSpPr>
          <p:nvPr/>
        </p:nvSpPr>
        <p:spPr bwMode="auto">
          <a:xfrm>
            <a:off x="5762625" y="3890975"/>
            <a:ext cx="0" cy="3000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46" name="Line 20"/>
          <p:cNvSpPr>
            <a:spLocks noChangeShapeType="1"/>
          </p:cNvSpPr>
          <p:nvPr/>
        </p:nvSpPr>
        <p:spPr bwMode="auto">
          <a:xfrm>
            <a:off x="6434138" y="3916375"/>
            <a:ext cx="0" cy="3000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47" name="Line 21"/>
          <p:cNvSpPr>
            <a:spLocks noChangeShapeType="1"/>
          </p:cNvSpPr>
          <p:nvPr/>
        </p:nvSpPr>
        <p:spPr bwMode="auto">
          <a:xfrm>
            <a:off x="6938963" y="3876675"/>
            <a:ext cx="0" cy="3000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48" name="Line 22"/>
          <p:cNvSpPr>
            <a:spLocks noChangeShapeType="1"/>
          </p:cNvSpPr>
          <p:nvPr/>
        </p:nvSpPr>
        <p:spPr bwMode="auto">
          <a:xfrm>
            <a:off x="6188076" y="2690813"/>
            <a:ext cx="4413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49" name="Line 23"/>
          <p:cNvSpPr>
            <a:spLocks noChangeShapeType="1"/>
          </p:cNvSpPr>
          <p:nvPr/>
        </p:nvSpPr>
        <p:spPr bwMode="auto">
          <a:xfrm>
            <a:off x="6381750" y="2690813"/>
            <a:ext cx="0" cy="12001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50" name="Line 24"/>
          <p:cNvSpPr>
            <a:spLocks noChangeShapeType="1"/>
          </p:cNvSpPr>
          <p:nvPr/>
        </p:nvSpPr>
        <p:spPr bwMode="auto">
          <a:xfrm>
            <a:off x="1503363" y="2260600"/>
            <a:ext cx="5262562" cy="1746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51" name="Rectangle 25"/>
          <p:cNvSpPr>
            <a:spLocks noChangeArrowheads="1"/>
          </p:cNvSpPr>
          <p:nvPr/>
        </p:nvSpPr>
        <p:spPr bwMode="auto">
          <a:xfrm>
            <a:off x="2744800" y="957263"/>
            <a:ext cx="390525" cy="4318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52" name="Rectangle 26"/>
          <p:cNvSpPr>
            <a:spLocks noChangeArrowheads="1"/>
          </p:cNvSpPr>
          <p:nvPr/>
        </p:nvSpPr>
        <p:spPr bwMode="auto">
          <a:xfrm>
            <a:off x="638187" y="2578100"/>
            <a:ext cx="390525" cy="4302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53" name="Rectangle 27"/>
          <p:cNvSpPr>
            <a:spLocks noChangeArrowheads="1"/>
          </p:cNvSpPr>
          <p:nvPr/>
        </p:nvSpPr>
        <p:spPr bwMode="auto">
          <a:xfrm>
            <a:off x="2579700" y="2578100"/>
            <a:ext cx="390525" cy="4302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54" name="Rectangle 28"/>
          <p:cNvSpPr>
            <a:spLocks noChangeArrowheads="1"/>
          </p:cNvSpPr>
          <p:nvPr/>
        </p:nvSpPr>
        <p:spPr bwMode="auto">
          <a:xfrm>
            <a:off x="5081600" y="2600326"/>
            <a:ext cx="390525" cy="428625"/>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55" name="Rectangle 29"/>
          <p:cNvSpPr>
            <a:spLocks noChangeArrowheads="1"/>
          </p:cNvSpPr>
          <p:nvPr/>
        </p:nvSpPr>
        <p:spPr bwMode="auto">
          <a:xfrm>
            <a:off x="5802313" y="2578100"/>
            <a:ext cx="392112" cy="4302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56" name="Rectangle 30"/>
          <p:cNvSpPr>
            <a:spLocks noChangeArrowheads="1"/>
          </p:cNvSpPr>
          <p:nvPr/>
        </p:nvSpPr>
        <p:spPr bwMode="auto">
          <a:xfrm>
            <a:off x="1463687" y="4198938"/>
            <a:ext cx="390525" cy="43021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57" name="Line 31"/>
          <p:cNvSpPr>
            <a:spLocks noChangeShapeType="1"/>
          </p:cNvSpPr>
          <p:nvPr/>
        </p:nvSpPr>
        <p:spPr bwMode="auto">
          <a:xfrm>
            <a:off x="746125" y="3898900"/>
            <a:ext cx="8826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58" name="Line 33"/>
          <p:cNvSpPr>
            <a:spLocks noChangeShapeType="1"/>
          </p:cNvSpPr>
          <p:nvPr/>
        </p:nvSpPr>
        <p:spPr bwMode="auto">
          <a:xfrm>
            <a:off x="1503363" y="2278075"/>
            <a:ext cx="0" cy="3000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59" name="Line 34"/>
          <p:cNvSpPr>
            <a:spLocks noChangeShapeType="1"/>
          </p:cNvSpPr>
          <p:nvPr/>
        </p:nvSpPr>
        <p:spPr bwMode="auto">
          <a:xfrm>
            <a:off x="3578225" y="2278075"/>
            <a:ext cx="0" cy="3000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0" name="Line 35"/>
          <p:cNvSpPr>
            <a:spLocks noChangeShapeType="1"/>
          </p:cNvSpPr>
          <p:nvPr/>
        </p:nvSpPr>
        <p:spPr bwMode="auto">
          <a:xfrm>
            <a:off x="5307013" y="2278075"/>
            <a:ext cx="0" cy="3000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1" name="Line 36"/>
          <p:cNvSpPr>
            <a:spLocks noChangeShapeType="1"/>
          </p:cNvSpPr>
          <p:nvPr/>
        </p:nvSpPr>
        <p:spPr bwMode="auto">
          <a:xfrm>
            <a:off x="746125" y="3898900"/>
            <a:ext cx="0" cy="3000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2" name="Line 37"/>
          <p:cNvSpPr>
            <a:spLocks noChangeShapeType="1"/>
          </p:cNvSpPr>
          <p:nvPr/>
        </p:nvSpPr>
        <p:spPr bwMode="auto">
          <a:xfrm>
            <a:off x="1628775" y="3898900"/>
            <a:ext cx="0" cy="3000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3" name="Line 38"/>
          <p:cNvSpPr>
            <a:spLocks noChangeShapeType="1"/>
          </p:cNvSpPr>
          <p:nvPr/>
        </p:nvSpPr>
        <p:spPr bwMode="auto">
          <a:xfrm>
            <a:off x="2686050" y="3898900"/>
            <a:ext cx="0" cy="3000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4" name="Line 39"/>
          <p:cNvSpPr>
            <a:spLocks noChangeShapeType="1"/>
          </p:cNvSpPr>
          <p:nvPr/>
        </p:nvSpPr>
        <p:spPr bwMode="auto">
          <a:xfrm>
            <a:off x="3578225" y="3898900"/>
            <a:ext cx="0" cy="3000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5" name="Line 40"/>
          <p:cNvSpPr>
            <a:spLocks noChangeShapeType="1"/>
          </p:cNvSpPr>
          <p:nvPr/>
        </p:nvSpPr>
        <p:spPr bwMode="auto">
          <a:xfrm>
            <a:off x="2946400" y="2698750"/>
            <a:ext cx="5064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6" name="Line 41"/>
          <p:cNvSpPr>
            <a:spLocks noChangeShapeType="1"/>
          </p:cNvSpPr>
          <p:nvPr/>
        </p:nvSpPr>
        <p:spPr bwMode="auto">
          <a:xfrm>
            <a:off x="4554550" y="2698750"/>
            <a:ext cx="5048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7" name="Line 42"/>
          <p:cNvSpPr>
            <a:spLocks noChangeShapeType="1"/>
          </p:cNvSpPr>
          <p:nvPr/>
        </p:nvSpPr>
        <p:spPr bwMode="auto">
          <a:xfrm>
            <a:off x="4838700" y="2698762"/>
            <a:ext cx="0" cy="143986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8" name="Line 43"/>
          <p:cNvSpPr>
            <a:spLocks noChangeShapeType="1"/>
          </p:cNvSpPr>
          <p:nvPr/>
        </p:nvSpPr>
        <p:spPr bwMode="auto">
          <a:xfrm>
            <a:off x="3198813" y="2698750"/>
            <a:ext cx="0" cy="12001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69" name="Line 44"/>
          <p:cNvSpPr>
            <a:spLocks noChangeShapeType="1"/>
          </p:cNvSpPr>
          <p:nvPr/>
        </p:nvSpPr>
        <p:spPr bwMode="auto">
          <a:xfrm>
            <a:off x="1189038" y="2698750"/>
            <a:ext cx="0" cy="12001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70" name="Line 45"/>
          <p:cNvSpPr>
            <a:spLocks noChangeShapeType="1"/>
          </p:cNvSpPr>
          <p:nvPr/>
        </p:nvSpPr>
        <p:spPr bwMode="auto">
          <a:xfrm flipH="1">
            <a:off x="998550" y="2698750"/>
            <a:ext cx="3778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71" name="Line 46"/>
          <p:cNvSpPr>
            <a:spLocks noChangeShapeType="1"/>
          </p:cNvSpPr>
          <p:nvPr/>
        </p:nvSpPr>
        <p:spPr bwMode="auto">
          <a:xfrm>
            <a:off x="4073525" y="1077913"/>
            <a:ext cx="0" cy="12001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25" name="Oval 48"/>
          <p:cNvSpPr>
            <a:spLocks noChangeArrowheads="1"/>
          </p:cNvSpPr>
          <p:nvPr/>
        </p:nvSpPr>
        <p:spPr bwMode="auto">
          <a:xfrm>
            <a:off x="4171962" y="2541588"/>
            <a:ext cx="390525" cy="430212"/>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endParaRPr lang="en-CA" altLang="en-US" sz="1800">
              <a:solidFill>
                <a:prstClr val="black"/>
              </a:solidFill>
              <a:latin typeface="Garamond" pitchFamily="18" charset="0"/>
            </a:endParaRPr>
          </a:p>
        </p:txBody>
      </p:sp>
      <p:sp>
        <p:nvSpPr>
          <p:cNvPr id="126" name="Oval 49"/>
          <p:cNvSpPr>
            <a:spLocks noChangeArrowheads="1"/>
          </p:cNvSpPr>
          <p:nvPr/>
        </p:nvSpPr>
        <p:spPr bwMode="auto">
          <a:xfrm>
            <a:off x="6651637" y="2541588"/>
            <a:ext cx="390525" cy="430212"/>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endParaRPr lang="en-CA" altLang="en-US" sz="1800">
              <a:solidFill>
                <a:prstClr val="black"/>
              </a:solidFill>
              <a:latin typeface="Garamond" pitchFamily="18" charset="0"/>
            </a:endParaRPr>
          </a:p>
        </p:txBody>
      </p:sp>
      <p:sp>
        <p:nvSpPr>
          <p:cNvPr id="127" name="Oval 50"/>
          <p:cNvSpPr>
            <a:spLocks noChangeArrowheads="1"/>
          </p:cNvSpPr>
          <p:nvPr/>
        </p:nvSpPr>
        <p:spPr bwMode="auto">
          <a:xfrm>
            <a:off x="6816737" y="4187826"/>
            <a:ext cx="390525" cy="43021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endParaRPr lang="en-CA" altLang="en-US" sz="1800">
              <a:solidFill>
                <a:prstClr val="black"/>
              </a:solidFill>
              <a:latin typeface="Garamond" pitchFamily="18" charset="0"/>
            </a:endParaRPr>
          </a:p>
        </p:txBody>
      </p:sp>
      <p:sp>
        <p:nvSpPr>
          <p:cNvPr id="128" name="Oval 51"/>
          <p:cNvSpPr>
            <a:spLocks noChangeArrowheads="1"/>
          </p:cNvSpPr>
          <p:nvPr/>
        </p:nvSpPr>
        <p:spPr bwMode="auto">
          <a:xfrm>
            <a:off x="4687900" y="4130676"/>
            <a:ext cx="390525" cy="43021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endParaRPr lang="en-CA" altLang="en-US" sz="1800">
              <a:solidFill>
                <a:prstClr val="black"/>
              </a:solidFill>
              <a:latin typeface="Garamond" pitchFamily="18" charset="0"/>
            </a:endParaRPr>
          </a:p>
        </p:txBody>
      </p:sp>
      <p:sp>
        <p:nvSpPr>
          <p:cNvPr id="129" name="Oval 52"/>
          <p:cNvSpPr>
            <a:spLocks noChangeArrowheads="1"/>
          </p:cNvSpPr>
          <p:nvPr/>
        </p:nvSpPr>
        <p:spPr bwMode="auto">
          <a:xfrm>
            <a:off x="2519375" y="4187826"/>
            <a:ext cx="390525" cy="43021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endParaRPr lang="en-CA" altLang="en-US" sz="1800">
              <a:solidFill>
                <a:prstClr val="black"/>
              </a:solidFill>
              <a:latin typeface="Garamond" pitchFamily="18" charset="0"/>
            </a:endParaRPr>
          </a:p>
        </p:txBody>
      </p:sp>
      <p:sp>
        <p:nvSpPr>
          <p:cNvPr id="130" name="Oval 55" descr="Wide downward diagonal"/>
          <p:cNvSpPr>
            <a:spLocks noChangeArrowheads="1"/>
          </p:cNvSpPr>
          <p:nvPr/>
        </p:nvSpPr>
        <p:spPr bwMode="auto">
          <a:xfrm>
            <a:off x="3429012" y="4167188"/>
            <a:ext cx="390525" cy="430212"/>
          </a:xfrm>
          <a:prstGeom prst="ellipse">
            <a:avLst/>
          </a:prstGeom>
          <a:gradFill flip="none" rotWithShape="1">
            <a:gsLst>
              <a:gs pos="57000">
                <a:schemeClr val="bg1"/>
              </a:gs>
              <a:gs pos="43000">
                <a:schemeClr val="tx1"/>
              </a:gs>
              <a:gs pos="21000">
                <a:schemeClr val="tx1"/>
              </a:gs>
              <a:gs pos="56000">
                <a:schemeClr val="bg1"/>
              </a:gs>
            </a:gsLst>
            <a:path path="rect">
              <a:fillToRect l="100000" b="100000"/>
            </a:path>
            <a:tileRect t="-100000" r="-100000"/>
          </a:gradFill>
          <a:ln w="31750">
            <a:solidFill>
              <a:schemeClr val="tx1"/>
            </a:solidFill>
            <a:round/>
            <a:headEnd/>
            <a:tailEnd/>
          </a:ln>
        </p:spPr>
        <p:txBody>
          <a:bodyPr wrap="none" lIns="91383" tIns="45692" rIns="91383" bIns="45692" anchor="ct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eaLnBrk="0" fontAlgn="base" hangingPunct="0">
              <a:spcBef>
                <a:spcPct val="0"/>
              </a:spcBef>
              <a:spcAft>
                <a:spcPct val="0"/>
              </a:spcAft>
              <a:defRPr/>
            </a:pPr>
            <a:endParaRPr lang="en-CA" altLang="en-US">
              <a:solidFill>
                <a:prstClr val="black"/>
              </a:solidFill>
              <a:latin typeface="Garamond" pitchFamily="18" charset="0"/>
              <a:cs typeface="Arial" charset="0"/>
            </a:endParaRPr>
          </a:p>
        </p:txBody>
      </p:sp>
      <p:sp>
        <p:nvSpPr>
          <p:cNvPr id="14378" name="Oval 56" descr="Dark horizontal"/>
          <p:cNvSpPr>
            <a:spLocks noChangeArrowheads="1"/>
          </p:cNvSpPr>
          <p:nvPr/>
        </p:nvSpPr>
        <p:spPr bwMode="auto">
          <a:xfrm>
            <a:off x="3406787" y="2541588"/>
            <a:ext cx="390525" cy="43021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32" name="Oval 57" descr="Dark horizontal"/>
          <p:cNvSpPr>
            <a:spLocks noChangeArrowheads="1"/>
          </p:cNvSpPr>
          <p:nvPr/>
        </p:nvSpPr>
        <p:spPr bwMode="auto">
          <a:xfrm>
            <a:off x="4933962" y="954088"/>
            <a:ext cx="390525" cy="431800"/>
          </a:xfrm>
          <a:prstGeom prst="ellipse">
            <a:avLst/>
          </a:prstGeom>
          <a:gradFill flip="none" rotWithShape="1">
            <a:gsLst>
              <a:gs pos="57000">
                <a:schemeClr val="bg1"/>
              </a:gs>
              <a:gs pos="43000">
                <a:schemeClr val="tx1"/>
              </a:gs>
              <a:gs pos="21000">
                <a:schemeClr val="tx1"/>
              </a:gs>
              <a:gs pos="56000">
                <a:schemeClr val="bg1"/>
              </a:gs>
            </a:gsLst>
            <a:path path="rect">
              <a:fillToRect l="100000" t="100000"/>
            </a:path>
            <a:tileRect r="-100000" b="-100000"/>
          </a:gradFill>
          <a:ln w="31750">
            <a:solidFill>
              <a:schemeClr val="tx1"/>
            </a:solidFill>
            <a:round/>
            <a:headEnd/>
            <a:tailEnd/>
          </a:ln>
        </p:spPr>
        <p:txBody>
          <a:bodyPr wrap="none" lIns="91383" tIns="45692" rIns="91383" bIns="45692" anchor="ct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eaLnBrk="0" fontAlgn="base" hangingPunct="0">
              <a:spcBef>
                <a:spcPct val="0"/>
              </a:spcBef>
              <a:spcAft>
                <a:spcPct val="0"/>
              </a:spcAft>
              <a:defRPr/>
            </a:pPr>
            <a:endParaRPr lang="en-CA" altLang="en-US">
              <a:solidFill>
                <a:prstClr val="black"/>
              </a:solidFill>
              <a:latin typeface="Garamond" pitchFamily="18" charset="0"/>
              <a:cs typeface="Arial" charset="0"/>
            </a:endParaRPr>
          </a:p>
        </p:txBody>
      </p:sp>
      <p:sp>
        <p:nvSpPr>
          <p:cNvPr id="14380" name="Line 58"/>
          <p:cNvSpPr>
            <a:spLocks noChangeShapeType="1"/>
          </p:cNvSpPr>
          <p:nvPr/>
        </p:nvSpPr>
        <p:spPr bwMode="auto">
          <a:xfrm>
            <a:off x="6794500" y="2260601"/>
            <a:ext cx="0" cy="2809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81" name="Line 47"/>
          <p:cNvSpPr>
            <a:spLocks noChangeShapeType="1"/>
          </p:cNvSpPr>
          <p:nvPr/>
        </p:nvSpPr>
        <p:spPr bwMode="auto">
          <a:xfrm flipH="1">
            <a:off x="4933962" y="954088"/>
            <a:ext cx="390525" cy="431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4382" name="Rectangle 16"/>
          <p:cNvSpPr>
            <a:spLocks noChangeArrowheads="1"/>
          </p:cNvSpPr>
          <p:nvPr/>
        </p:nvSpPr>
        <p:spPr bwMode="auto">
          <a:xfrm>
            <a:off x="4646625" y="5419725"/>
            <a:ext cx="390525" cy="4302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14383" name="Line 42"/>
          <p:cNvSpPr>
            <a:spLocks noChangeShapeType="1"/>
          </p:cNvSpPr>
          <p:nvPr/>
        </p:nvSpPr>
        <p:spPr bwMode="auto">
          <a:xfrm>
            <a:off x="4833938" y="4522800"/>
            <a:ext cx="0" cy="8715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cxnSp>
        <p:nvCxnSpPr>
          <p:cNvPr id="137" name="Straight Arrow Connector 136"/>
          <p:cNvCxnSpPr/>
          <p:nvPr/>
        </p:nvCxnSpPr>
        <p:spPr bwMode="auto">
          <a:xfrm flipV="1">
            <a:off x="4333876" y="4510100"/>
            <a:ext cx="379413" cy="3571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385" name="Line 40"/>
          <p:cNvSpPr>
            <a:spLocks noChangeShapeType="1"/>
          </p:cNvSpPr>
          <p:nvPr/>
        </p:nvSpPr>
        <p:spPr bwMode="auto">
          <a:xfrm>
            <a:off x="3154364" y="1128713"/>
            <a:ext cx="177958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1383" tIns="45692" rIns="91383" bIns="45692"/>
          <a:lstStyle/>
          <a:p>
            <a:pPr fontAlgn="base">
              <a:spcBef>
                <a:spcPct val="0"/>
              </a:spcBef>
              <a:spcAft>
                <a:spcPct val="0"/>
              </a:spcAft>
            </a:pPr>
            <a:endParaRPr lang="en-US">
              <a:solidFill>
                <a:prstClr val="black"/>
              </a:solidFill>
              <a:cs typeface="Arial" charset="0"/>
            </a:endParaRPr>
          </a:p>
        </p:txBody>
      </p:sp>
      <p:sp>
        <p:nvSpPr>
          <p:cNvPr id="139" name="Text Box 8"/>
          <p:cNvSpPr txBox="1">
            <a:spLocks noChangeArrowheads="1"/>
          </p:cNvSpPr>
          <p:nvPr/>
        </p:nvSpPr>
        <p:spPr bwMode="auto">
          <a:xfrm>
            <a:off x="5813425" y="5457837"/>
            <a:ext cx="3254375" cy="1323975"/>
          </a:xfrm>
          <a:prstGeom prst="rect">
            <a:avLst/>
          </a:prstGeom>
          <a:ln/>
          <a:extLst/>
        </p:spPr>
        <p:style>
          <a:lnRef idx="2">
            <a:schemeClr val="accent6"/>
          </a:lnRef>
          <a:fillRef idx="1">
            <a:schemeClr val="lt1"/>
          </a:fillRef>
          <a:effectRef idx="0">
            <a:schemeClr val="accent6"/>
          </a:effectRef>
          <a:fontRef idx="minor">
            <a:schemeClr val="dk1"/>
          </a:fontRef>
        </p:style>
        <p:txBody>
          <a:bodyPr lIns="91383" tIns="45692" rIns="91383" bIns="45692">
            <a:spAutoFit/>
          </a:bodyP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fontAlgn="base">
              <a:spcBef>
                <a:spcPct val="20000"/>
              </a:spcBef>
              <a:spcAft>
                <a:spcPct val="0"/>
              </a:spcAft>
              <a:defRPr/>
            </a:pPr>
            <a:r>
              <a:rPr lang="en-US" altLang="en-US" sz="2000" dirty="0">
                <a:solidFill>
                  <a:prstClr val="black"/>
                </a:solidFill>
                <a:latin typeface="Calibri"/>
              </a:rPr>
              <a:t>Jenny has a  50% chance to inherit the familial </a:t>
            </a:r>
            <a:r>
              <a:rPr lang="en-US" altLang="en-US" sz="2000" i="1" dirty="0">
                <a:solidFill>
                  <a:prstClr val="black"/>
                </a:solidFill>
                <a:latin typeface="Calibri"/>
              </a:rPr>
              <a:t>BRCA1 </a:t>
            </a:r>
            <a:r>
              <a:rPr lang="en-US" altLang="en-US" sz="2000" dirty="0">
                <a:solidFill>
                  <a:prstClr val="black"/>
                </a:solidFill>
                <a:latin typeface="Calibri"/>
              </a:rPr>
              <a:t>gene mutation from her father</a:t>
            </a:r>
          </a:p>
        </p:txBody>
      </p:sp>
      <p:sp>
        <p:nvSpPr>
          <p:cNvPr id="140" name="Text Box 8"/>
          <p:cNvSpPr txBox="1">
            <a:spLocks noChangeArrowheads="1"/>
          </p:cNvSpPr>
          <p:nvPr/>
        </p:nvSpPr>
        <p:spPr bwMode="auto">
          <a:xfrm>
            <a:off x="4992689" y="3933837"/>
            <a:ext cx="367255" cy="3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83" tIns="45692" rIns="91383" bIns="45692">
            <a:spAutoFit/>
          </a:bodyP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fontAlgn="base">
              <a:spcBef>
                <a:spcPct val="20000"/>
              </a:spcBef>
              <a:spcAft>
                <a:spcPct val="0"/>
              </a:spcAft>
              <a:defRPr/>
            </a:pPr>
            <a:r>
              <a:rPr lang="en-US" altLang="en-US" sz="1400" dirty="0">
                <a:solidFill>
                  <a:prstClr val="black"/>
                </a:solidFill>
                <a:latin typeface="Calibri"/>
                <a:cs typeface="Arial" charset="0"/>
              </a:rPr>
              <a:t>33</a:t>
            </a:r>
          </a:p>
        </p:txBody>
      </p:sp>
      <p:sp>
        <p:nvSpPr>
          <p:cNvPr id="142" name="Oval 57" descr="Dark horizontal"/>
          <p:cNvSpPr>
            <a:spLocks noChangeArrowheads="1"/>
          </p:cNvSpPr>
          <p:nvPr/>
        </p:nvSpPr>
        <p:spPr bwMode="auto">
          <a:xfrm>
            <a:off x="1306513" y="2532063"/>
            <a:ext cx="392112" cy="430212"/>
          </a:xfrm>
          <a:prstGeom prst="ellipse">
            <a:avLst/>
          </a:prstGeom>
          <a:gradFill flip="none" rotWithShape="1">
            <a:gsLst>
              <a:gs pos="57000">
                <a:schemeClr val="bg1"/>
              </a:gs>
              <a:gs pos="43000">
                <a:schemeClr val="tx1"/>
              </a:gs>
              <a:gs pos="21000">
                <a:schemeClr val="tx1"/>
              </a:gs>
              <a:gs pos="56000">
                <a:schemeClr val="bg1"/>
              </a:gs>
            </a:gsLst>
            <a:path path="rect">
              <a:fillToRect l="100000" t="100000"/>
            </a:path>
            <a:tileRect r="-100000" b="-100000"/>
          </a:gradFill>
          <a:ln w="31750">
            <a:solidFill>
              <a:schemeClr val="tx1"/>
            </a:solidFill>
            <a:round/>
            <a:headEnd/>
            <a:tailEnd/>
          </a:ln>
        </p:spPr>
        <p:txBody>
          <a:bodyPr wrap="none" lIns="91383" tIns="45692" rIns="91383" bIns="45692" anchor="ct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eaLnBrk="0" fontAlgn="base" hangingPunct="0">
              <a:spcBef>
                <a:spcPct val="0"/>
              </a:spcBef>
              <a:spcAft>
                <a:spcPct val="0"/>
              </a:spcAft>
              <a:defRPr/>
            </a:pPr>
            <a:endParaRPr lang="en-CA" altLang="en-US">
              <a:solidFill>
                <a:prstClr val="black"/>
              </a:solidFill>
              <a:latin typeface="Garamond" pitchFamily="18" charset="0"/>
              <a:cs typeface="Arial" charset="0"/>
            </a:endParaRPr>
          </a:p>
        </p:txBody>
      </p:sp>
      <p:sp>
        <p:nvSpPr>
          <p:cNvPr id="144" name="Oval 55"/>
          <p:cNvSpPr>
            <a:spLocks noChangeArrowheads="1"/>
          </p:cNvSpPr>
          <p:nvPr/>
        </p:nvSpPr>
        <p:spPr bwMode="auto">
          <a:xfrm>
            <a:off x="573313" y="4205475"/>
            <a:ext cx="390845" cy="430987"/>
          </a:xfrm>
          <a:prstGeom prst="rect">
            <a:avLst/>
          </a:prstGeom>
          <a:gradFill flip="none" rotWithShape="1">
            <a:gsLst>
              <a:gs pos="57000">
                <a:schemeClr val="bg1"/>
              </a:gs>
              <a:gs pos="43000">
                <a:schemeClr val="tx1"/>
              </a:gs>
              <a:gs pos="21000">
                <a:schemeClr val="tx1"/>
              </a:gs>
              <a:gs pos="56000">
                <a:schemeClr val="bg1"/>
              </a:gs>
            </a:gsLst>
            <a:path path="circle">
              <a:fillToRect t="100000" r="100000"/>
            </a:path>
            <a:tileRect l="-100000" b="-100000"/>
          </a:gradFill>
          <a:ln w="3175">
            <a:solidFill>
              <a:schemeClr val="tx1"/>
            </a:solidFill>
            <a:round/>
            <a:headEnd/>
            <a:tailEnd/>
          </a:ln>
        </p:spPr>
        <p:txBody>
          <a:bodyPr wrap="none" lIns="91383" tIns="45692" rIns="91383" bIns="45692" anchor="ct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eaLnBrk="0" fontAlgn="base" hangingPunct="0">
              <a:spcBef>
                <a:spcPct val="0"/>
              </a:spcBef>
              <a:spcAft>
                <a:spcPct val="0"/>
              </a:spcAft>
              <a:defRPr/>
            </a:pPr>
            <a:endParaRPr lang="en-CA" altLang="en-US">
              <a:solidFill>
                <a:prstClr val="black"/>
              </a:solidFill>
              <a:latin typeface="Garamond" pitchFamily="18" charset="0"/>
              <a:cs typeface="Arial" charset="0"/>
            </a:endParaRPr>
          </a:p>
        </p:txBody>
      </p:sp>
      <p:grpSp>
        <p:nvGrpSpPr>
          <p:cNvPr id="14392" name="Group 146"/>
          <p:cNvGrpSpPr>
            <a:grpSpLocks/>
          </p:cNvGrpSpPr>
          <p:nvPr/>
        </p:nvGrpSpPr>
        <p:grpSpPr bwMode="auto">
          <a:xfrm>
            <a:off x="7239000" y="457200"/>
            <a:ext cx="1817688" cy="1758950"/>
            <a:chOff x="7621083" y="745304"/>
            <a:chExt cx="1818204" cy="1759246"/>
          </a:xfrm>
        </p:grpSpPr>
        <p:sp>
          <p:nvSpPr>
            <p:cNvPr id="86" name="Oval 54" descr="Wide downward diagonal"/>
            <p:cNvSpPr>
              <a:spLocks noChangeArrowheads="1"/>
            </p:cNvSpPr>
            <p:nvPr/>
          </p:nvSpPr>
          <p:spPr bwMode="auto">
            <a:xfrm>
              <a:off x="7621083" y="745304"/>
              <a:ext cx="390636" cy="430285"/>
            </a:xfrm>
            <a:prstGeom prst="ellipse">
              <a:avLst/>
            </a:prstGeom>
            <a:gradFill flip="none" rotWithShape="1">
              <a:gsLst>
                <a:gs pos="57000">
                  <a:schemeClr val="bg1"/>
                </a:gs>
                <a:gs pos="43000">
                  <a:schemeClr val="tx1"/>
                </a:gs>
                <a:gs pos="21000">
                  <a:schemeClr val="tx1"/>
                </a:gs>
                <a:gs pos="56000">
                  <a:schemeClr val="bg1"/>
                </a:gs>
              </a:gsLst>
              <a:path path="rect">
                <a:fillToRect l="100000" b="100000"/>
              </a:path>
              <a:tileRect t="-100000" r="-100000"/>
            </a:gradFill>
            <a:ln w="31750">
              <a:solidFill>
                <a:schemeClr val="tx1"/>
              </a:solidFill>
              <a:round/>
              <a:headEnd/>
              <a:tailEnd/>
            </a:ln>
          </p:spPr>
          <p:txBody>
            <a:bodyPr wrap="none" anchor="ct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eaLnBrk="0" fontAlgn="base" hangingPunct="0">
                <a:spcBef>
                  <a:spcPct val="0"/>
                </a:spcBef>
                <a:spcAft>
                  <a:spcPct val="0"/>
                </a:spcAft>
                <a:defRPr/>
              </a:pPr>
              <a:endParaRPr lang="en-CA" altLang="en-US">
                <a:solidFill>
                  <a:prstClr val="black"/>
                </a:solidFill>
                <a:latin typeface="Garamond" pitchFamily="18" charset="0"/>
                <a:cs typeface="Arial" charset="0"/>
              </a:endParaRPr>
            </a:p>
          </p:txBody>
        </p:sp>
        <p:sp>
          <p:nvSpPr>
            <p:cNvPr id="87" name="Oval 56" descr="Dark horizontal"/>
            <p:cNvSpPr>
              <a:spLocks noChangeArrowheads="1"/>
            </p:cNvSpPr>
            <p:nvPr/>
          </p:nvSpPr>
          <p:spPr bwMode="auto">
            <a:xfrm>
              <a:off x="7621083" y="1410579"/>
              <a:ext cx="390636" cy="430284"/>
            </a:xfrm>
            <a:prstGeom prst="ellipse">
              <a:avLst/>
            </a:prstGeom>
            <a:gradFill flip="none" rotWithShape="1">
              <a:gsLst>
                <a:gs pos="57000">
                  <a:schemeClr val="bg1"/>
                </a:gs>
                <a:gs pos="43000">
                  <a:schemeClr val="tx1"/>
                </a:gs>
                <a:gs pos="21000">
                  <a:schemeClr val="tx1"/>
                </a:gs>
                <a:gs pos="56000">
                  <a:schemeClr val="bg1"/>
                </a:gs>
              </a:gsLst>
              <a:path path="rect">
                <a:fillToRect l="100000" t="100000"/>
              </a:path>
              <a:tileRect r="-100000" b="-100000"/>
            </a:gradFill>
            <a:ln w="31750">
              <a:solidFill>
                <a:schemeClr val="tx1"/>
              </a:solidFill>
              <a:round/>
              <a:headEnd/>
              <a:tailEnd/>
            </a:ln>
          </p:spPr>
          <p:txBody>
            <a:bodyPr wrap="none" anchor="ct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eaLnBrk="0" fontAlgn="base" hangingPunct="0">
                <a:spcBef>
                  <a:spcPct val="0"/>
                </a:spcBef>
                <a:spcAft>
                  <a:spcPct val="0"/>
                </a:spcAft>
                <a:defRPr/>
              </a:pPr>
              <a:endParaRPr lang="en-CA" altLang="en-US">
                <a:solidFill>
                  <a:prstClr val="black"/>
                </a:solidFill>
                <a:latin typeface="Garamond" pitchFamily="18" charset="0"/>
                <a:cs typeface="Arial" charset="0"/>
              </a:endParaRPr>
            </a:p>
          </p:txBody>
        </p:sp>
        <p:sp>
          <p:nvSpPr>
            <p:cNvPr id="14402" name="TextBox 74"/>
            <p:cNvSpPr txBox="1">
              <a:spLocks noChangeArrowheads="1"/>
            </p:cNvSpPr>
            <p:nvPr/>
          </p:nvSpPr>
          <p:spPr bwMode="auto">
            <a:xfrm>
              <a:off x="8199602" y="745304"/>
              <a:ext cx="1074393" cy="33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prstClr val="black"/>
                  </a:solidFill>
                  <a:cs typeface="Arial" charset="0"/>
                </a:rPr>
                <a:t>Breast CA</a:t>
              </a:r>
              <a:endParaRPr lang="en-CA" altLang="en-US" sz="1600">
                <a:solidFill>
                  <a:prstClr val="black"/>
                </a:solidFill>
                <a:cs typeface="Arial" charset="0"/>
              </a:endParaRPr>
            </a:p>
          </p:txBody>
        </p:sp>
        <p:sp>
          <p:nvSpPr>
            <p:cNvPr id="14403" name="TextBox 75"/>
            <p:cNvSpPr txBox="1">
              <a:spLocks noChangeArrowheads="1"/>
            </p:cNvSpPr>
            <p:nvPr/>
          </p:nvSpPr>
          <p:spPr bwMode="auto">
            <a:xfrm>
              <a:off x="8199602" y="1435855"/>
              <a:ext cx="1239685" cy="33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prstClr val="black"/>
                  </a:solidFill>
                  <a:cs typeface="Arial" charset="0"/>
                </a:rPr>
                <a:t>Ovarian CA</a:t>
              </a:r>
              <a:endParaRPr lang="en-CA" altLang="en-US" sz="1600">
                <a:solidFill>
                  <a:prstClr val="black"/>
                </a:solidFill>
                <a:cs typeface="Arial" charset="0"/>
              </a:endParaRPr>
            </a:p>
          </p:txBody>
        </p:sp>
        <p:sp>
          <p:nvSpPr>
            <p:cNvPr id="145" name="Oval 55"/>
            <p:cNvSpPr>
              <a:spLocks noChangeArrowheads="1"/>
            </p:cNvSpPr>
            <p:nvPr/>
          </p:nvSpPr>
          <p:spPr bwMode="auto">
            <a:xfrm>
              <a:off x="7621083" y="2073563"/>
              <a:ext cx="390845" cy="430987"/>
            </a:xfrm>
            <a:prstGeom prst="rect">
              <a:avLst/>
            </a:prstGeom>
            <a:gradFill flip="none" rotWithShape="1">
              <a:gsLst>
                <a:gs pos="57000">
                  <a:schemeClr val="bg1"/>
                </a:gs>
                <a:gs pos="43000">
                  <a:schemeClr val="tx1"/>
                </a:gs>
                <a:gs pos="21000">
                  <a:schemeClr val="tx1"/>
                </a:gs>
                <a:gs pos="56000">
                  <a:schemeClr val="bg1"/>
                </a:gs>
              </a:gsLst>
              <a:path path="circle">
                <a:fillToRect t="100000" r="100000"/>
              </a:path>
              <a:tileRect l="-100000" b="-100000"/>
            </a:gradFill>
            <a:ln w="3175">
              <a:solidFill>
                <a:schemeClr val="tx1"/>
              </a:solidFill>
              <a:round/>
              <a:headEnd/>
              <a:tailEnd/>
            </a:ln>
          </p:spPr>
          <p:txBody>
            <a:bodyPr wrap="none" anchor="ct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eaLnBrk="0" fontAlgn="base" hangingPunct="0">
                <a:spcBef>
                  <a:spcPct val="0"/>
                </a:spcBef>
                <a:spcAft>
                  <a:spcPct val="0"/>
                </a:spcAft>
                <a:defRPr/>
              </a:pPr>
              <a:endParaRPr lang="en-CA" altLang="en-US">
                <a:solidFill>
                  <a:prstClr val="black"/>
                </a:solidFill>
                <a:latin typeface="Garamond" pitchFamily="18" charset="0"/>
                <a:cs typeface="Arial" charset="0"/>
              </a:endParaRPr>
            </a:p>
          </p:txBody>
        </p:sp>
        <p:sp>
          <p:nvSpPr>
            <p:cNvPr id="14407" name="TextBox 75"/>
            <p:cNvSpPr txBox="1">
              <a:spLocks noChangeArrowheads="1"/>
            </p:cNvSpPr>
            <p:nvPr/>
          </p:nvSpPr>
          <p:spPr bwMode="auto">
            <a:xfrm>
              <a:off x="8199602" y="2099846"/>
              <a:ext cx="1239685" cy="33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prstClr val="black"/>
                  </a:solidFill>
                  <a:cs typeface="Arial" charset="0"/>
                </a:rPr>
                <a:t>Prostate CA</a:t>
              </a:r>
              <a:endParaRPr lang="en-CA" altLang="en-US" sz="1600">
                <a:solidFill>
                  <a:prstClr val="black"/>
                </a:solidFill>
                <a:cs typeface="Arial" charset="0"/>
              </a:endParaRPr>
            </a:p>
          </p:txBody>
        </p:sp>
      </p:grpSp>
      <p:sp>
        <p:nvSpPr>
          <p:cNvPr id="148" name="Text Box 11"/>
          <p:cNvSpPr txBox="1">
            <a:spLocks noChangeArrowheads="1"/>
          </p:cNvSpPr>
          <p:nvPr/>
        </p:nvSpPr>
        <p:spPr bwMode="auto">
          <a:xfrm>
            <a:off x="381000" y="4689476"/>
            <a:ext cx="1016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83" tIns="45692" rIns="91383" bIns="45692">
            <a:spAutoFit/>
          </a:bodyPr>
          <a:lstStyle>
            <a:lvl1pPr>
              <a:defRPr>
                <a:solidFill>
                  <a:schemeClr val="tx1"/>
                </a:solidFill>
                <a:latin typeface="Calibri" pitchFamily="-1" charset="0"/>
              </a:defRPr>
            </a:lvl1pPr>
            <a:lvl2pPr marL="742950" indent="-285750">
              <a:defRPr>
                <a:solidFill>
                  <a:schemeClr val="tx1"/>
                </a:solidFill>
                <a:latin typeface="Calibri" pitchFamily="-1" charset="0"/>
              </a:defRPr>
            </a:lvl2pPr>
            <a:lvl3pPr marL="1143000" indent="-228600">
              <a:defRPr>
                <a:solidFill>
                  <a:schemeClr val="tx1"/>
                </a:solidFill>
                <a:latin typeface="Calibri" pitchFamily="-1" charset="0"/>
              </a:defRPr>
            </a:lvl3pPr>
            <a:lvl4pPr marL="1600200" indent="-228600">
              <a:defRPr>
                <a:solidFill>
                  <a:schemeClr val="tx1"/>
                </a:solidFill>
                <a:latin typeface="Calibri" pitchFamily="-1" charset="0"/>
              </a:defRPr>
            </a:lvl4pPr>
            <a:lvl5pPr marL="2057400" indent="-228600">
              <a:defRPr>
                <a:solidFill>
                  <a:schemeClr val="tx1"/>
                </a:solidFill>
                <a:latin typeface="Calibri" pitchFamily="-1" charset="0"/>
              </a:defRPr>
            </a:lvl5pPr>
            <a:lvl6pPr marL="2514600" indent="-228600" fontAlgn="base">
              <a:spcBef>
                <a:spcPct val="0"/>
              </a:spcBef>
              <a:spcAft>
                <a:spcPct val="0"/>
              </a:spcAft>
              <a:defRPr>
                <a:solidFill>
                  <a:schemeClr val="tx1"/>
                </a:solidFill>
                <a:latin typeface="Calibri" pitchFamily="-1" charset="0"/>
              </a:defRPr>
            </a:lvl6pPr>
            <a:lvl7pPr marL="2971800" indent="-228600" fontAlgn="base">
              <a:spcBef>
                <a:spcPct val="0"/>
              </a:spcBef>
              <a:spcAft>
                <a:spcPct val="0"/>
              </a:spcAft>
              <a:defRPr>
                <a:solidFill>
                  <a:schemeClr val="tx1"/>
                </a:solidFill>
                <a:latin typeface="Calibri" pitchFamily="-1" charset="0"/>
              </a:defRPr>
            </a:lvl7pPr>
            <a:lvl8pPr marL="3429000" indent="-228600" fontAlgn="base">
              <a:spcBef>
                <a:spcPct val="0"/>
              </a:spcBef>
              <a:spcAft>
                <a:spcPct val="0"/>
              </a:spcAft>
              <a:defRPr>
                <a:solidFill>
                  <a:schemeClr val="tx1"/>
                </a:solidFill>
                <a:latin typeface="Calibri" pitchFamily="-1" charset="0"/>
              </a:defRPr>
            </a:lvl8pPr>
            <a:lvl9pPr marL="3886200" indent="-228600" fontAlgn="base">
              <a:spcBef>
                <a:spcPct val="0"/>
              </a:spcBef>
              <a:spcAft>
                <a:spcPct val="0"/>
              </a:spcAft>
              <a:defRPr>
                <a:solidFill>
                  <a:schemeClr val="tx1"/>
                </a:solidFill>
                <a:latin typeface="Calibri" pitchFamily="-1" charset="0"/>
              </a:defRPr>
            </a:lvl9pPr>
          </a:lstStyle>
          <a:p>
            <a:pPr fontAlgn="base">
              <a:spcBef>
                <a:spcPct val="20000"/>
              </a:spcBef>
              <a:spcAft>
                <a:spcPct val="0"/>
              </a:spcAft>
              <a:defRPr/>
            </a:pPr>
            <a:r>
              <a:rPr lang="en-US" altLang="en-US" sz="1400" dirty="0">
                <a:solidFill>
                  <a:prstClr val="black"/>
                </a:solidFill>
                <a:latin typeface="Calibri"/>
                <a:cs typeface="Arial" charset="0"/>
              </a:rPr>
              <a:t>Prostate Ca</a:t>
            </a:r>
          </a:p>
          <a:p>
            <a:pPr fontAlgn="base">
              <a:spcBef>
                <a:spcPct val="20000"/>
              </a:spcBef>
              <a:spcAft>
                <a:spcPct val="0"/>
              </a:spcAft>
              <a:defRPr/>
            </a:pPr>
            <a:r>
              <a:rPr lang="en-US" altLang="en-US" sz="1400" dirty="0" err="1">
                <a:solidFill>
                  <a:prstClr val="black"/>
                </a:solidFill>
                <a:latin typeface="Calibri"/>
                <a:cs typeface="Arial" charset="0"/>
              </a:rPr>
              <a:t>Dx</a:t>
            </a:r>
            <a:r>
              <a:rPr lang="en-US" altLang="en-US" sz="1400" dirty="0">
                <a:solidFill>
                  <a:prstClr val="black"/>
                </a:solidFill>
                <a:latin typeface="Calibri"/>
                <a:cs typeface="Arial" charset="0"/>
              </a:rPr>
              <a:t> 43</a:t>
            </a:r>
          </a:p>
        </p:txBody>
      </p:sp>
      <p:sp>
        <p:nvSpPr>
          <p:cNvPr id="14394" name="TextBox 148"/>
          <p:cNvSpPr txBox="1">
            <a:spLocks noChangeArrowheads="1"/>
          </p:cNvSpPr>
          <p:nvPr/>
        </p:nvSpPr>
        <p:spPr bwMode="auto">
          <a:xfrm>
            <a:off x="3324226" y="3008325"/>
            <a:ext cx="123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i="1">
                <a:solidFill>
                  <a:prstClr val="black"/>
                </a:solidFill>
                <a:cs typeface="Arial" charset="0"/>
              </a:rPr>
              <a:t>BRCA</a:t>
            </a:r>
            <a:r>
              <a:rPr lang="en-US" altLang="en-US" sz="1400">
                <a:solidFill>
                  <a:prstClr val="black"/>
                </a:solidFill>
                <a:cs typeface="Arial" charset="0"/>
              </a:rPr>
              <a:t>1 pos</a:t>
            </a:r>
          </a:p>
          <a:p>
            <a:pPr eaLnBrk="1" fontAlgn="base" hangingPunct="1">
              <a:spcBef>
                <a:spcPct val="0"/>
              </a:spcBef>
              <a:spcAft>
                <a:spcPct val="0"/>
              </a:spcAft>
              <a:buFontTx/>
              <a:buNone/>
            </a:pPr>
            <a:endParaRPr lang="en-CA" altLang="en-US" sz="1400">
              <a:solidFill>
                <a:prstClr val="black"/>
              </a:solidFill>
              <a:cs typeface="Arial" charset="0"/>
            </a:endParaRPr>
          </a:p>
        </p:txBody>
      </p:sp>
      <p:sp>
        <p:nvSpPr>
          <p:cNvPr id="14395" name="TextBox 149"/>
          <p:cNvSpPr txBox="1">
            <a:spLocks noChangeArrowheads="1"/>
          </p:cNvSpPr>
          <p:nvPr/>
        </p:nvSpPr>
        <p:spPr bwMode="auto">
          <a:xfrm>
            <a:off x="4806950" y="3036900"/>
            <a:ext cx="1239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i="1">
                <a:solidFill>
                  <a:prstClr val="black"/>
                </a:solidFill>
                <a:cs typeface="Arial" charset="0"/>
              </a:rPr>
              <a:t>BRCA</a:t>
            </a:r>
            <a:r>
              <a:rPr lang="en-US" altLang="en-US" sz="1400">
                <a:solidFill>
                  <a:prstClr val="black"/>
                </a:solidFill>
                <a:cs typeface="Arial" charset="0"/>
              </a:rPr>
              <a:t>1 pos</a:t>
            </a:r>
          </a:p>
          <a:p>
            <a:pPr eaLnBrk="1" fontAlgn="base" hangingPunct="1">
              <a:spcBef>
                <a:spcPct val="0"/>
              </a:spcBef>
              <a:spcAft>
                <a:spcPct val="0"/>
              </a:spcAft>
              <a:buFontTx/>
              <a:buNone/>
            </a:pPr>
            <a:endParaRPr lang="en-CA" altLang="en-US" sz="1400">
              <a:solidFill>
                <a:prstClr val="black"/>
              </a:solidFill>
              <a:cs typeface="Arial" charset="0"/>
            </a:endParaRPr>
          </a:p>
        </p:txBody>
      </p:sp>
      <p:sp>
        <p:nvSpPr>
          <p:cNvPr id="14396" name="TextBox 150"/>
          <p:cNvSpPr txBox="1">
            <a:spLocks noChangeArrowheads="1"/>
          </p:cNvSpPr>
          <p:nvPr/>
        </p:nvSpPr>
        <p:spPr bwMode="auto">
          <a:xfrm>
            <a:off x="6562725" y="3057537"/>
            <a:ext cx="1239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i="1">
                <a:solidFill>
                  <a:prstClr val="black"/>
                </a:solidFill>
                <a:cs typeface="Arial" charset="0"/>
              </a:rPr>
              <a:t>BRCA</a:t>
            </a:r>
            <a:r>
              <a:rPr lang="en-US" altLang="en-US" sz="1400">
                <a:solidFill>
                  <a:prstClr val="black"/>
                </a:solidFill>
                <a:cs typeface="Arial" charset="0"/>
              </a:rPr>
              <a:t>1 neg</a:t>
            </a:r>
          </a:p>
          <a:p>
            <a:pPr eaLnBrk="1" fontAlgn="base" hangingPunct="1">
              <a:spcBef>
                <a:spcPct val="0"/>
              </a:spcBef>
              <a:spcAft>
                <a:spcPct val="0"/>
              </a:spcAft>
              <a:buFontTx/>
              <a:buNone/>
            </a:pPr>
            <a:endParaRPr lang="en-CA" altLang="en-US" sz="1400">
              <a:solidFill>
                <a:prstClr val="black"/>
              </a:solidFill>
              <a:cs typeface="Arial" charset="0"/>
            </a:endParaRPr>
          </a:p>
        </p:txBody>
      </p:sp>
      <p:sp>
        <p:nvSpPr>
          <p:cNvPr id="14397" name="TextBox 151"/>
          <p:cNvSpPr txBox="1">
            <a:spLocks noChangeArrowheads="1"/>
          </p:cNvSpPr>
          <p:nvPr/>
        </p:nvSpPr>
        <p:spPr bwMode="auto">
          <a:xfrm>
            <a:off x="3027365" y="5176850"/>
            <a:ext cx="1239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i="1">
                <a:solidFill>
                  <a:prstClr val="black"/>
                </a:solidFill>
                <a:cs typeface="Arial" charset="0"/>
              </a:rPr>
              <a:t>BRCA</a:t>
            </a:r>
            <a:r>
              <a:rPr lang="en-US" altLang="en-US" sz="1400">
                <a:solidFill>
                  <a:prstClr val="black"/>
                </a:solidFill>
                <a:cs typeface="Arial" charset="0"/>
              </a:rPr>
              <a:t>1 pos</a:t>
            </a:r>
          </a:p>
          <a:p>
            <a:pPr eaLnBrk="1" fontAlgn="base" hangingPunct="1">
              <a:spcBef>
                <a:spcPct val="0"/>
              </a:spcBef>
              <a:spcAft>
                <a:spcPct val="0"/>
              </a:spcAft>
              <a:buFontTx/>
              <a:buNone/>
            </a:pPr>
            <a:endParaRPr lang="en-CA" altLang="en-US" sz="1400">
              <a:solidFill>
                <a:prstClr val="black"/>
              </a:solidFill>
              <a:cs typeface="Arial" charset="0"/>
            </a:endParaRPr>
          </a:p>
        </p:txBody>
      </p:sp>
      <p:sp>
        <p:nvSpPr>
          <p:cNvPr id="14398" name="TextBox 152"/>
          <p:cNvSpPr txBox="1">
            <a:spLocks noChangeArrowheads="1"/>
          </p:cNvSpPr>
          <p:nvPr/>
        </p:nvSpPr>
        <p:spPr bwMode="auto">
          <a:xfrm>
            <a:off x="2133600" y="4648212"/>
            <a:ext cx="123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i="1">
                <a:solidFill>
                  <a:prstClr val="black"/>
                </a:solidFill>
                <a:cs typeface="Arial" charset="0"/>
              </a:rPr>
              <a:t>BRCA</a:t>
            </a:r>
            <a:r>
              <a:rPr lang="en-US" altLang="en-US" sz="1400">
                <a:solidFill>
                  <a:prstClr val="black"/>
                </a:solidFill>
                <a:cs typeface="Arial" charset="0"/>
              </a:rPr>
              <a:t>1 pos</a:t>
            </a:r>
            <a:endParaRPr lang="en-CA" altLang="en-US" sz="1400">
              <a:solidFill>
                <a:prstClr val="black"/>
              </a:solidFill>
              <a:cs typeface="Arial" charset="0"/>
            </a:endParaRPr>
          </a:p>
        </p:txBody>
      </p:sp>
      <p:sp>
        <p:nvSpPr>
          <p:cNvPr id="14399" name="TextBox 153"/>
          <p:cNvSpPr txBox="1">
            <a:spLocks noChangeArrowheads="1"/>
          </p:cNvSpPr>
          <p:nvPr/>
        </p:nvSpPr>
        <p:spPr bwMode="auto">
          <a:xfrm>
            <a:off x="4876812" y="4572012"/>
            <a:ext cx="61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a:solidFill>
                  <a:prstClr val="black"/>
                </a:solidFill>
                <a:cs typeface="Arial" charset="0"/>
              </a:rPr>
              <a:t>Jenny</a:t>
            </a:r>
          </a:p>
          <a:p>
            <a:pPr eaLnBrk="1" fontAlgn="base" hangingPunct="1">
              <a:spcBef>
                <a:spcPct val="0"/>
              </a:spcBef>
              <a:spcAft>
                <a:spcPct val="0"/>
              </a:spcAft>
              <a:buFontTx/>
              <a:buNone/>
            </a:pPr>
            <a:endParaRPr lang="en-CA" altLang="en-US" sz="1400">
              <a:solidFill>
                <a:prstClr val="black"/>
              </a:solidFill>
              <a:cs typeface="Arial" charset="0"/>
            </a:endParaRPr>
          </a:p>
        </p:txBody>
      </p:sp>
    </p:spTree>
    <p:extLst>
      <p:ext uri="{BB962C8B-B14F-4D97-AF65-F5344CB8AC3E}">
        <p14:creationId xmlns:p14="http://schemas.microsoft.com/office/powerpoint/2010/main" val="3721777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76200"/>
            <a:ext cx="8229600" cy="1143000"/>
          </a:xfrm>
        </p:spPr>
        <p:txBody>
          <a:bodyPr/>
          <a:lstStyle/>
          <a:p>
            <a:r>
              <a:rPr lang="en-US" altLang="en-US" sz="4000"/>
              <a:t>Who should be offered genetic testing/consultation?</a:t>
            </a:r>
          </a:p>
        </p:txBody>
      </p:sp>
      <p:sp>
        <p:nvSpPr>
          <p:cNvPr id="174082" name="Rectangle 3"/>
          <p:cNvSpPr>
            <a:spLocks noGrp="1" noChangeArrowheads="1"/>
          </p:cNvSpPr>
          <p:nvPr>
            <p:ph idx="1"/>
          </p:nvPr>
        </p:nvSpPr>
        <p:spPr>
          <a:xfrm>
            <a:off x="228600" y="1295412"/>
            <a:ext cx="8496300" cy="5472113"/>
          </a:xfrm>
          <a:prstGeom prst="roundRect">
            <a:avLst/>
          </a:prstGeom>
          <a:solidFill>
            <a:schemeClr val="bg1"/>
          </a:solidFill>
          <a:ln>
            <a:solidFill>
              <a:srgbClr val="FF0000"/>
            </a:solidFill>
          </a:ln>
        </p:spPr>
        <p:txBody>
          <a:bodyPr/>
          <a:lstStyle/>
          <a:p>
            <a:pPr>
              <a:buFont typeface="Arial" charset="0"/>
              <a:buBlip>
                <a:blip r:embed="rId3"/>
              </a:buBlip>
              <a:defRPr/>
            </a:pPr>
            <a:r>
              <a:rPr lang="en-US" sz="2000" dirty="0"/>
              <a:t>Breast cancer diagnosis at a young age (&lt;35-45 years) [both invasive and ductal carcinoma in situ]</a:t>
            </a:r>
          </a:p>
          <a:p>
            <a:pPr>
              <a:buFont typeface="Arial" charset="0"/>
              <a:buBlip>
                <a:blip r:embed="rId3"/>
              </a:buBlip>
              <a:defRPr/>
            </a:pPr>
            <a:r>
              <a:rPr lang="en-US" sz="2000" dirty="0"/>
              <a:t>Ovarian cancer at any age [epithelial]</a:t>
            </a:r>
          </a:p>
          <a:p>
            <a:pPr>
              <a:buFont typeface="Arial" charset="0"/>
              <a:buBlip>
                <a:blip r:embed="rId3"/>
              </a:buBlip>
              <a:defRPr/>
            </a:pPr>
            <a:r>
              <a:rPr lang="en-US" sz="2000" dirty="0"/>
              <a:t>Male breast cancer</a:t>
            </a:r>
          </a:p>
          <a:p>
            <a:pPr>
              <a:buFont typeface="Arial" charset="0"/>
              <a:buBlip>
                <a:blip r:embed="rId3"/>
              </a:buBlip>
              <a:defRPr/>
            </a:pPr>
            <a:r>
              <a:rPr lang="en-US" sz="2000" dirty="0"/>
              <a:t>Multiple primaries in the same individual </a:t>
            </a:r>
          </a:p>
          <a:p>
            <a:pPr lvl="2">
              <a:buFont typeface="Arial" panose="020B0604020202020204" pitchFamily="34" charset="0"/>
              <a:buChar char="•"/>
              <a:defRPr/>
            </a:pPr>
            <a:r>
              <a:rPr lang="en-US" sz="1600" dirty="0"/>
              <a:t>e.g. bilateral breast cancer (particularly if the diagnosis was before age 50), breast and ovarian cancer</a:t>
            </a:r>
          </a:p>
          <a:p>
            <a:pPr>
              <a:buFont typeface="Arial" charset="0"/>
              <a:buBlip>
                <a:blip r:embed="rId3"/>
              </a:buBlip>
              <a:defRPr/>
            </a:pPr>
            <a:r>
              <a:rPr lang="en-US" sz="2000" dirty="0"/>
              <a:t>Breast cancer diagnosis </a:t>
            </a:r>
            <a:r>
              <a:rPr lang="en-US" sz="2000" b="1" dirty="0"/>
              <a:t>AND</a:t>
            </a:r>
            <a:r>
              <a:rPr lang="en-US" sz="2000" dirty="0"/>
              <a:t> a family history of </a:t>
            </a:r>
            <a:r>
              <a:rPr lang="en-US" sz="2000" b="1" dirty="0"/>
              <a:t>2+ </a:t>
            </a:r>
            <a:r>
              <a:rPr lang="en-US" sz="2000" dirty="0"/>
              <a:t>additional HBOC- related cancers, including breast, ovarian, prostate (Gleason ≥7) and pancreatic cancer</a:t>
            </a:r>
          </a:p>
          <a:p>
            <a:pPr>
              <a:buFont typeface="Arial" charset="0"/>
              <a:buBlip>
                <a:blip r:embed="rId3"/>
              </a:buBlip>
              <a:defRPr/>
            </a:pPr>
            <a:r>
              <a:rPr lang="en-US" sz="2000" dirty="0"/>
              <a:t>High risk ethnicity (Ashkenazi Jewish, Icelandic) </a:t>
            </a:r>
            <a:r>
              <a:rPr lang="en-US" sz="2000" b="1" dirty="0"/>
              <a:t>and</a:t>
            </a:r>
            <a:r>
              <a:rPr lang="en-US" sz="2000" dirty="0"/>
              <a:t> a personal and/or family history of HBOC-related cancer</a:t>
            </a:r>
          </a:p>
          <a:p>
            <a:pPr>
              <a:buFont typeface="Arial" charset="0"/>
              <a:buBlip>
                <a:blip r:embed="rId3"/>
              </a:buBlip>
              <a:defRPr/>
            </a:pPr>
            <a:r>
              <a:rPr lang="en-US" sz="2000" dirty="0"/>
              <a:t>Triple negative breast cancer diagnosed &lt;age 60</a:t>
            </a:r>
          </a:p>
          <a:p>
            <a:pPr marL="0" indent="0">
              <a:buNone/>
              <a:defRPr/>
            </a:pPr>
            <a:r>
              <a:rPr lang="en-US" sz="2000" b="1" dirty="0"/>
              <a:t>OR</a:t>
            </a:r>
          </a:p>
          <a:p>
            <a:pPr>
              <a:buFont typeface="Arial" charset="0"/>
              <a:buBlip>
                <a:blip r:embed="rId3"/>
              </a:buBlip>
              <a:defRPr/>
            </a:pPr>
            <a:r>
              <a:rPr lang="en-US" sz="2000" dirty="0"/>
              <a:t>Probability of 10% or higher to carry a </a:t>
            </a:r>
            <a:r>
              <a:rPr lang="en-US" sz="2000" i="1" dirty="0"/>
              <a:t>BRCA</a:t>
            </a:r>
            <a:r>
              <a:rPr lang="en-US" sz="2000" dirty="0"/>
              <a:t> mutation </a:t>
            </a:r>
          </a:p>
          <a:p>
            <a:pPr>
              <a:defRPr/>
            </a:pPr>
            <a:endParaRPr lang="en-US" sz="2000" dirty="0"/>
          </a:p>
        </p:txBody>
      </p:sp>
      <p:pic>
        <p:nvPicPr>
          <p:cNvPr id="16388" name="Picture 4" descr="family_tree"/>
          <p:cNvPicPr>
            <a:picLocks noChangeAspect="1" noChangeArrowheads="1"/>
          </p:cNvPicPr>
          <p:nvPr/>
        </p:nvPicPr>
        <p:blipFill>
          <a:blip r:embed="rId4">
            <a:extLst>
              <a:ext uri="{28A0092B-C50C-407E-A947-70E740481C1C}">
                <a14:useLocalDpi xmlns:a14="http://schemas.microsoft.com/office/drawing/2010/main" val="0"/>
              </a:ext>
            </a:extLst>
          </a:blip>
          <a:srcRect b="11142"/>
          <a:stretch>
            <a:fillRect/>
          </a:stretch>
        </p:blipFill>
        <p:spPr bwMode="auto">
          <a:xfrm>
            <a:off x="7650175" y="5238750"/>
            <a:ext cx="14176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028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ltLang="en-US" sz="3600"/>
              <a:t>Genetics of hereditary breast and ovarian cancer syndrome</a:t>
            </a:r>
          </a:p>
        </p:txBody>
      </p:sp>
      <p:sp>
        <p:nvSpPr>
          <p:cNvPr id="12291" name="Rectangle 3"/>
          <p:cNvSpPr>
            <a:spLocks noGrp="1" noChangeArrowheads="1"/>
          </p:cNvSpPr>
          <p:nvPr>
            <p:ph idx="1"/>
          </p:nvPr>
        </p:nvSpPr>
        <p:spPr/>
        <p:txBody>
          <a:bodyPr/>
          <a:lstStyle/>
          <a:p>
            <a:r>
              <a:rPr lang="en-US" altLang="en-US" sz="2400" i="1"/>
              <a:t>BRCA1</a:t>
            </a:r>
            <a:r>
              <a:rPr lang="en-US" altLang="en-US" sz="2400"/>
              <a:t> (chrom 17) and </a:t>
            </a:r>
            <a:r>
              <a:rPr lang="en-US" altLang="en-US" sz="2400" i="1"/>
              <a:t>BRCA2</a:t>
            </a:r>
            <a:r>
              <a:rPr lang="en-US" altLang="en-US" sz="2400"/>
              <a:t> (chrom 13) are tumor suppressors</a:t>
            </a:r>
          </a:p>
          <a:p>
            <a:r>
              <a:rPr lang="en-US" altLang="en-US" sz="2400"/>
              <a:t>Mutation leads to inability to regulate cell death and uncontrolled growth</a:t>
            </a:r>
          </a:p>
          <a:p>
            <a:r>
              <a:rPr lang="en-US" altLang="en-US" sz="2400"/>
              <a:t>&gt;2600 mutations </a:t>
            </a:r>
          </a:p>
          <a:p>
            <a:r>
              <a:rPr lang="en-US" altLang="en-US" sz="2400"/>
              <a:t>Carrier frequency of </a:t>
            </a:r>
            <a:r>
              <a:rPr lang="en-US" altLang="en-US" sz="2400" i="1"/>
              <a:t>BRCA1</a:t>
            </a:r>
            <a:r>
              <a:rPr lang="en-US" altLang="en-US" sz="2400"/>
              <a:t> &amp; </a:t>
            </a:r>
            <a:r>
              <a:rPr lang="en-US" altLang="en-US" sz="2400" i="1"/>
              <a:t>BRCA2 </a:t>
            </a:r>
            <a:r>
              <a:rPr lang="en-US" altLang="en-US" sz="2400"/>
              <a:t>mutations</a:t>
            </a:r>
          </a:p>
          <a:p>
            <a:pPr lvl="1"/>
            <a:r>
              <a:rPr lang="en-US" altLang="en-US" sz="2000"/>
              <a:t>1/300 to 1/500 in general population</a:t>
            </a:r>
          </a:p>
          <a:p>
            <a:pPr lvl="1"/>
            <a:r>
              <a:rPr lang="en-US" altLang="en-US" sz="2000"/>
              <a:t>1/40 - 1/50 in Ashkenazi Jewish population</a:t>
            </a:r>
          </a:p>
          <a:p>
            <a:pPr lvl="2"/>
            <a:r>
              <a:rPr lang="en-US" altLang="en-US" sz="1800"/>
              <a:t>3 common mutations in Ashkenazi Jews</a:t>
            </a:r>
          </a:p>
        </p:txBody>
      </p:sp>
    </p:spTree>
    <p:extLst>
      <p:ext uri="{BB962C8B-B14F-4D97-AF65-F5344CB8AC3E}">
        <p14:creationId xmlns:p14="http://schemas.microsoft.com/office/powerpoint/2010/main" val="1516738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
          <p:cNvGrpSpPr>
            <a:grpSpLocks/>
          </p:cNvGrpSpPr>
          <p:nvPr/>
        </p:nvGrpSpPr>
        <p:grpSpPr bwMode="auto">
          <a:xfrm>
            <a:off x="0" y="533400"/>
            <a:ext cx="9144000" cy="5629275"/>
            <a:chOff x="96" y="746"/>
            <a:chExt cx="5568" cy="3526"/>
          </a:xfrm>
        </p:grpSpPr>
        <p:pic>
          <p:nvPicPr>
            <p:cNvPr id="10247" name="Picture 2" descr="4"/>
            <p:cNvPicPr>
              <a:picLocks noChangeAspect="1" noChangeArrowheads="1"/>
            </p:cNvPicPr>
            <p:nvPr/>
          </p:nvPicPr>
          <p:blipFill>
            <a:blip r:embed="rId3">
              <a:extLst>
                <a:ext uri="{28A0092B-C50C-407E-A947-70E740481C1C}">
                  <a14:useLocalDpi xmlns:a14="http://schemas.microsoft.com/office/drawing/2010/main" val="0"/>
                </a:ext>
              </a:extLst>
            </a:blip>
            <a:srcRect t="11111" b="4445"/>
            <a:stretch>
              <a:fillRect/>
            </a:stretch>
          </p:blipFill>
          <p:spPr bwMode="auto">
            <a:xfrm>
              <a:off x="96" y="746"/>
              <a:ext cx="5568" cy="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4"/>
            <p:cNvSpPr>
              <a:spLocks noChangeArrowheads="1"/>
            </p:cNvSpPr>
            <p:nvPr/>
          </p:nvSpPr>
          <p:spPr bwMode="auto">
            <a:xfrm>
              <a:off x="96" y="768"/>
              <a:ext cx="2736"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fontAlgn="base">
                <a:spcBef>
                  <a:spcPct val="0"/>
                </a:spcBef>
                <a:spcAft>
                  <a:spcPct val="0"/>
                </a:spcAft>
              </a:pPr>
              <a:endParaRPr lang="en-US" altLang="en-US">
                <a:solidFill>
                  <a:srgbClr val="000000"/>
                </a:solidFill>
              </a:endParaRPr>
            </a:p>
          </p:txBody>
        </p:sp>
      </p:grpSp>
      <p:sp>
        <p:nvSpPr>
          <p:cNvPr id="7179" name="Oval 11"/>
          <p:cNvSpPr>
            <a:spLocks noChangeArrowheads="1"/>
          </p:cNvSpPr>
          <p:nvPr/>
        </p:nvSpPr>
        <p:spPr bwMode="auto">
          <a:xfrm>
            <a:off x="2498725" y="1066800"/>
            <a:ext cx="914400" cy="1981200"/>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fontAlgn="base">
              <a:spcBef>
                <a:spcPct val="0"/>
              </a:spcBef>
              <a:spcAft>
                <a:spcPct val="0"/>
              </a:spcAft>
            </a:pPr>
            <a:endParaRPr lang="en-US" altLang="en-US">
              <a:solidFill>
                <a:srgbClr val="000000"/>
              </a:solidFill>
            </a:endParaRPr>
          </a:p>
        </p:txBody>
      </p:sp>
      <p:sp>
        <p:nvSpPr>
          <p:cNvPr id="7180" name="Oval 12"/>
          <p:cNvSpPr>
            <a:spLocks noChangeArrowheads="1"/>
          </p:cNvSpPr>
          <p:nvPr/>
        </p:nvSpPr>
        <p:spPr bwMode="auto">
          <a:xfrm>
            <a:off x="5334000" y="990600"/>
            <a:ext cx="2743200" cy="2514600"/>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fontAlgn="base">
              <a:spcBef>
                <a:spcPct val="0"/>
              </a:spcBef>
              <a:spcAft>
                <a:spcPct val="0"/>
              </a:spcAft>
            </a:pPr>
            <a:endParaRPr lang="en-US" altLang="en-US">
              <a:solidFill>
                <a:srgbClr val="000000"/>
              </a:solidFill>
            </a:endParaRPr>
          </a:p>
        </p:txBody>
      </p:sp>
      <p:sp>
        <p:nvSpPr>
          <p:cNvPr id="10245" name="Rectangle 1"/>
          <p:cNvSpPr>
            <a:spLocks noChangeArrowheads="1"/>
          </p:cNvSpPr>
          <p:nvPr/>
        </p:nvSpPr>
        <p:spPr bwMode="auto">
          <a:xfrm>
            <a:off x="0" y="-317500"/>
            <a:ext cx="9144000" cy="858838"/>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pPr>
            <a:endParaRPr lang="en-US" altLang="en-US">
              <a:solidFill>
                <a:srgbClr val="000000"/>
              </a:solidFill>
            </a:endParaRPr>
          </a:p>
        </p:txBody>
      </p:sp>
      <p:sp>
        <p:nvSpPr>
          <p:cNvPr id="10246" name="TextBox 2"/>
          <p:cNvSpPr txBox="1">
            <a:spLocks noChangeArrowheads="1"/>
          </p:cNvSpPr>
          <p:nvPr/>
        </p:nvSpPr>
        <p:spPr bwMode="auto">
          <a:xfrm>
            <a:off x="366713" y="104775"/>
            <a:ext cx="7675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pPr>
            <a:r>
              <a:rPr lang="en-US" altLang="en-US" sz="4400">
                <a:solidFill>
                  <a:srgbClr val="000000"/>
                </a:solidFill>
              </a:rPr>
              <a:t>What is a Gene?</a:t>
            </a:r>
          </a:p>
        </p:txBody>
      </p:sp>
    </p:spTree>
    <p:extLst>
      <p:ext uri="{BB962C8B-B14F-4D97-AF65-F5344CB8AC3E}">
        <p14:creationId xmlns:p14="http://schemas.microsoft.com/office/powerpoint/2010/main" val="1252391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1000" fill="hold"/>
                                        <p:tgtEl>
                                          <p:spTgt spid="7179"/>
                                        </p:tgtEl>
                                        <p:attrNameLst>
                                          <p:attrName>ppt_w</p:attrName>
                                        </p:attrNameLst>
                                      </p:cBhvr>
                                      <p:tavLst>
                                        <p:tav tm="0" fmla="#ppt_w*sin(2.5*pi*$)">
                                          <p:val>
                                            <p:fltVal val="0"/>
                                          </p:val>
                                        </p:tav>
                                        <p:tav tm="100000">
                                          <p:val>
                                            <p:fltVal val="1"/>
                                          </p:val>
                                        </p:tav>
                                      </p:tavLst>
                                    </p:anim>
                                    <p:anim calcmode="lin" valueType="num">
                                      <p:cBhvr>
                                        <p:cTn id="8" dur="1000" fill="hold"/>
                                        <p:tgtEl>
                                          <p:spTgt spid="717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xit" presetSubtype="0" fill="hold" grpId="1" nodeType="clickEffect">
                                  <p:stCondLst>
                                    <p:cond delay="0"/>
                                  </p:stCondLst>
                                  <p:childTnLst>
                                    <p:anim calcmode="lin" valueType="num">
                                      <p:cBhvr>
                                        <p:cTn id="12" dur="500"/>
                                        <p:tgtEl>
                                          <p:spTgt spid="7179"/>
                                        </p:tgtEl>
                                        <p:attrNameLst>
                                          <p:attrName>ppt_w</p:attrName>
                                        </p:attrNameLst>
                                      </p:cBhvr>
                                      <p:tavLst>
                                        <p:tav tm="0">
                                          <p:val>
                                            <p:strVal val="ppt_w"/>
                                          </p:val>
                                        </p:tav>
                                        <p:tav tm="100000">
                                          <p:val>
                                            <p:fltVal val="0"/>
                                          </p:val>
                                        </p:tav>
                                      </p:tavLst>
                                    </p:anim>
                                    <p:anim calcmode="lin" valueType="num">
                                      <p:cBhvr>
                                        <p:cTn id="13" dur="500"/>
                                        <p:tgtEl>
                                          <p:spTgt spid="7179"/>
                                        </p:tgtEl>
                                        <p:attrNameLst>
                                          <p:attrName>ppt_h</p:attrName>
                                        </p:attrNameLst>
                                      </p:cBhvr>
                                      <p:tavLst>
                                        <p:tav tm="0">
                                          <p:val>
                                            <p:strVal val="ppt_h"/>
                                          </p:val>
                                        </p:tav>
                                        <p:tav tm="100000">
                                          <p:val>
                                            <p:fltVal val="0"/>
                                          </p:val>
                                        </p:tav>
                                      </p:tavLst>
                                    </p:anim>
                                    <p:animEffect transition="out" filter="fade">
                                      <p:cBhvr>
                                        <p:cTn id="14" dur="500"/>
                                        <p:tgtEl>
                                          <p:spTgt spid="7179"/>
                                        </p:tgtEl>
                                      </p:cBhvr>
                                    </p:animEffect>
                                    <p:set>
                                      <p:cBhvr>
                                        <p:cTn id="15" dur="1" fill="hold">
                                          <p:stCondLst>
                                            <p:cond delay="499"/>
                                          </p:stCondLst>
                                        </p:cTn>
                                        <p:tgtEl>
                                          <p:spTgt spid="717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7180"/>
                                        </p:tgtEl>
                                        <p:attrNameLst>
                                          <p:attrName>style.visibility</p:attrName>
                                        </p:attrNameLst>
                                      </p:cBhvr>
                                      <p:to>
                                        <p:strVal val="visible"/>
                                      </p:to>
                                    </p:set>
                                    <p:animScale>
                                      <p:cBhvr>
                                        <p:cTn id="20" dur="1000" decel="50000" fill="hold">
                                          <p:stCondLst>
                                            <p:cond delay="0"/>
                                          </p:stCondLst>
                                        </p:cTn>
                                        <p:tgtEl>
                                          <p:spTgt spid="7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180"/>
                                        </p:tgtEl>
                                        <p:attrNameLst>
                                          <p:attrName>ppt_x</p:attrName>
                                          <p:attrName>ppt_y</p:attrName>
                                        </p:attrNameLst>
                                      </p:cBhvr>
                                    </p:animMotion>
                                    <p:animEffect transition="in" filter="fade">
                                      <p:cBhvr>
                                        <p:cTn id="22" dur="1000"/>
                                        <p:tgtEl>
                                          <p:spTgt spid="71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0" fill="hold" grpId="1" nodeType="clickEffect">
                                  <p:stCondLst>
                                    <p:cond delay="0"/>
                                  </p:stCondLst>
                                  <p:childTnLst>
                                    <p:anim calcmode="lin" valueType="num">
                                      <p:cBhvr>
                                        <p:cTn id="26" dur="500"/>
                                        <p:tgtEl>
                                          <p:spTgt spid="7180"/>
                                        </p:tgtEl>
                                        <p:attrNameLst>
                                          <p:attrName>ppt_w</p:attrName>
                                        </p:attrNameLst>
                                      </p:cBhvr>
                                      <p:tavLst>
                                        <p:tav tm="0">
                                          <p:val>
                                            <p:strVal val="ppt_w"/>
                                          </p:val>
                                        </p:tav>
                                        <p:tav tm="100000">
                                          <p:val>
                                            <p:fltVal val="0"/>
                                          </p:val>
                                        </p:tav>
                                      </p:tavLst>
                                    </p:anim>
                                    <p:anim calcmode="lin" valueType="num">
                                      <p:cBhvr>
                                        <p:cTn id="27" dur="500"/>
                                        <p:tgtEl>
                                          <p:spTgt spid="7180"/>
                                        </p:tgtEl>
                                        <p:attrNameLst>
                                          <p:attrName>ppt_h</p:attrName>
                                        </p:attrNameLst>
                                      </p:cBhvr>
                                      <p:tavLst>
                                        <p:tav tm="0">
                                          <p:val>
                                            <p:strVal val="ppt_h"/>
                                          </p:val>
                                        </p:tav>
                                        <p:tav tm="100000">
                                          <p:val>
                                            <p:fltVal val="0"/>
                                          </p:val>
                                        </p:tav>
                                      </p:tavLst>
                                    </p:anim>
                                    <p:animEffect transition="out" filter="fade">
                                      <p:cBhvr>
                                        <p:cTn id="28" dur="500"/>
                                        <p:tgtEl>
                                          <p:spTgt spid="7180"/>
                                        </p:tgtEl>
                                      </p:cBhvr>
                                    </p:animEffect>
                                    <p:set>
                                      <p:cBhvr>
                                        <p:cTn id="29" dur="1" fill="hold">
                                          <p:stCondLst>
                                            <p:cond delay="499"/>
                                          </p:stCondLst>
                                        </p:cTn>
                                        <p:tgtEl>
                                          <p:spTgt spid="7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p:bldP spid="7179" grpId="1" animBg="1"/>
      <p:bldP spid="7180" grpId="0" animBg="1"/>
      <p:bldP spid="718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323850"/>
            <a:ext cx="9144000" cy="2427288"/>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pPr>
            <a:endParaRPr lang="en-US" altLang="en-US">
              <a:solidFill>
                <a:srgbClr val="000000"/>
              </a:solidFill>
            </a:endParaRPr>
          </a:p>
        </p:txBody>
      </p:sp>
      <p:pic>
        <p:nvPicPr>
          <p:cNvPr id="11267" name="Picture 10" descr="46XY"/>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15963" y="452438"/>
            <a:ext cx="7712075" cy="5781675"/>
          </a:xfrm>
        </p:spPr>
      </p:pic>
      <p:sp>
        <p:nvSpPr>
          <p:cNvPr id="78856" name="Text Box 8"/>
          <p:cNvSpPr txBox="1">
            <a:spLocks noChangeArrowheads="1"/>
          </p:cNvSpPr>
          <p:nvPr/>
        </p:nvSpPr>
        <p:spPr bwMode="auto">
          <a:xfrm>
            <a:off x="1473200" y="1760538"/>
            <a:ext cx="1098550" cy="522287"/>
          </a:xfrm>
          <a:prstGeom prst="rect">
            <a:avLst/>
          </a:prstGeom>
          <a:solidFill>
            <a:srgbClr val="0099FF"/>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fontAlgn="base">
              <a:spcBef>
                <a:spcPct val="50000"/>
              </a:spcBef>
              <a:spcAft>
                <a:spcPct val="0"/>
              </a:spcAft>
            </a:pPr>
            <a:r>
              <a:rPr lang="en-US" altLang="en-US" sz="2800">
                <a:solidFill>
                  <a:srgbClr val="000000"/>
                </a:solidFill>
              </a:rPr>
              <a:t>DAD</a:t>
            </a:r>
          </a:p>
        </p:txBody>
      </p:sp>
      <p:sp>
        <p:nvSpPr>
          <p:cNvPr id="78857" name="Line 9"/>
          <p:cNvSpPr>
            <a:spLocks noChangeShapeType="1"/>
          </p:cNvSpPr>
          <p:nvPr/>
        </p:nvSpPr>
        <p:spPr bwMode="auto">
          <a:xfrm>
            <a:off x="2560638" y="2108200"/>
            <a:ext cx="661987" cy="6064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9" name="Text Box 8"/>
          <p:cNvSpPr txBox="1">
            <a:spLocks noChangeArrowheads="1"/>
          </p:cNvSpPr>
          <p:nvPr/>
        </p:nvSpPr>
        <p:spPr bwMode="auto">
          <a:xfrm flipH="1">
            <a:off x="4341813" y="1789113"/>
            <a:ext cx="1096962" cy="522287"/>
          </a:xfrm>
          <a:prstGeom prst="rect">
            <a:avLst/>
          </a:prstGeom>
          <a:solidFill>
            <a:srgbClr val="FF33CC"/>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fontAlgn="base">
              <a:spcBef>
                <a:spcPct val="50000"/>
              </a:spcBef>
              <a:spcAft>
                <a:spcPct val="0"/>
              </a:spcAft>
            </a:pPr>
            <a:r>
              <a:rPr lang="en-US" altLang="en-US" sz="2800">
                <a:solidFill>
                  <a:srgbClr val="000000"/>
                </a:solidFill>
              </a:rPr>
              <a:t>MOM</a:t>
            </a:r>
          </a:p>
        </p:txBody>
      </p:sp>
      <p:sp>
        <p:nvSpPr>
          <p:cNvPr id="10" name="Line 9"/>
          <p:cNvSpPr>
            <a:spLocks noChangeShapeType="1"/>
          </p:cNvSpPr>
          <p:nvPr/>
        </p:nvSpPr>
        <p:spPr bwMode="auto">
          <a:xfrm flipH="1">
            <a:off x="3727450" y="2136775"/>
            <a:ext cx="614363" cy="6064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137850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 from="(-#ppt_w/2)" to="(#ppt_x)" calcmode="lin" valueType="num">
                                      <p:cBhvr>
                                        <p:cTn id="7" dur="600" fill="hold">
                                          <p:stCondLst>
                                            <p:cond delay="0"/>
                                          </p:stCondLst>
                                        </p:cTn>
                                        <p:tgtEl>
                                          <p:spTgt spid="78857"/>
                                        </p:tgtEl>
                                        <p:attrNameLst>
                                          <p:attrName>ppt_x</p:attrName>
                                        </p:attrNameLst>
                                      </p:cBhvr>
                                    </p:anim>
                                    <p:anim from="0" to="-1.0" calcmode="lin" valueType="num">
                                      <p:cBhvr>
                                        <p:cTn id="8" dur="200" decel="50000" autoRev="1" fill="hold">
                                          <p:stCondLst>
                                            <p:cond delay="600"/>
                                          </p:stCondLst>
                                        </p:cTn>
                                        <p:tgtEl>
                                          <p:spTgt spid="78857"/>
                                        </p:tgtEl>
                                        <p:attrNameLst>
                                          <p:attrName>xshear</p:attrName>
                                        </p:attrNameLst>
                                      </p:cBhvr>
                                    </p:anim>
                                    <p:animScale>
                                      <p:cBhvr>
                                        <p:cTn id="9" dur="200" decel="100000" autoRev="1" fill="hold">
                                          <p:stCondLst>
                                            <p:cond delay="600"/>
                                          </p:stCondLst>
                                        </p:cTn>
                                        <p:tgtEl>
                                          <p:spTgt spid="78857"/>
                                        </p:tgtEl>
                                      </p:cBhvr>
                                      <p:from x="100000" y="100000"/>
                                      <p:to x="80000" y="100000"/>
                                    </p:animScale>
                                    <p:anim by="(#ppt_h/3+#ppt_w*0.1)" calcmode="lin" valueType="num">
                                      <p:cBhvr additive="sum">
                                        <p:cTn id="10" dur="200" decel="100000" autoRev="1" fill="hold">
                                          <p:stCondLst>
                                            <p:cond delay="600"/>
                                          </p:stCondLst>
                                        </p:cTn>
                                        <p:tgtEl>
                                          <p:spTgt spid="78857"/>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78856"/>
                                        </p:tgtEl>
                                        <p:attrNameLst>
                                          <p:attrName>style.visibility</p:attrName>
                                        </p:attrNameLst>
                                      </p:cBhvr>
                                      <p:to>
                                        <p:strVal val="visible"/>
                                      </p:to>
                                    </p:set>
                                    <p:anim from="(-#ppt_w/2)" to="(#ppt_x)" calcmode="lin" valueType="num">
                                      <p:cBhvr>
                                        <p:cTn id="13" dur="600" fill="hold">
                                          <p:stCondLst>
                                            <p:cond delay="0"/>
                                          </p:stCondLst>
                                        </p:cTn>
                                        <p:tgtEl>
                                          <p:spTgt spid="78856"/>
                                        </p:tgtEl>
                                        <p:attrNameLst>
                                          <p:attrName>ppt_x</p:attrName>
                                        </p:attrNameLst>
                                      </p:cBhvr>
                                    </p:anim>
                                    <p:anim from="0" to="-1.0" calcmode="lin" valueType="num">
                                      <p:cBhvr>
                                        <p:cTn id="14" dur="200" decel="50000" autoRev="1" fill="hold">
                                          <p:stCondLst>
                                            <p:cond delay="600"/>
                                          </p:stCondLst>
                                        </p:cTn>
                                        <p:tgtEl>
                                          <p:spTgt spid="78856"/>
                                        </p:tgtEl>
                                        <p:attrNameLst>
                                          <p:attrName>xshear</p:attrName>
                                        </p:attrNameLst>
                                      </p:cBhvr>
                                    </p:anim>
                                    <p:animScale>
                                      <p:cBhvr>
                                        <p:cTn id="15" dur="200" decel="100000" autoRev="1" fill="hold">
                                          <p:stCondLst>
                                            <p:cond delay="600"/>
                                          </p:stCondLst>
                                        </p:cTn>
                                        <p:tgtEl>
                                          <p:spTgt spid="78856"/>
                                        </p:tgtEl>
                                      </p:cBhvr>
                                      <p:from x="100000" y="100000"/>
                                      <p:to x="80000" y="100000"/>
                                    </p:animScale>
                                    <p:anim by="(#ppt_h/3+#ppt_w*0.1)" calcmode="lin" valueType="num">
                                      <p:cBhvr additive="sum">
                                        <p:cTn id="16" dur="200" decel="100000" autoRev="1" fill="hold">
                                          <p:stCondLst>
                                            <p:cond delay="600"/>
                                          </p:stCondLst>
                                        </p:cTn>
                                        <p:tgtEl>
                                          <p:spTgt spid="78856"/>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from="(-#ppt_w/2)" to="(#ppt_x)" calcmode="lin" valueType="num">
                                      <p:cBhvr>
                                        <p:cTn id="21" dur="600" fill="hold">
                                          <p:stCondLst>
                                            <p:cond delay="0"/>
                                          </p:stCondLst>
                                        </p:cTn>
                                        <p:tgtEl>
                                          <p:spTgt spid="10"/>
                                        </p:tgtEl>
                                        <p:attrNameLst>
                                          <p:attrName>ppt_x</p:attrName>
                                        </p:attrNameLst>
                                      </p:cBhvr>
                                    </p:anim>
                                    <p:anim from="0" to="-1.0" calcmode="lin" valueType="num">
                                      <p:cBhvr>
                                        <p:cTn id="22" dur="200" decel="50000" autoRev="1" fill="hold">
                                          <p:stCondLst>
                                            <p:cond delay="600"/>
                                          </p:stCondLst>
                                        </p:cTn>
                                        <p:tgtEl>
                                          <p:spTgt spid="10"/>
                                        </p:tgtEl>
                                        <p:attrNameLst>
                                          <p:attrName>xshear</p:attrName>
                                        </p:attrNameLst>
                                      </p:cBhvr>
                                    </p:anim>
                                    <p:animScale>
                                      <p:cBhvr>
                                        <p:cTn id="23" dur="200" decel="100000" autoRev="1" fill="hold">
                                          <p:stCondLst>
                                            <p:cond delay="600"/>
                                          </p:stCondLst>
                                        </p:cTn>
                                        <p:tgtEl>
                                          <p:spTgt spid="10"/>
                                        </p:tgtEl>
                                      </p:cBhvr>
                                      <p:from x="100000" y="100000"/>
                                      <p:to x="80000" y="100000"/>
                                    </p:animScale>
                                    <p:anim by="(#ppt_h/3+#ppt_w*0.1)" calcmode="lin" valueType="num">
                                      <p:cBhvr additive="sum">
                                        <p:cTn id="24" dur="200" decel="100000" autoRev="1" fill="hold">
                                          <p:stCondLst>
                                            <p:cond delay="600"/>
                                          </p:stCondLst>
                                        </p:cTn>
                                        <p:tgtEl>
                                          <p:spTgt spid="10"/>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from="(-#ppt_w/2)" to="(#ppt_x)" calcmode="lin" valueType="num">
                                      <p:cBhvr>
                                        <p:cTn id="27" dur="600" fill="hold">
                                          <p:stCondLst>
                                            <p:cond delay="0"/>
                                          </p:stCondLst>
                                        </p:cTn>
                                        <p:tgtEl>
                                          <p:spTgt spid="9"/>
                                        </p:tgtEl>
                                        <p:attrNameLst>
                                          <p:attrName>ppt_x</p:attrName>
                                        </p:attrNameLst>
                                      </p:cBhvr>
                                    </p:anim>
                                    <p:anim from="0" to="-1.0" calcmode="lin" valueType="num">
                                      <p:cBhvr>
                                        <p:cTn id="28" dur="200" decel="50000" autoRev="1" fill="hold">
                                          <p:stCondLst>
                                            <p:cond delay="600"/>
                                          </p:stCondLst>
                                        </p:cTn>
                                        <p:tgtEl>
                                          <p:spTgt spid="9"/>
                                        </p:tgtEl>
                                        <p:attrNameLst>
                                          <p:attrName>xshear</p:attrName>
                                        </p:attrNameLst>
                                      </p:cBhvr>
                                    </p:anim>
                                    <p:animScale>
                                      <p:cBhvr>
                                        <p:cTn id="29" dur="200" decel="100000" autoRev="1" fill="hold">
                                          <p:stCondLst>
                                            <p:cond delay="600"/>
                                          </p:stCondLst>
                                        </p:cTn>
                                        <p:tgtEl>
                                          <p:spTgt spid="9"/>
                                        </p:tgtEl>
                                      </p:cBhvr>
                                      <p:from x="100000" y="100000"/>
                                      <p:to x="80000" y="100000"/>
                                    </p:animScale>
                                    <p:anim by="(#ppt_h/3+#ppt_w*0.1)" calcmode="lin" valueType="num">
                                      <p:cBhvr additive="sum">
                                        <p:cTn id="3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P spid="7885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76200"/>
            <a:ext cx="8229600" cy="1143000"/>
          </a:xfrm>
        </p:spPr>
        <p:txBody>
          <a:bodyPr/>
          <a:lstStyle/>
          <a:p>
            <a:pPr algn="l" eaLnBrk="1" hangingPunct="1">
              <a:lnSpc>
                <a:spcPct val="120000"/>
              </a:lnSpc>
            </a:pPr>
            <a:r>
              <a:rPr lang="en-US" altLang="en-US" sz="3600"/>
              <a:t>Consequences of having a </a:t>
            </a:r>
            <a:r>
              <a:rPr lang="en-US" altLang="en-US" sz="3600" i="1"/>
              <a:t>BRCA</a:t>
            </a:r>
            <a:r>
              <a:rPr lang="en-US" altLang="en-US" sz="3600"/>
              <a:t> mutation</a:t>
            </a:r>
            <a:endParaRPr lang="en-CA" altLang="en-US" sz="1800"/>
          </a:p>
        </p:txBody>
      </p:sp>
      <p:sp>
        <p:nvSpPr>
          <p:cNvPr id="18435" name="TextBox 3"/>
          <p:cNvSpPr txBox="1">
            <a:spLocks noChangeArrowheads="1"/>
          </p:cNvSpPr>
          <p:nvPr/>
        </p:nvSpPr>
        <p:spPr bwMode="auto">
          <a:xfrm>
            <a:off x="0" y="6488113"/>
            <a:ext cx="22860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i="1">
                <a:solidFill>
                  <a:prstClr val="black"/>
                </a:solidFill>
                <a:cs typeface="Arial" charset="0"/>
              </a:rPr>
              <a:t>Carroll CMAJ 2012</a:t>
            </a:r>
          </a:p>
        </p:txBody>
      </p:sp>
      <p:graphicFrame>
        <p:nvGraphicFramePr>
          <p:cNvPr id="3" name="Content Placeholder 2"/>
          <p:cNvGraphicFramePr>
            <a:graphicFrameLocks noGrp="1"/>
          </p:cNvGraphicFramePr>
          <p:nvPr>
            <p:ph idx="1"/>
          </p:nvPr>
        </p:nvGraphicFramePr>
        <p:xfrm>
          <a:off x="76212" y="990612"/>
          <a:ext cx="9143999" cy="5819775"/>
        </p:xfrm>
        <a:graphic>
          <a:graphicData uri="http://schemas.openxmlformats.org/drawingml/2006/table">
            <a:tbl>
              <a:tblPr firstRow="1" firstCol="1" bandRow="1" bandCol="1">
                <a:tableStyleId>{5C22544A-7EE6-4342-B048-85BDC9FD1C3A}</a:tableStyleId>
              </a:tblPr>
              <a:tblGrid>
                <a:gridCol w="2944678"/>
                <a:gridCol w="2301494"/>
                <a:gridCol w="2407125"/>
                <a:gridCol w="1490702"/>
              </a:tblGrid>
              <a:tr h="897167">
                <a:tc rowSpan="2">
                  <a:txBody>
                    <a:bodyPr/>
                    <a:lstStyle/>
                    <a:p>
                      <a:pPr marL="0" marR="0">
                        <a:lnSpc>
                          <a:spcPct val="115000"/>
                        </a:lnSpc>
                        <a:spcBef>
                          <a:spcPts val="0"/>
                        </a:spcBef>
                        <a:spcAft>
                          <a:spcPts val="1000"/>
                        </a:spcAft>
                        <a:tabLst>
                          <a:tab pos="0" algn="l"/>
                        </a:tabLst>
                      </a:pPr>
                      <a:r>
                        <a:rPr lang="en-AU" sz="2000" dirty="0">
                          <a:effectLst/>
                        </a:rPr>
                        <a:t>Cancer type</a:t>
                      </a:r>
                      <a:endParaRPr lang="en-US" sz="3200" dirty="0">
                        <a:effectLst/>
                        <a:latin typeface="Cambria"/>
                        <a:ea typeface="Times New Roman"/>
                        <a:cs typeface="Times New Roman"/>
                      </a:endParaRPr>
                    </a:p>
                  </a:txBody>
                  <a:tcPr marL="68580" marR="68580" marT="0" marB="0">
                    <a:solidFill>
                      <a:schemeClr val="accent5">
                        <a:lumMod val="50000"/>
                      </a:schemeClr>
                    </a:solidFill>
                  </a:tcPr>
                </a:tc>
                <a:tc gridSpan="2">
                  <a:txBody>
                    <a:bodyPr/>
                    <a:lstStyle/>
                    <a:p>
                      <a:pPr marL="0" marR="0">
                        <a:lnSpc>
                          <a:spcPct val="115000"/>
                        </a:lnSpc>
                        <a:spcBef>
                          <a:spcPts val="0"/>
                        </a:spcBef>
                        <a:spcAft>
                          <a:spcPts val="1000"/>
                        </a:spcAft>
                        <a:tabLst>
                          <a:tab pos="0" algn="l"/>
                        </a:tabLst>
                      </a:pPr>
                      <a:r>
                        <a:rPr lang="en-AU" sz="2000" dirty="0">
                          <a:effectLst/>
                        </a:rPr>
                        <a:t>Cancer risk in a mutation carriers of: </a:t>
                      </a:r>
                      <a:endParaRPr lang="en-US" sz="3200" dirty="0">
                        <a:effectLst/>
                        <a:latin typeface="Cambria"/>
                        <a:ea typeface="Times New Roman"/>
                        <a:cs typeface="Times New Roman"/>
                      </a:endParaRPr>
                    </a:p>
                  </a:txBody>
                  <a:tcPr marL="68580" marR="68580" marT="0" marB="0">
                    <a:solidFill>
                      <a:schemeClr val="accent5">
                        <a:lumMod val="50000"/>
                      </a:schemeClr>
                    </a:solidFill>
                  </a:tcPr>
                </a:tc>
                <a:tc hMerge="1">
                  <a:txBody>
                    <a:bodyPr/>
                    <a:lstStyle/>
                    <a:p>
                      <a:endParaRPr lang="en-US"/>
                    </a:p>
                  </a:txBody>
                  <a:tcPr/>
                </a:tc>
                <a:tc>
                  <a:txBody>
                    <a:bodyPr/>
                    <a:lstStyle/>
                    <a:p>
                      <a:pPr marL="0" marR="0" algn="ctr">
                        <a:lnSpc>
                          <a:spcPct val="115000"/>
                        </a:lnSpc>
                        <a:spcBef>
                          <a:spcPts val="0"/>
                        </a:spcBef>
                        <a:spcAft>
                          <a:spcPts val="1000"/>
                        </a:spcAft>
                        <a:tabLst>
                          <a:tab pos="0" algn="l"/>
                        </a:tabLst>
                      </a:pPr>
                      <a:r>
                        <a:rPr lang="en-AU" sz="2000" dirty="0">
                          <a:effectLst/>
                        </a:rPr>
                        <a:t>General Population</a:t>
                      </a:r>
                      <a:endParaRPr lang="en-US" sz="3200" dirty="0">
                        <a:effectLst/>
                        <a:latin typeface="Cambria"/>
                        <a:ea typeface="Times New Roman"/>
                        <a:cs typeface="Times New Roman"/>
                      </a:endParaRPr>
                    </a:p>
                  </a:txBody>
                  <a:tcPr marL="68580" marR="68580" marT="0" marB="0">
                    <a:solidFill>
                      <a:schemeClr val="accent5">
                        <a:lumMod val="50000"/>
                      </a:schemeClr>
                    </a:solidFill>
                  </a:tcPr>
                </a:tc>
              </a:tr>
              <a:tr h="520095">
                <a:tc vMerge="1">
                  <a:txBody>
                    <a:bodyPr/>
                    <a:lstStyle/>
                    <a:p>
                      <a:endParaRPr lang="en-US"/>
                    </a:p>
                  </a:txBody>
                  <a:tcPr/>
                </a:tc>
                <a:tc>
                  <a:txBody>
                    <a:bodyPr/>
                    <a:lstStyle/>
                    <a:p>
                      <a:pPr marL="0" marR="0" algn="ctr">
                        <a:lnSpc>
                          <a:spcPct val="115000"/>
                        </a:lnSpc>
                        <a:spcBef>
                          <a:spcPts val="0"/>
                        </a:spcBef>
                        <a:spcAft>
                          <a:spcPts val="1000"/>
                        </a:spcAft>
                        <a:tabLst>
                          <a:tab pos="0" algn="l"/>
                        </a:tabLst>
                      </a:pPr>
                      <a:r>
                        <a:rPr lang="en-AU" sz="2000" i="1" dirty="0">
                          <a:solidFill>
                            <a:schemeClr val="bg1"/>
                          </a:solidFill>
                          <a:effectLst/>
                        </a:rPr>
                        <a:t>BRCA1</a:t>
                      </a:r>
                      <a:endParaRPr lang="en-US" sz="3200" i="1" dirty="0">
                        <a:solidFill>
                          <a:schemeClr val="bg1"/>
                        </a:solidFill>
                        <a:effectLst/>
                        <a:latin typeface="Cambria"/>
                        <a:ea typeface="Times New Roman"/>
                        <a:cs typeface="Times New Roman"/>
                      </a:endParaRPr>
                    </a:p>
                  </a:txBody>
                  <a:tcPr marL="68580" marR="68580" marT="0" marB="0" anchor="ctr">
                    <a:solidFill>
                      <a:schemeClr val="accent5">
                        <a:lumMod val="75000"/>
                      </a:schemeClr>
                    </a:solidFill>
                  </a:tcPr>
                </a:tc>
                <a:tc>
                  <a:txBody>
                    <a:bodyPr/>
                    <a:lstStyle/>
                    <a:p>
                      <a:pPr marL="0" marR="0" algn="ctr">
                        <a:lnSpc>
                          <a:spcPct val="115000"/>
                        </a:lnSpc>
                        <a:spcBef>
                          <a:spcPts val="0"/>
                        </a:spcBef>
                        <a:spcAft>
                          <a:spcPts val="1000"/>
                        </a:spcAft>
                        <a:tabLst>
                          <a:tab pos="0" algn="l"/>
                        </a:tabLst>
                      </a:pPr>
                      <a:r>
                        <a:rPr lang="en-AU" sz="2000" i="1" dirty="0">
                          <a:solidFill>
                            <a:schemeClr val="bg1"/>
                          </a:solidFill>
                          <a:effectLst/>
                        </a:rPr>
                        <a:t>BRCA2</a:t>
                      </a:r>
                      <a:endParaRPr lang="en-US" sz="3200" i="1" dirty="0">
                        <a:solidFill>
                          <a:schemeClr val="bg1"/>
                        </a:solidFill>
                        <a:effectLst/>
                        <a:latin typeface="Cambria"/>
                        <a:ea typeface="Times New Roman"/>
                        <a:cs typeface="Times New Roman"/>
                      </a:endParaRPr>
                    </a:p>
                  </a:txBody>
                  <a:tcPr marL="68580" marR="68580" marT="0" marB="0" anchor="ctr">
                    <a:solidFill>
                      <a:schemeClr val="accent5">
                        <a:lumMod val="75000"/>
                      </a:schemeClr>
                    </a:solidFill>
                  </a:tcPr>
                </a:tc>
                <a:tc>
                  <a:txBody>
                    <a:bodyPr/>
                    <a:lstStyle/>
                    <a:p>
                      <a:pPr marL="0" marR="0" algn="ctr">
                        <a:lnSpc>
                          <a:spcPct val="115000"/>
                        </a:lnSpc>
                        <a:spcBef>
                          <a:spcPts val="0"/>
                        </a:spcBef>
                        <a:spcAft>
                          <a:spcPts val="1000"/>
                        </a:spcAft>
                        <a:tabLst>
                          <a:tab pos="0" algn="l"/>
                        </a:tabLst>
                      </a:pPr>
                      <a:r>
                        <a:rPr lang="en-AU" sz="2000" dirty="0">
                          <a:solidFill>
                            <a:schemeClr val="bg1"/>
                          </a:solidFill>
                          <a:effectLst/>
                        </a:rPr>
                        <a:t> </a:t>
                      </a:r>
                      <a:endParaRPr lang="en-US" sz="3200" dirty="0">
                        <a:solidFill>
                          <a:schemeClr val="bg1"/>
                        </a:solidFill>
                        <a:effectLst/>
                        <a:latin typeface="Cambria"/>
                        <a:ea typeface="Times New Roman"/>
                        <a:cs typeface="Times New Roman"/>
                      </a:endParaRPr>
                    </a:p>
                  </a:txBody>
                  <a:tcPr marL="68580" marR="68580" marT="0" marB="0" anchor="ctr">
                    <a:solidFill>
                      <a:schemeClr val="accent5">
                        <a:lumMod val="75000"/>
                      </a:schemeClr>
                    </a:solidFill>
                  </a:tcPr>
                </a:tc>
              </a:tr>
              <a:tr h="1402138">
                <a:tc>
                  <a:txBody>
                    <a:bodyPr/>
                    <a:lstStyle/>
                    <a:p>
                      <a:pPr marL="0" marR="0">
                        <a:lnSpc>
                          <a:spcPct val="115000"/>
                        </a:lnSpc>
                        <a:spcBef>
                          <a:spcPts val="0"/>
                        </a:spcBef>
                        <a:spcAft>
                          <a:spcPts val="1000"/>
                        </a:spcAft>
                        <a:tabLst>
                          <a:tab pos="0" algn="l"/>
                        </a:tabLst>
                      </a:pPr>
                      <a:r>
                        <a:rPr lang="en-AU" sz="2000" dirty="0">
                          <a:effectLst/>
                        </a:rPr>
                        <a:t>Cumulative lifetime invasive breast cancer risk in women (by age 70) </a:t>
                      </a:r>
                      <a:endParaRPr lang="en-US" sz="3200" dirty="0">
                        <a:effectLst/>
                        <a:latin typeface="Cambria"/>
                        <a:ea typeface="Times New Roman"/>
                        <a:cs typeface="Times New Roman"/>
                      </a:endParaRPr>
                    </a:p>
                  </a:txBody>
                  <a:tcPr marL="68580" marR="68580" marT="0" marB="0">
                    <a:solidFill>
                      <a:schemeClr val="accent5">
                        <a:lumMod val="50000"/>
                      </a:schemeClr>
                    </a:solidFill>
                  </a:tcPr>
                </a:tc>
                <a:tc>
                  <a:txBody>
                    <a:bodyPr/>
                    <a:lstStyle/>
                    <a:p>
                      <a:pPr marL="0" marR="0" algn="ctr">
                        <a:lnSpc>
                          <a:spcPct val="115000"/>
                        </a:lnSpc>
                        <a:spcBef>
                          <a:spcPts val="0"/>
                        </a:spcBef>
                        <a:spcAft>
                          <a:spcPts val="1000"/>
                        </a:spcAft>
                        <a:tabLst>
                          <a:tab pos="0" algn="l"/>
                        </a:tabLst>
                      </a:pPr>
                      <a:r>
                        <a:rPr lang="en-AU" sz="2400" dirty="0">
                          <a:effectLst/>
                        </a:rPr>
                        <a:t>57%</a:t>
                      </a:r>
                      <a:endParaRPr lang="en-US" sz="3200" dirty="0">
                        <a:effectLst/>
                        <a:latin typeface="Cambria"/>
                        <a:ea typeface="Times New Roman"/>
                        <a:cs typeface="Times New Roman"/>
                      </a:endParaRP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1000"/>
                        </a:spcAft>
                        <a:tabLst>
                          <a:tab pos="0" algn="l"/>
                        </a:tabLst>
                      </a:pPr>
                      <a:r>
                        <a:rPr lang="en-AU" sz="2400" dirty="0">
                          <a:effectLst/>
                        </a:rPr>
                        <a:t>49%</a:t>
                      </a:r>
                      <a:endParaRPr lang="en-US" sz="3200" dirty="0">
                        <a:effectLst/>
                        <a:latin typeface="Cambria"/>
                        <a:ea typeface="Times New Roman"/>
                        <a:cs typeface="Times New Roman"/>
                      </a:endParaRP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1000"/>
                        </a:spcAft>
                        <a:tabLst>
                          <a:tab pos="0" algn="l"/>
                        </a:tabLst>
                      </a:pPr>
                      <a:r>
                        <a:rPr lang="en-AU" sz="2400" dirty="0">
                          <a:effectLst/>
                        </a:rPr>
                        <a:t>~12%</a:t>
                      </a:r>
                      <a:endParaRPr lang="en-US" sz="3200" dirty="0">
                        <a:effectLst/>
                        <a:latin typeface="Cambria"/>
                        <a:ea typeface="Times New Roman"/>
                        <a:cs typeface="Times New Roman"/>
                      </a:endParaRPr>
                    </a:p>
                  </a:txBody>
                  <a:tcPr marL="68580" marR="68580" marT="0" marB="0" anchor="ctr">
                    <a:solidFill>
                      <a:schemeClr val="accent5">
                        <a:lumMod val="20000"/>
                        <a:lumOff val="80000"/>
                      </a:schemeClr>
                    </a:solidFill>
                  </a:tcPr>
                </a:tc>
              </a:tr>
              <a:tr h="1051604">
                <a:tc>
                  <a:txBody>
                    <a:bodyPr/>
                    <a:lstStyle/>
                    <a:p>
                      <a:pPr marL="0" marR="0">
                        <a:lnSpc>
                          <a:spcPct val="115000"/>
                        </a:lnSpc>
                        <a:spcBef>
                          <a:spcPts val="0"/>
                        </a:spcBef>
                        <a:spcAft>
                          <a:spcPts val="1000"/>
                        </a:spcAft>
                        <a:tabLst>
                          <a:tab pos="0" algn="l"/>
                        </a:tabLst>
                      </a:pPr>
                      <a:r>
                        <a:rPr lang="en-AU" sz="2000" dirty="0">
                          <a:effectLst/>
                        </a:rPr>
                        <a:t>Cumulative lifetime ovarian cancer risk (by age 70)</a:t>
                      </a:r>
                      <a:endParaRPr lang="en-US" sz="3200" dirty="0">
                        <a:effectLst/>
                        <a:latin typeface="Cambria"/>
                        <a:ea typeface="Times New Roman"/>
                        <a:cs typeface="Times New Roman"/>
                      </a:endParaRPr>
                    </a:p>
                  </a:txBody>
                  <a:tcPr marL="68580" marR="68580" marT="0" marB="0">
                    <a:solidFill>
                      <a:schemeClr val="accent5">
                        <a:lumMod val="50000"/>
                      </a:schemeClr>
                    </a:solidFill>
                  </a:tcPr>
                </a:tc>
                <a:tc>
                  <a:txBody>
                    <a:bodyPr/>
                    <a:lstStyle/>
                    <a:p>
                      <a:pPr marL="0" marR="0" algn="ctr">
                        <a:lnSpc>
                          <a:spcPct val="115000"/>
                        </a:lnSpc>
                        <a:spcBef>
                          <a:spcPts val="0"/>
                        </a:spcBef>
                        <a:spcAft>
                          <a:spcPts val="1000"/>
                        </a:spcAft>
                        <a:tabLst>
                          <a:tab pos="0" algn="l"/>
                        </a:tabLst>
                      </a:pPr>
                      <a:r>
                        <a:rPr lang="en-AU" sz="2400" dirty="0">
                          <a:effectLst/>
                        </a:rPr>
                        <a:t>40%</a:t>
                      </a:r>
                      <a:endParaRPr lang="en-US" sz="3200" dirty="0">
                        <a:effectLst/>
                        <a:latin typeface="Cambria"/>
                        <a:ea typeface="Times New Roman"/>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1000"/>
                        </a:spcAft>
                        <a:tabLst>
                          <a:tab pos="0" algn="l"/>
                        </a:tabLst>
                      </a:pPr>
                      <a:r>
                        <a:rPr lang="en-AU" sz="2400" dirty="0">
                          <a:effectLst/>
                        </a:rPr>
                        <a:t>18%</a:t>
                      </a:r>
                      <a:endParaRPr lang="en-US" sz="3200" dirty="0">
                        <a:effectLst/>
                        <a:latin typeface="Cambria"/>
                        <a:ea typeface="Times New Roman"/>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1000"/>
                        </a:spcAft>
                        <a:tabLst>
                          <a:tab pos="0" algn="l"/>
                        </a:tabLst>
                      </a:pPr>
                      <a:r>
                        <a:rPr lang="en-AU" sz="2400" dirty="0">
                          <a:effectLst/>
                        </a:rPr>
                        <a:t>~1.3%</a:t>
                      </a:r>
                      <a:endParaRPr lang="en-US" sz="3200" dirty="0">
                        <a:effectLst/>
                        <a:latin typeface="Cambria"/>
                        <a:ea typeface="Times New Roman"/>
                        <a:cs typeface="Times New Roman"/>
                      </a:endParaRPr>
                    </a:p>
                  </a:txBody>
                  <a:tcPr marL="68580" marR="68580" marT="0" marB="0" anchor="ctr">
                    <a:solidFill>
                      <a:schemeClr val="bg1"/>
                    </a:solidFill>
                  </a:tcPr>
                </a:tc>
              </a:tr>
              <a:tr h="1051604">
                <a:tc>
                  <a:txBody>
                    <a:bodyPr/>
                    <a:lstStyle/>
                    <a:p>
                      <a:pPr marL="0" marR="0">
                        <a:lnSpc>
                          <a:spcPct val="115000"/>
                        </a:lnSpc>
                        <a:spcBef>
                          <a:spcPts val="0"/>
                        </a:spcBef>
                        <a:spcAft>
                          <a:spcPts val="1000"/>
                        </a:spcAft>
                        <a:tabLst>
                          <a:tab pos="0" algn="l"/>
                        </a:tabLst>
                      </a:pPr>
                      <a:r>
                        <a:rPr lang="en-AU" sz="2000" dirty="0">
                          <a:effectLst/>
                        </a:rPr>
                        <a:t>Cumulative lifetime breast cancer risk in men (by age 70)</a:t>
                      </a:r>
                      <a:endParaRPr lang="en-US" sz="3200" dirty="0">
                        <a:effectLst/>
                        <a:latin typeface="Cambria"/>
                        <a:ea typeface="Times New Roman"/>
                        <a:cs typeface="Times New Roman"/>
                      </a:endParaRPr>
                    </a:p>
                  </a:txBody>
                  <a:tcPr marL="68580" marR="68580" marT="0" marB="0">
                    <a:solidFill>
                      <a:schemeClr val="accent5">
                        <a:lumMod val="50000"/>
                      </a:schemeClr>
                    </a:solidFill>
                  </a:tcPr>
                </a:tc>
                <a:tc>
                  <a:txBody>
                    <a:bodyPr/>
                    <a:lstStyle/>
                    <a:p>
                      <a:pPr marL="0" marR="0" algn="ctr">
                        <a:lnSpc>
                          <a:spcPct val="115000"/>
                        </a:lnSpc>
                        <a:spcBef>
                          <a:spcPts val="0"/>
                        </a:spcBef>
                        <a:spcAft>
                          <a:spcPts val="0"/>
                        </a:spcAft>
                        <a:tabLst>
                          <a:tab pos="0" algn="l"/>
                        </a:tabLst>
                      </a:pPr>
                      <a:r>
                        <a:rPr lang="en-AU" sz="2400" dirty="0">
                          <a:effectLst/>
                        </a:rPr>
                        <a:t>Increased</a:t>
                      </a:r>
                      <a:endParaRPr lang="en-US" sz="2400" dirty="0">
                        <a:effectLst/>
                      </a:endParaRPr>
                    </a:p>
                    <a:p>
                      <a:pPr marL="0" marR="0" algn="ctr">
                        <a:lnSpc>
                          <a:spcPct val="115000"/>
                        </a:lnSpc>
                        <a:spcBef>
                          <a:spcPts val="0"/>
                        </a:spcBef>
                        <a:spcAft>
                          <a:spcPts val="0"/>
                        </a:spcAft>
                        <a:tabLst>
                          <a:tab pos="0" algn="l"/>
                        </a:tabLst>
                      </a:pPr>
                      <a:r>
                        <a:rPr lang="en-AU" sz="1800" dirty="0">
                          <a:effectLst/>
                        </a:rPr>
                        <a:t>(controversial)</a:t>
                      </a:r>
                      <a:endParaRPr lang="en-US" sz="2400" dirty="0">
                        <a:effectLst/>
                        <a:latin typeface="Cambria"/>
                        <a:ea typeface="Times New Roman"/>
                        <a:cs typeface="Times New Roman"/>
                      </a:endParaRP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1000"/>
                        </a:spcAft>
                        <a:tabLst>
                          <a:tab pos="0" algn="l"/>
                        </a:tabLst>
                      </a:pPr>
                      <a:r>
                        <a:rPr lang="en-AU" sz="2400" dirty="0">
                          <a:effectLst/>
                        </a:rPr>
                        <a:t>6-7%</a:t>
                      </a:r>
                      <a:endParaRPr lang="en-US" sz="3200" dirty="0">
                        <a:effectLst/>
                        <a:latin typeface="Cambria"/>
                        <a:ea typeface="Times New Roman"/>
                        <a:cs typeface="Times New Roman"/>
                      </a:endParaRP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1000"/>
                        </a:spcAft>
                        <a:tabLst>
                          <a:tab pos="0" algn="l"/>
                        </a:tabLst>
                      </a:pPr>
                      <a:r>
                        <a:rPr lang="en-AU" sz="2400" dirty="0">
                          <a:effectLst/>
                        </a:rPr>
                        <a:t>0.1%</a:t>
                      </a:r>
                      <a:endParaRPr lang="en-US" sz="3200" dirty="0">
                        <a:effectLst/>
                        <a:latin typeface="Cambria"/>
                        <a:ea typeface="Times New Roman"/>
                        <a:cs typeface="Times New Roman"/>
                      </a:endParaRPr>
                    </a:p>
                  </a:txBody>
                  <a:tcPr marL="68580" marR="68580" marT="0" marB="0" anchor="ctr">
                    <a:solidFill>
                      <a:schemeClr val="accent5">
                        <a:lumMod val="20000"/>
                        <a:lumOff val="80000"/>
                      </a:schemeClr>
                    </a:solidFill>
                  </a:tcPr>
                </a:tc>
              </a:tr>
              <a:tr h="897167">
                <a:tc>
                  <a:txBody>
                    <a:bodyPr/>
                    <a:lstStyle/>
                    <a:p>
                      <a:pPr marL="0" marR="0">
                        <a:lnSpc>
                          <a:spcPct val="115000"/>
                        </a:lnSpc>
                        <a:spcBef>
                          <a:spcPts val="0"/>
                        </a:spcBef>
                        <a:spcAft>
                          <a:spcPts val="1000"/>
                        </a:spcAft>
                        <a:tabLst>
                          <a:tab pos="0" algn="l"/>
                        </a:tabLst>
                      </a:pPr>
                      <a:r>
                        <a:rPr lang="en-AU" sz="2000" dirty="0">
                          <a:effectLst/>
                        </a:rPr>
                        <a:t>Lifetime prostate cancer risk (by age 70)</a:t>
                      </a:r>
                      <a:endParaRPr lang="en-US" sz="3200" dirty="0">
                        <a:effectLst/>
                        <a:latin typeface="Cambria"/>
                        <a:ea typeface="Times New Roman"/>
                        <a:cs typeface="Times New Roman"/>
                      </a:endParaRPr>
                    </a:p>
                  </a:txBody>
                  <a:tcPr marL="68580" marR="68580" marT="0" marB="0">
                    <a:solidFill>
                      <a:schemeClr val="accent5">
                        <a:lumMod val="50000"/>
                      </a:schemeClr>
                    </a:solidFill>
                  </a:tcPr>
                </a:tc>
                <a:tc>
                  <a:txBody>
                    <a:bodyPr/>
                    <a:lstStyle/>
                    <a:p>
                      <a:pPr marL="0" marR="0" algn="ctr">
                        <a:lnSpc>
                          <a:spcPct val="115000"/>
                        </a:lnSpc>
                        <a:spcBef>
                          <a:spcPts val="0"/>
                        </a:spcBef>
                        <a:spcAft>
                          <a:spcPts val="1000"/>
                        </a:spcAft>
                        <a:tabLst>
                          <a:tab pos="0" algn="l"/>
                        </a:tabLst>
                      </a:pPr>
                      <a:r>
                        <a:rPr lang="en-AU" sz="2400" dirty="0">
                          <a:effectLst/>
                        </a:rPr>
                        <a:t>n/a</a:t>
                      </a:r>
                      <a:endParaRPr lang="en-US" sz="3200" dirty="0">
                        <a:effectLst/>
                        <a:latin typeface="Cambria"/>
                        <a:ea typeface="Times New Roman"/>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1000"/>
                        </a:spcAft>
                        <a:tabLst>
                          <a:tab pos="0" algn="l"/>
                        </a:tabLst>
                      </a:pPr>
                      <a:r>
                        <a:rPr lang="en-AU" sz="2400" dirty="0">
                          <a:effectLst/>
                        </a:rPr>
                        <a:t>2-6x </a:t>
                      </a:r>
                      <a:r>
                        <a:rPr lang="en-AU" sz="1800" dirty="0">
                          <a:effectLst/>
                        </a:rPr>
                        <a:t>increased risk</a:t>
                      </a:r>
                      <a:endParaRPr lang="en-US" sz="2400" dirty="0">
                        <a:effectLst/>
                        <a:latin typeface="Cambria"/>
                        <a:ea typeface="Times New Roman"/>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1000"/>
                        </a:spcAft>
                        <a:tabLst>
                          <a:tab pos="0" algn="l"/>
                        </a:tabLst>
                      </a:pPr>
                      <a:r>
                        <a:rPr lang="en-AU" sz="2400" dirty="0">
                          <a:effectLst/>
                        </a:rPr>
                        <a:t>~14%</a:t>
                      </a:r>
                      <a:endParaRPr lang="en-US" sz="3200" dirty="0">
                        <a:effectLst/>
                        <a:latin typeface="Cambria"/>
                        <a:ea typeface="Times New Roman"/>
                        <a:cs typeface="Times New Roman"/>
                      </a:endParaRPr>
                    </a:p>
                  </a:txBody>
                  <a:tcPr marL="68580" marR="68580" marT="0" marB="0" anchor="ctr">
                    <a:solidFill>
                      <a:schemeClr val="bg1"/>
                    </a:solidFill>
                  </a:tcPr>
                </a:tc>
              </a:tr>
            </a:tbl>
          </a:graphicData>
        </a:graphic>
      </p:graphicFrame>
    </p:spTree>
    <p:extLst>
      <p:ext uri="{BB962C8B-B14F-4D97-AF65-F5344CB8AC3E}">
        <p14:creationId xmlns:p14="http://schemas.microsoft.com/office/powerpoint/2010/main" val="2606902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ltLang="en-US" sz="4000"/>
              <a:t>Screening and Surveillance for </a:t>
            </a:r>
            <a:r>
              <a:rPr lang="en-CA" altLang="en-US" sz="4000" i="1"/>
              <a:t>BRCA</a:t>
            </a:r>
            <a:r>
              <a:rPr lang="en-CA" altLang="en-US" sz="4000"/>
              <a:t> gene mutation carriers</a:t>
            </a:r>
          </a:p>
        </p:txBody>
      </p:sp>
      <p:sp>
        <p:nvSpPr>
          <p:cNvPr id="19459" name="Content Placeholder 1"/>
          <p:cNvSpPr>
            <a:spLocks noGrp="1"/>
          </p:cNvSpPr>
          <p:nvPr>
            <p:ph idx="1"/>
          </p:nvPr>
        </p:nvSpPr>
        <p:spPr>
          <a:xfrm>
            <a:off x="457200" y="1600200"/>
            <a:ext cx="8458200" cy="4648200"/>
          </a:xfrm>
          <a:solidFill>
            <a:schemeClr val="bg1"/>
          </a:solidFill>
        </p:spPr>
        <p:txBody>
          <a:bodyPr/>
          <a:lstStyle/>
          <a:p>
            <a:pPr marL="361722" lvl="2" indent="-361722"/>
            <a:r>
              <a:rPr lang="en-CA" altLang="en-US" smtClean="0"/>
              <a:t>Increased surveillance</a:t>
            </a:r>
          </a:p>
          <a:p>
            <a:pPr marL="818646" lvl="3" indent="-361722"/>
            <a:r>
              <a:rPr lang="en-CA" altLang="en-US" smtClean="0"/>
              <a:t>MRI + mammography from age 25-30</a:t>
            </a:r>
          </a:p>
          <a:p>
            <a:pPr marL="361722" lvl="2" indent="-361722"/>
            <a:r>
              <a:rPr lang="en-CA" altLang="en-US" smtClean="0"/>
              <a:t>Chemoprevention</a:t>
            </a:r>
          </a:p>
          <a:p>
            <a:pPr marL="818646" lvl="3" indent="-361722"/>
            <a:r>
              <a:rPr lang="en-CA" altLang="en-US" smtClean="0"/>
              <a:t>Selective estrogen receptor modulators (SERMs) i.e. Tamoxifen/Raloxifene  ~50% reduction in RR of breast cancer; reduce BrCA risk in healthy BRCA2 carriers by ~60%</a:t>
            </a:r>
          </a:p>
          <a:p>
            <a:pPr marL="818646" lvl="3" indent="-361722"/>
            <a:r>
              <a:rPr lang="en-CA" altLang="en-US" smtClean="0"/>
              <a:t>Aromatase inhibitors (exemestane, anastrozole, letrozole) under investigation</a:t>
            </a:r>
          </a:p>
          <a:p>
            <a:pPr marL="361722" lvl="2" indent="-361722"/>
            <a:r>
              <a:rPr lang="en-CA" altLang="en-US" smtClean="0"/>
              <a:t>Risk-reduction surgery</a:t>
            </a:r>
          </a:p>
          <a:p>
            <a:pPr marL="818646" lvl="3" indent="-361722"/>
            <a:r>
              <a:rPr lang="en-CA" altLang="en-US" smtClean="0"/>
              <a:t>Bilateral mastectomy: ~ 90% risk reduction in Br Ca</a:t>
            </a:r>
          </a:p>
          <a:p>
            <a:pPr marL="818646" lvl="3" indent="-361722"/>
            <a:r>
              <a:rPr lang="en-CA" altLang="en-US" smtClean="0"/>
              <a:t>Bilateral salpingo-oophorectomy (BSO): </a:t>
            </a:r>
            <a:r>
              <a:rPr lang="en-US" altLang="en-US" smtClean="0"/>
              <a:t>80% reduction in risk of ovarian/fallopian tube cancer; 50% reduction in risk of BrCA; Optimal age of BSO=pre-menopause</a:t>
            </a:r>
            <a:endParaRPr lang="en-CA" altLang="en-US" smtClean="0"/>
          </a:p>
        </p:txBody>
      </p:sp>
    </p:spTree>
    <p:extLst>
      <p:ext uri="{BB962C8B-B14F-4D97-AF65-F5344CB8AC3E}">
        <p14:creationId xmlns:p14="http://schemas.microsoft.com/office/powerpoint/2010/main" val="4018797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r>
              <a:rPr lang="en-CA" altLang="en-US" sz="3600"/>
              <a:t>What do the genetic test results mean?</a:t>
            </a:r>
          </a:p>
        </p:txBody>
      </p:sp>
      <p:sp>
        <p:nvSpPr>
          <p:cNvPr id="17411" name="Content Placeholder 2"/>
          <p:cNvSpPr>
            <a:spLocks noGrp="1"/>
          </p:cNvSpPr>
          <p:nvPr>
            <p:ph idx="1"/>
          </p:nvPr>
        </p:nvSpPr>
        <p:spPr>
          <a:xfrm>
            <a:off x="533400" y="2362200"/>
            <a:ext cx="8229600" cy="3657600"/>
          </a:xfrm>
        </p:spPr>
        <p:txBody>
          <a:bodyPr/>
          <a:lstStyle/>
          <a:p>
            <a:r>
              <a:rPr lang="en-AU" altLang="en-US" smtClean="0"/>
              <a:t>The patient has an increased lifetime risk to develop certain cancers </a:t>
            </a:r>
          </a:p>
          <a:p>
            <a:r>
              <a:rPr lang="en-AU" altLang="en-US" smtClean="0"/>
              <a:t>Screening and surveillance recommendations to improve outcome</a:t>
            </a:r>
          </a:p>
          <a:p>
            <a:r>
              <a:rPr lang="en-AU" altLang="en-US" smtClean="0"/>
              <a:t>Family members are at risk of carrying the same mutation and of having similar cancer risks</a:t>
            </a:r>
            <a:endParaRPr lang="en-CA" altLang="en-US" smtClean="0"/>
          </a:p>
          <a:p>
            <a:endParaRPr lang="en-CA" altLang="en-US" smtClean="0"/>
          </a:p>
        </p:txBody>
      </p:sp>
      <p:sp>
        <p:nvSpPr>
          <p:cNvPr id="4" name="Rectangle 2"/>
          <p:cNvSpPr txBox="1">
            <a:spLocks noRot="1" noChangeArrowheads="1"/>
          </p:cNvSpPr>
          <p:nvPr/>
        </p:nvSpPr>
        <p:spPr bwMode="auto">
          <a:xfrm>
            <a:off x="609600" y="1295400"/>
            <a:ext cx="8229600" cy="792163"/>
          </a:xfrm>
          <a:prstGeom prst="rect">
            <a:avLst/>
          </a:prstGeom>
          <a:solidFill>
            <a:schemeClr val="bg1">
              <a:lumMod val="85000"/>
            </a:schemeClr>
          </a:solidFill>
          <a:ln>
            <a:noFill/>
          </a:ln>
        </p:spPr>
        <p:txBody>
          <a:bodyPr lIns="91383" tIns="45692" rIns="91383" bIns="45692"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a:solidFill>
                  <a:prstClr val="black"/>
                </a:solidFill>
              </a:rPr>
              <a:t>Positive test result: Gene mutation known to be pathogenic found</a:t>
            </a:r>
          </a:p>
        </p:txBody>
      </p:sp>
    </p:spTree>
    <p:extLst>
      <p:ext uri="{BB962C8B-B14F-4D97-AF65-F5344CB8AC3E}">
        <p14:creationId xmlns:p14="http://schemas.microsoft.com/office/powerpoint/2010/main" val="2790623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altLang="en-US" dirty="0" smtClean="0"/>
              <a:t>Treatment options for affected </a:t>
            </a:r>
            <a:r>
              <a:rPr lang="en-CA" altLang="en-US" i="1" dirty="0" smtClean="0"/>
              <a:t>BRCA</a:t>
            </a:r>
            <a:r>
              <a:rPr lang="en-CA" altLang="en-US" dirty="0" smtClean="0"/>
              <a:t> mutation carriers</a:t>
            </a:r>
          </a:p>
        </p:txBody>
      </p:sp>
      <p:sp>
        <p:nvSpPr>
          <p:cNvPr id="3" name="Content Placeholder 2"/>
          <p:cNvSpPr>
            <a:spLocks noGrp="1"/>
          </p:cNvSpPr>
          <p:nvPr>
            <p:ph idx="1"/>
          </p:nvPr>
        </p:nvSpPr>
        <p:spPr>
          <a:xfrm>
            <a:off x="457200" y="1600212"/>
            <a:ext cx="8229600" cy="4811713"/>
          </a:xfrm>
        </p:spPr>
        <p:txBody>
          <a:bodyPr/>
          <a:lstStyle/>
          <a:p>
            <a:pPr>
              <a:defRPr/>
            </a:pPr>
            <a:r>
              <a:rPr lang="en-CA" dirty="0"/>
              <a:t>M</a:t>
            </a:r>
            <a:r>
              <a:rPr lang="en-CA" dirty="0" smtClean="0"/>
              <a:t>ore </a:t>
            </a:r>
            <a:r>
              <a:rPr lang="en-CA" dirty="0"/>
              <a:t>frequent, or intensive cancer </a:t>
            </a:r>
            <a:r>
              <a:rPr lang="en-CA" dirty="0" smtClean="0"/>
              <a:t>screening</a:t>
            </a:r>
          </a:p>
          <a:p>
            <a:pPr>
              <a:defRPr/>
            </a:pPr>
            <a:r>
              <a:rPr lang="en-CA" dirty="0" smtClean="0"/>
              <a:t>Risk-reducing </a:t>
            </a:r>
            <a:r>
              <a:rPr lang="en-CA" dirty="0"/>
              <a:t>medications </a:t>
            </a:r>
            <a:endParaRPr lang="en-CA" dirty="0" smtClean="0"/>
          </a:p>
          <a:p>
            <a:pPr lvl="1">
              <a:defRPr/>
            </a:pPr>
            <a:r>
              <a:rPr lang="en-CA" dirty="0" smtClean="0"/>
              <a:t>e.g. tamoxifen </a:t>
            </a:r>
            <a:r>
              <a:rPr lang="en-CA" dirty="0"/>
              <a:t>or </a:t>
            </a:r>
            <a:r>
              <a:rPr lang="en-CA" dirty="0" err="1" smtClean="0"/>
              <a:t>raloxifene</a:t>
            </a:r>
            <a:endParaRPr lang="en-CA" dirty="0" smtClean="0"/>
          </a:p>
          <a:p>
            <a:pPr>
              <a:defRPr/>
            </a:pPr>
            <a:r>
              <a:rPr lang="en-CA" dirty="0"/>
              <a:t>R</a:t>
            </a:r>
            <a:r>
              <a:rPr lang="en-CA" dirty="0" smtClean="0"/>
              <a:t>isk-reducing </a:t>
            </a:r>
            <a:r>
              <a:rPr lang="en-CA" dirty="0"/>
              <a:t>surgery </a:t>
            </a:r>
            <a:endParaRPr lang="en-CA" dirty="0" smtClean="0"/>
          </a:p>
          <a:p>
            <a:pPr lvl="1">
              <a:defRPr/>
            </a:pPr>
            <a:r>
              <a:rPr lang="en-CA" dirty="0" smtClean="0"/>
              <a:t>e.g. </a:t>
            </a:r>
            <a:r>
              <a:rPr lang="en-CA" dirty="0"/>
              <a:t>mastectomy </a:t>
            </a:r>
            <a:r>
              <a:rPr lang="en-CA" dirty="0" smtClean="0"/>
              <a:t>or bilateral </a:t>
            </a:r>
            <a:r>
              <a:rPr lang="en-CA" dirty="0" err="1" smtClean="0"/>
              <a:t>salpingo</a:t>
            </a:r>
            <a:r>
              <a:rPr lang="en-CA" dirty="0" smtClean="0"/>
              <a:t>-oophorectomy(BS0)</a:t>
            </a:r>
          </a:p>
          <a:p>
            <a:pPr>
              <a:defRPr/>
            </a:pPr>
            <a:r>
              <a:rPr lang="en-CA" dirty="0" smtClean="0"/>
              <a:t>New adjuvant</a:t>
            </a:r>
            <a:r>
              <a:rPr lang="en-CA" dirty="0"/>
              <a:t>, neoadjuvant, and metastatic treatments </a:t>
            </a:r>
            <a:endParaRPr lang="en-CA" dirty="0" smtClean="0"/>
          </a:p>
          <a:p>
            <a:pPr lvl="1">
              <a:defRPr/>
            </a:pPr>
            <a:r>
              <a:rPr lang="en-CA" dirty="0" smtClean="0"/>
              <a:t>e.g</a:t>
            </a:r>
            <a:r>
              <a:rPr lang="en-CA" dirty="0"/>
              <a:t>. PARP inhibitors</a:t>
            </a:r>
          </a:p>
          <a:p>
            <a:pPr marL="0" indent="0">
              <a:buNone/>
              <a:defRPr/>
            </a:pPr>
            <a:endParaRPr lang="en-CA" dirty="0"/>
          </a:p>
        </p:txBody>
      </p:sp>
      <p:sp>
        <p:nvSpPr>
          <p:cNvPr id="5" name="TextBox 3"/>
          <p:cNvSpPr txBox="1">
            <a:spLocks noChangeArrowheads="1"/>
          </p:cNvSpPr>
          <p:nvPr/>
        </p:nvSpPr>
        <p:spPr bwMode="auto">
          <a:xfrm>
            <a:off x="-36513" y="6444514"/>
            <a:ext cx="6048376" cy="341198"/>
          </a:xfrm>
          <a:prstGeom prst="rect">
            <a:avLst/>
          </a:prstGeom>
          <a:solidFill>
            <a:schemeClr val="bg1">
              <a:lumMod val="85000"/>
            </a:schemeClr>
          </a:solidFill>
          <a:ln>
            <a:noFill/>
          </a:ln>
        </p:spPr>
        <p:txBody>
          <a:bodyPr lIns="91383" tIns="45692" rIns="91383" bIns="45692" anchor="ct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fontAlgn="base" hangingPunct="1">
              <a:spcBef>
                <a:spcPct val="0"/>
              </a:spcBef>
              <a:spcAft>
                <a:spcPct val="0"/>
              </a:spcAft>
              <a:defRPr/>
            </a:pPr>
            <a:r>
              <a:rPr lang="en-CA" altLang="en-US" sz="1600" dirty="0">
                <a:solidFill>
                  <a:prstClr val="black"/>
                </a:solidFill>
              </a:rPr>
              <a:t>Moyer </a:t>
            </a:r>
            <a:r>
              <a:rPr lang="en-AU" altLang="en-US" sz="1600" i="1" dirty="0">
                <a:solidFill>
                  <a:prstClr val="black"/>
                </a:solidFill>
              </a:rPr>
              <a:t>Ann Intern Med </a:t>
            </a:r>
            <a:r>
              <a:rPr lang="en-AU" altLang="en-US" sz="1600" dirty="0">
                <a:solidFill>
                  <a:prstClr val="black"/>
                </a:solidFill>
              </a:rPr>
              <a:t>2014, </a:t>
            </a:r>
            <a:r>
              <a:rPr lang="en-CA" altLang="en-US" sz="1600" dirty="0" err="1">
                <a:solidFill>
                  <a:prstClr val="black"/>
                </a:solidFill>
              </a:rPr>
              <a:t>Livraghi</a:t>
            </a:r>
            <a:r>
              <a:rPr lang="en-CA" altLang="en-US" sz="1600" dirty="0">
                <a:solidFill>
                  <a:prstClr val="black"/>
                </a:solidFill>
              </a:rPr>
              <a:t> and Garber BMC Medicine 2015</a:t>
            </a:r>
          </a:p>
        </p:txBody>
      </p:sp>
    </p:spTree>
    <p:extLst>
      <p:ext uri="{BB962C8B-B14F-4D97-AF65-F5344CB8AC3E}">
        <p14:creationId xmlns:p14="http://schemas.microsoft.com/office/powerpoint/2010/main" val="980278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00200"/>
            <a:ext cx="8229600" cy="5029200"/>
          </a:xfrm>
        </p:spPr>
        <p:txBody>
          <a:bodyPr/>
          <a:lstStyle/>
          <a:p>
            <a:pPr marL="361722" lvl="2" indent="-361722"/>
            <a:r>
              <a:rPr lang="en-CA" altLang="en-US" sz="2800"/>
              <a:t>Lifestyle modification</a:t>
            </a:r>
          </a:p>
          <a:p>
            <a:pPr marL="818646" lvl="3" indent="-361722"/>
            <a:r>
              <a:rPr lang="en-AU" altLang="en-US" smtClean="0"/>
              <a:t>Maintain healthy lifestyle with proper diet, healthy BMI, regular exercise and limited alcohol consumption</a:t>
            </a:r>
          </a:p>
          <a:p>
            <a:pPr marL="818646" lvl="3" indent="-361722"/>
            <a:r>
              <a:rPr lang="en-AU" altLang="en-US" smtClean="0"/>
              <a:t>Stay up-to-date on current screening recommendations</a:t>
            </a:r>
            <a:endParaRPr lang="en-US" altLang="en-US" smtClean="0"/>
          </a:p>
          <a:p>
            <a:pPr marL="361722" lvl="2" indent="-361722"/>
            <a:r>
              <a:rPr lang="en-AU" altLang="en-US" sz="2800"/>
              <a:t>Prostate CA</a:t>
            </a:r>
          </a:p>
          <a:p>
            <a:pPr marL="818646" lvl="3" indent="-361722"/>
            <a:r>
              <a:rPr lang="en-AU" altLang="en-US" smtClean="0"/>
              <a:t>Consider screening beginning at age 40 (e.g. annual digital rectal examination +/- PSA)</a:t>
            </a:r>
          </a:p>
          <a:p>
            <a:pPr marL="818646" lvl="3" indent="-361722"/>
            <a:r>
              <a:rPr lang="en-US" altLang="en-US" smtClean="0"/>
              <a:t>A number of retrospective studies consistently report that </a:t>
            </a:r>
            <a:r>
              <a:rPr lang="en-US" altLang="en-US" i="1" smtClean="0"/>
              <a:t>BRCA2</a:t>
            </a:r>
            <a:r>
              <a:rPr lang="en-US" altLang="en-US" smtClean="0"/>
              <a:t> carriers present at a younger age with aggressive  disease, higher rates of lymph node involvement, distant metastasis at diagnosis, and a higher mortality rate compared with non-carriers</a:t>
            </a:r>
          </a:p>
          <a:p>
            <a:pPr marL="818646" lvl="3" indent="-361722"/>
            <a:r>
              <a:rPr lang="en-US" altLang="en-US" i="1" smtClean="0"/>
              <a:t>BRCA1 </a:t>
            </a:r>
            <a:r>
              <a:rPr lang="en-US" altLang="en-US" smtClean="0"/>
              <a:t>cancer risk is thought to also be increased, although controversial </a:t>
            </a:r>
            <a:endParaRPr lang="en-AU" altLang="en-US" smtClean="0"/>
          </a:p>
        </p:txBody>
      </p:sp>
      <p:sp>
        <p:nvSpPr>
          <p:cNvPr id="20483" name="Title 1"/>
          <p:cNvSpPr>
            <a:spLocks noGrp="1"/>
          </p:cNvSpPr>
          <p:nvPr>
            <p:ph type="title"/>
          </p:nvPr>
        </p:nvSpPr>
        <p:spPr/>
        <p:txBody>
          <a:bodyPr/>
          <a:lstStyle/>
          <a:p>
            <a:r>
              <a:rPr lang="en-CA" altLang="en-US" sz="4000" dirty="0"/>
              <a:t>Screening and Surveillance for </a:t>
            </a:r>
            <a:r>
              <a:rPr lang="en-CA" altLang="en-US" sz="4000" i="1" dirty="0"/>
              <a:t>BRCA</a:t>
            </a:r>
            <a:r>
              <a:rPr lang="en-CA" altLang="en-US" sz="4000" dirty="0"/>
              <a:t> gene mutation carriers</a:t>
            </a:r>
          </a:p>
        </p:txBody>
      </p:sp>
    </p:spTree>
    <p:extLst>
      <p:ext uri="{BB962C8B-B14F-4D97-AF65-F5344CB8AC3E}">
        <p14:creationId xmlns:p14="http://schemas.microsoft.com/office/powerpoint/2010/main" val="103815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r>
              <a:rPr lang="en-CA" altLang="en-US" sz="3600"/>
              <a:t>What do the genetic test results mean?</a:t>
            </a:r>
          </a:p>
        </p:txBody>
      </p:sp>
      <p:sp>
        <p:nvSpPr>
          <p:cNvPr id="24579" name="Content Placeholder 2"/>
          <p:cNvSpPr>
            <a:spLocks noGrp="1"/>
          </p:cNvSpPr>
          <p:nvPr>
            <p:ph idx="1"/>
          </p:nvPr>
        </p:nvSpPr>
        <p:spPr>
          <a:xfrm>
            <a:off x="457200" y="2286000"/>
            <a:ext cx="8229600" cy="3810000"/>
          </a:xfrm>
        </p:spPr>
        <p:txBody>
          <a:bodyPr/>
          <a:lstStyle/>
          <a:p>
            <a:pPr eaLnBrk="1" hangingPunct="1"/>
            <a:r>
              <a:rPr lang="en-US" altLang="en-US" sz="2800"/>
              <a:t>The diagnosis of hereditary breast and ovarian cancer syndrome is neither confirmed nor ruled out</a:t>
            </a:r>
          </a:p>
          <a:p>
            <a:pPr eaLnBrk="1" hangingPunct="1"/>
            <a:r>
              <a:rPr lang="en-AU" altLang="en-US" sz="2800"/>
              <a:t>Some variants may be interpreted as ‘likely pathogenic’, generally meaning greater than 90% certainty of being disease causing</a:t>
            </a:r>
          </a:p>
          <a:p>
            <a:pPr lvl="1" eaLnBrk="1" hangingPunct="1"/>
            <a:r>
              <a:rPr lang="en-AU" altLang="en-US" sz="2400"/>
              <a:t>Screening and management may be modified</a:t>
            </a:r>
          </a:p>
          <a:p>
            <a:pPr lvl="1" eaLnBrk="1" hangingPunct="1"/>
            <a:r>
              <a:rPr lang="en-AU" altLang="en-US" sz="2400"/>
              <a:t>Other family members may be offered genetic testing to try to track the familial gene change and to see if it is associated with cancer</a:t>
            </a:r>
            <a:endParaRPr lang="en-US" altLang="en-US" smtClean="0"/>
          </a:p>
        </p:txBody>
      </p:sp>
      <p:sp>
        <p:nvSpPr>
          <p:cNvPr id="5" name="Rectangle 2"/>
          <p:cNvSpPr txBox="1">
            <a:spLocks noRot="1" noChangeArrowheads="1"/>
          </p:cNvSpPr>
          <p:nvPr/>
        </p:nvSpPr>
        <p:spPr bwMode="auto">
          <a:xfrm>
            <a:off x="533400" y="1066812"/>
            <a:ext cx="8229600" cy="1152525"/>
          </a:xfrm>
          <a:prstGeom prst="rect">
            <a:avLst/>
          </a:prstGeom>
          <a:solidFill>
            <a:schemeClr val="bg1">
              <a:lumMod val="85000"/>
            </a:schemeClr>
          </a:solidFill>
          <a:ln>
            <a:noFill/>
          </a:ln>
        </p:spPr>
        <p:txBody>
          <a:bodyPr lIns="91383" tIns="45692" rIns="91383" bIns="45692"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a:solidFill>
                  <a:prstClr val="black"/>
                </a:solidFill>
              </a:rPr>
              <a:t>Variant of uncertain significance (VUS): </a:t>
            </a:r>
            <a:r>
              <a:rPr lang="en-AU" sz="2400" dirty="0">
                <a:solidFill>
                  <a:prstClr val="black"/>
                </a:solidFill>
              </a:rPr>
              <a:t>a gene change that has not yet been categorized as benign or as pathogenic</a:t>
            </a:r>
            <a:endParaRPr lang="en-US" altLang="en-US" sz="2400" dirty="0">
              <a:solidFill>
                <a:prstClr val="black"/>
              </a:solidFill>
            </a:endParaRPr>
          </a:p>
        </p:txBody>
      </p:sp>
    </p:spTree>
    <p:extLst>
      <p:ext uri="{BB962C8B-B14F-4D97-AF65-F5344CB8AC3E}">
        <p14:creationId xmlns:p14="http://schemas.microsoft.com/office/powerpoint/2010/main" val="14952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r>
              <a:rPr lang="en-CA" altLang="en-US" sz="3600"/>
              <a:t>What do the genetic test results mean?</a:t>
            </a:r>
          </a:p>
        </p:txBody>
      </p:sp>
      <p:sp>
        <p:nvSpPr>
          <p:cNvPr id="25603" name="Content Placeholder 2"/>
          <p:cNvSpPr>
            <a:spLocks noGrp="1"/>
          </p:cNvSpPr>
          <p:nvPr>
            <p:ph idx="1"/>
          </p:nvPr>
        </p:nvSpPr>
        <p:spPr>
          <a:xfrm>
            <a:off x="457200" y="2438401"/>
            <a:ext cx="8229600" cy="3810000"/>
          </a:xfrm>
        </p:spPr>
        <p:txBody>
          <a:bodyPr/>
          <a:lstStyle/>
          <a:p>
            <a:pPr eaLnBrk="1" hangingPunct="1"/>
            <a:r>
              <a:rPr lang="en-AU" altLang="en-US" sz="2800"/>
              <a:t>Variants are periodically re-classified and patients are often encouraged to recontact their genetics clinic</a:t>
            </a:r>
          </a:p>
          <a:p>
            <a:pPr eaLnBrk="1" hangingPunct="1"/>
            <a:r>
              <a:rPr lang="en-AU" altLang="en-US" sz="2800"/>
              <a:t>Other hereditary cancer syndromes may be considered</a:t>
            </a:r>
            <a:endParaRPr lang="en-US" altLang="en-US" sz="2800"/>
          </a:p>
          <a:p>
            <a:pPr eaLnBrk="1" hangingPunct="1"/>
            <a:r>
              <a:rPr lang="en-AU" altLang="en-US" sz="2800"/>
              <a:t>Screening recommendations will be based on a combination of factors, such as family history and information about the VUS</a:t>
            </a:r>
            <a:endParaRPr lang="en-US" altLang="en-US" sz="2800"/>
          </a:p>
          <a:p>
            <a:pPr eaLnBrk="1" hangingPunct="1"/>
            <a:endParaRPr lang="en-US" altLang="en-US" sz="2800"/>
          </a:p>
        </p:txBody>
      </p:sp>
      <p:sp>
        <p:nvSpPr>
          <p:cNvPr id="5" name="Rectangle 2"/>
          <p:cNvSpPr txBox="1">
            <a:spLocks noRot="1" noChangeArrowheads="1"/>
          </p:cNvSpPr>
          <p:nvPr/>
        </p:nvSpPr>
        <p:spPr bwMode="auto">
          <a:xfrm>
            <a:off x="533400" y="1066812"/>
            <a:ext cx="8229600" cy="1152525"/>
          </a:xfrm>
          <a:prstGeom prst="rect">
            <a:avLst/>
          </a:prstGeom>
          <a:solidFill>
            <a:schemeClr val="bg1">
              <a:lumMod val="85000"/>
            </a:schemeClr>
          </a:solidFill>
          <a:ln>
            <a:noFill/>
          </a:ln>
        </p:spPr>
        <p:txBody>
          <a:bodyPr lIns="91383" tIns="45692" rIns="91383" bIns="45692"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a:solidFill>
                  <a:prstClr val="black"/>
                </a:solidFill>
              </a:rPr>
              <a:t>Variant of uncertain significance (VUS): </a:t>
            </a:r>
            <a:r>
              <a:rPr lang="en-AU" sz="2400" dirty="0">
                <a:solidFill>
                  <a:prstClr val="black"/>
                </a:solidFill>
              </a:rPr>
              <a:t>a gene change that has not yet been categorized as benign or as pathogenic</a:t>
            </a:r>
            <a:endParaRPr lang="en-US" altLang="en-US" sz="2400" dirty="0">
              <a:solidFill>
                <a:prstClr val="black"/>
              </a:solidFill>
            </a:endParaRPr>
          </a:p>
        </p:txBody>
      </p:sp>
    </p:spTree>
    <p:extLst>
      <p:ext uri="{BB962C8B-B14F-4D97-AF65-F5344CB8AC3E}">
        <p14:creationId xmlns:p14="http://schemas.microsoft.com/office/powerpoint/2010/main" val="1468557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457200" y="2179638"/>
            <a:ext cx="4038600" cy="2849562"/>
          </a:xfrm>
        </p:spPr>
        <p:txBody>
          <a:bodyPr/>
          <a:lstStyle/>
          <a:p>
            <a:pPr marL="0" indent="0">
              <a:buNone/>
              <a:defRPr/>
            </a:pPr>
            <a:r>
              <a:rPr lang="en-US" altLang="en-US" b="1" dirty="0" smtClean="0">
                <a:solidFill>
                  <a:schemeClr val="accent3">
                    <a:lumMod val="50000"/>
                  </a:schemeClr>
                </a:solidFill>
              </a:rPr>
              <a:t>Potential Benefits:</a:t>
            </a:r>
          </a:p>
          <a:p>
            <a:pPr>
              <a:defRPr/>
            </a:pPr>
            <a:r>
              <a:rPr lang="en-US" altLang="en-US" dirty="0" smtClean="0"/>
              <a:t>Clinical intervention may improve outcome</a:t>
            </a:r>
          </a:p>
          <a:p>
            <a:pPr>
              <a:defRPr/>
            </a:pPr>
            <a:r>
              <a:rPr lang="en-US" altLang="en-US" dirty="0" smtClean="0"/>
              <a:t>Family members at risk can be identified</a:t>
            </a:r>
          </a:p>
          <a:p>
            <a:pPr>
              <a:defRPr/>
            </a:pPr>
            <a:endParaRPr lang="en-US" altLang="en-US" dirty="0" smtClean="0"/>
          </a:p>
        </p:txBody>
      </p:sp>
      <p:sp>
        <p:nvSpPr>
          <p:cNvPr id="21508" name="Rectangle 4"/>
          <p:cNvSpPr>
            <a:spLocks noGrp="1" noChangeArrowheads="1"/>
          </p:cNvSpPr>
          <p:nvPr>
            <p:ph sz="half" idx="2"/>
          </p:nvPr>
        </p:nvSpPr>
        <p:spPr>
          <a:xfrm>
            <a:off x="4648200" y="2179638"/>
            <a:ext cx="4038600" cy="4525962"/>
          </a:xfrm>
        </p:spPr>
        <p:txBody>
          <a:bodyPr/>
          <a:lstStyle/>
          <a:p>
            <a:pPr marL="0" indent="0">
              <a:buNone/>
              <a:defRPr/>
            </a:pPr>
            <a:r>
              <a:rPr lang="en-US" altLang="en-US" b="1" dirty="0" smtClean="0">
                <a:solidFill>
                  <a:schemeClr val="accent6">
                    <a:lumMod val="50000"/>
                  </a:schemeClr>
                </a:solidFill>
              </a:rPr>
              <a:t>Potential Risks:</a:t>
            </a:r>
          </a:p>
          <a:p>
            <a:pPr>
              <a:defRPr/>
            </a:pPr>
            <a:r>
              <a:rPr lang="en-US" altLang="en-US" dirty="0" smtClean="0"/>
              <a:t>Adverse psychological reaction</a:t>
            </a:r>
          </a:p>
          <a:p>
            <a:pPr>
              <a:defRPr/>
            </a:pPr>
            <a:r>
              <a:rPr lang="en-US" altLang="en-US" dirty="0" smtClean="0"/>
              <a:t>Family issues/distress</a:t>
            </a:r>
          </a:p>
          <a:p>
            <a:pPr>
              <a:defRPr/>
            </a:pPr>
            <a:r>
              <a:rPr lang="en-US" altLang="en-US" dirty="0" smtClean="0"/>
              <a:t>Uncertainty -incomplete penetrance</a:t>
            </a:r>
          </a:p>
          <a:p>
            <a:pPr>
              <a:defRPr/>
            </a:pPr>
            <a:r>
              <a:rPr lang="en-US" altLang="en-US" dirty="0" smtClean="0"/>
              <a:t>Insurance/job discrimination</a:t>
            </a:r>
          </a:p>
          <a:p>
            <a:pPr>
              <a:defRPr/>
            </a:pPr>
            <a:r>
              <a:rPr lang="en-US" altLang="en-US" dirty="0" smtClean="0"/>
              <a:t>Confidentiality issues</a:t>
            </a:r>
          </a:p>
          <a:p>
            <a:pPr>
              <a:defRPr/>
            </a:pPr>
            <a:endParaRPr lang="en-US" altLang="en-US" dirty="0" smtClean="0"/>
          </a:p>
        </p:txBody>
      </p:sp>
      <p:sp>
        <p:nvSpPr>
          <p:cNvPr id="26628" name="Rectangle 2"/>
          <p:cNvSpPr>
            <a:spLocks noGrp="1" noRot="1" noChangeArrowheads="1"/>
          </p:cNvSpPr>
          <p:nvPr>
            <p:ph type="title"/>
          </p:nvPr>
        </p:nvSpPr>
        <p:spPr>
          <a:xfrm>
            <a:off x="457200" y="76200"/>
            <a:ext cx="8229600" cy="1143000"/>
          </a:xfrm>
        </p:spPr>
        <p:txBody>
          <a:bodyPr/>
          <a:lstStyle/>
          <a:p>
            <a:r>
              <a:rPr lang="en-US" altLang="en-US" sz="3200"/>
              <a:t>Risks/Benefits/Limitations of Genetic Testing</a:t>
            </a:r>
          </a:p>
        </p:txBody>
      </p:sp>
      <p:pic>
        <p:nvPicPr>
          <p:cNvPr id="266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76" y="45005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bwMode="auto">
          <a:xfrm>
            <a:off x="609600" y="1143001"/>
            <a:ext cx="8229600" cy="828675"/>
          </a:xfrm>
          <a:prstGeom prst="rect">
            <a:avLst/>
          </a:prstGeom>
          <a:solidFill>
            <a:schemeClr val="bg1">
              <a:lumMod val="85000"/>
            </a:schemeClr>
          </a:solidFill>
          <a:ln>
            <a:noFill/>
          </a:ln>
        </p:spPr>
        <p:txBody>
          <a:bodyPr lIns="91383" tIns="45692" rIns="91383" bIns="45692"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a:solidFill>
                  <a:prstClr val="black"/>
                </a:solidFill>
              </a:rPr>
              <a:t>Positive test result: Gene mutation known to be pathogenic found</a:t>
            </a:r>
          </a:p>
        </p:txBody>
      </p:sp>
    </p:spTree>
    <p:extLst>
      <p:ext uri="{BB962C8B-B14F-4D97-AF65-F5344CB8AC3E}">
        <p14:creationId xmlns:p14="http://schemas.microsoft.com/office/powerpoint/2010/main" val="468590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457200" y="2179640"/>
            <a:ext cx="4038600" cy="3392487"/>
          </a:xfrm>
        </p:spPr>
        <p:txBody>
          <a:bodyPr/>
          <a:lstStyle/>
          <a:p>
            <a:pPr marL="0" indent="0">
              <a:buNone/>
              <a:defRPr/>
            </a:pPr>
            <a:r>
              <a:rPr lang="en-US" altLang="en-US" b="1" dirty="0" smtClean="0">
                <a:solidFill>
                  <a:schemeClr val="accent3">
                    <a:lumMod val="50000"/>
                  </a:schemeClr>
                </a:solidFill>
              </a:rPr>
              <a:t>Potential Benefits:</a:t>
            </a:r>
          </a:p>
          <a:p>
            <a:pPr eaLnBrk="1" fontAlgn="auto" hangingPunct="1">
              <a:spcAft>
                <a:spcPts val="0"/>
              </a:spcAft>
              <a:buFont typeface="Arial" panose="020B0604020202020204" pitchFamily="34" charset="0"/>
              <a:buChar char="•"/>
              <a:defRPr/>
            </a:pPr>
            <a:r>
              <a:rPr lang="en-US" dirty="0"/>
              <a:t>Emotional - relief</a:t>
            </a:r>
          </a:p>
          <a:p>
            <a:pPr eaLnBrk="1" fontAlgn="auto" hangingPunct="1">
              <a:spcAft>
                <a:spcPts val="0"/>
              </a:spcAft>
              <a:buFont typeface="Arial" panose="020B0604020202020204" pitchFamily="34" charset="0"/>
              <a:buChar char="•"/>
              <a:defRPr/>
            </a:pPr>
            <a:r>
              <a:rPr lang="en-CA" dirty="0"/>
              <a:t>Children can be reassured</a:t>
            </a:r>
            <a:r>
              <a:rPr lang="en-US" dirty="0"/>
              <a:t> </a:t>
            </a:r>
          </a:p>
          <a:p>
            <a:pPr eaLnBrk="1" fontAlgn="auto" hangingPunct="1">
              <a:spcAft>
                <a:spcPts val="0"/>
              </a:spcAft>
              <a:buFont typeface="Arial" panose="020B0604020202020204" pitchFamily="34" charset="0"/>
              <a:buChar char="•"/>
              <a:defRPr/>
            </a:pPr>
            <a:r>
              <a:rPr lang="en-US" dirty="0"/>
              <a:t>Avoidance of unnecessary clinical interventions</a:t>
            </a:r>
          </a:p>
          <a:p>
            <a:pPr>
              <a:defRPr/>
            </a:pPr>
            <a:endParaRPr lang="en-US" altLang="en-US" dirty="0" smtClean="0"/>
          </a:p>
        </p:txBody>
      </p:sp>
      <p:sp>
        <p:nvSpPr>
          <p:cNvPr id="21508" name="Rectangle 4"/>
          <p:cNvSpPr>
            <a:spLocks noGrp="1" noChangeArrowheads="1"/>
          </p:cNvSpPr>
          <p:nvPr>
            <p:ph sz="half" idx="2"/>
          </p:nvPr>
        </p:nvSpPr>
        <p:spPr>
          <a:xfrm>
            <a:off x="4648200" y="2179638"/>
            <a:ext cx="4038600" cy="4525962"/>
          </a:xfrm>
        </p:spPr>
        <p:txBody>
          <a:bodyPr/>
          <a:lstStyle/>
          <a:p>
            <a:pPr marL="0" indent="0">
              <a:buNone/>
              <a:defRPr/>
            </a:pPr>
            <a:r>
              <a:rPr lang="en-US" altLang="en-US" b="1" dirty="0" smtClean="0">
                <a:solidFill>
                  <a:schemeClr val="accent6">
                    <a:lumMod val="50000"/>
                  </a:schemeClr>
                </a:solidFill>
              </a:rPr>
              <a:t>Potential Risks:</a:t>
            </a:r>
          </a:p>
          <a:p>
            <a:pPr eaLnBrk="1" hangingPunct="1">
              <a:defRPr/>
            </a:pPr>
            <a:r>
              <a:rPr lang="en-US" altLang="en-US" dirty="0"/>
              <a:t>Adverse psychological reaction (i.e. survivor guilt)</a:t>
            </a:r>
          </a:p>
          <a:p>
            <a:pPr eaLnBrk="1" hangingPunct="1">
              <a:defRPr/>
            </a:pPr>
            <a:r>
              <a:rPr lang="en-US" altLang="en-US" dirty="0"/>
              <a:t>Complacent attitude to </a:t>
            </a:r>
            <a:r>
              <a:rPr lang="en-US" altLang="en-US" dirty="0" smtClean="0"/>
              <a:t>health</a:t>
            </a:r>
            <a:endParaRPr lang="en-US" altLang="en-US" dirty="0"/>
          </a:p>
        </p:txBody>
      </p:sp>
      <p:sp>
        <p:nvSpPr>
          <p:cNvPr id="27652" name="Rectangle 2"/>
          <p:cNvSpPr>
            <a:spLocks noGrp="1" noRot="1" noChangeArrowheads="1"/>
          </p:cNvSpPr>
          <p:nvPr>
            <p:ph type="title"/>
          </p:nvPr>
        </p:nvSpPr>
        <p:spPr>
          <a:xfrm>
            <a:off x="457200" y="76200"/>
            <a:ext cx="8229600" cy="1143000"/>
          </a:xfrm>
        </p:spPr>
        <p:txBody>
          <a:bodyPr/>
          <a:lstStyle/>
          <a:p>
            <a:r>
              <a:rPr lang="en-US" altLang="en-US" sz="3200"/>
              <a:t>Risks/Benefits/Limitations of Genetic Testing</a:t>
            </a:r>
          </a:p>
        </p:txBody>
      </p:sp>
      <p:sp>
        <p:nvSpPr>
          <p:cNvPr id="9" name="Rectangle 2"/>
          <p:cNvSpPr txBox="1">
            <a:spLocks noRot="1" noChangeArrowheads="1"/>
          </p:cNvSpPr>
          <p:nvPr/>
        </p:nvSpPr>
        <p:spPr bwMode="auto">
          <a:xfrm>
            <a:off x="609600" y="1143001"/>
            <a:ext cx="8229600" cy="792163"/>
          </a:xfrm>
          <a:prstGeom prst="rect">
            <a:avLst/>
          </a:prstGeom>
          <a:solidFill>
            <a:schemeClr val="bg1">
              <a:lumMod val="85000"/>
            </a:schemeClr>
          </a:solidFill>
          <a:ln>
            <a:noFill/>
          </a:ln>
        </p:spPr>
        <p:txBody>
          <a:bodyPr lIns="91383" tIns="45692" rIns="91383" bIns="45692"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200" dirty="0">
                <a:solidFill>
                  <a:prstClr val="black"/>
                </a:solidFill>
              </a:rPr>
              <a:t>Negative test result: Familial mutation </a:t>
            </a:r>
            <a:r>
              <a:rPr lang="en-US" altLang="en-US" sz="3200" b="1" dirty="0">
                <a:solidFill>
                  <a:prstClr val="black"/>
                </a:solidFill>
              </a:rPr>
              <a:t>not</a:t>
            </a:r>
            <a:r>
              <a:rPr lang="en-US" altLang="en-US" sz="3200" dirty="0">
                <a:solidFill>
                  <a:prstClr val="black"/>
                </a:solidFill>
              </a:rPr>
              <a:t> found </a:t>
            </a:r>
            <a:r>
              <a:rPr lang="en-US" altLang="en-US" sz="2400" dirty="0">
                <a:solidFill>
                  <a:prstClr val="black"/>
                </a:solidFill>
              </a:rPr>
              <a:t>(true negative)</a:t>
            </a:r>
          </a:p>
        </p:txBody>
      </p:sp>
      <p:pic>
        <p:nvPicPr>
          <p:cNvPr id="2765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3700" y="4500575"/>
            <a:ext cx="23574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520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p:cNvPicPr>
          <p:nvPr/>
        </p:nvPicPr>
        <p:blipFill>
          <a:blip r:embed="rId3">
            <a:extLst>
              <a:ext uri="{28A0092B-C50C-407E-A947-70E740481C1C}">
                <a14:useLocalDpi xmlns:a14="http://schemas.microsoft.com/office/drawing/2010/main" val="0"/>
              </a:ext>
            </a:extLst>
          </a:blip>
          <a:srcRect b="24791"/>
          <a:stretch>
            <a:fillRect/>
          </a:stretch>
        </p:blipFill>
        <p:spPr bwMode="auto">
          <a:xfrm>
            <a:off x="0" y="-306388"/>
            <a:ext cx="9526588" cy="71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4294967295"/>
          </p:nvPr>
        </p:nvSpPr>
        <p:spPr>
          <a:xfrm>
            <a:off x="342900" y="1447800"/>
            <a:ext cx="8458200" cy="990600"/>
          </a:xfrm>
          <a:solidFill>
            <a:srgbClr val="BBE0E3">
              <a:alpha val="89803"/>
            </a:srgbClr>
          </a:solidFill>
        </p:spPr>
        <p:txBody>
          <a:bodyPr/>
          <a:lstStyle/>
          <a:p>
            <a:pPr marL="0" indent="0" algn="ctr" eaLnBrk="1" hangingPunct="1">
              <a:buFontTx/>
              <a:buNone/>
            </a:pPr>
            <a:r>
              <a:rPr lang="en-US" altLang="en-US" sz="5400" smtClean="0"/>
              <a:t>Genetic information is key</a:t>
            </a:r>
          </a:p>
        </p:txBody>
      </p:sp>
    </p:spTree>
    <p:extLst>
      <p:ext uri="{BB962C8B-B14F-4D97-AF65-F5344CB8AC3E}">
        <p14:creationId xmlns:p14="http://schemas.microsoft.com/office/powerpoint/2010/main" val="4147619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en-US" altLang="en-US" smtClean="0"/>
              <a:t>Case 1: Judy</a:t>
            </a:r>
          </a:p>
        </p:txBody>
      </p:sp>
      <p:sp>
        <p:nvSpPr>
          <p:cNvPr id="28675" name="Rectangle 3"/>
          <p:cNvSpPr>
            <a:spLocks noGrp="1" noChangeArrowheads="1"/>
          </p:cNvSpPr>
          <p:nvPr>
            <p:ph idx="1"/>
          </p:nvPr>
        </p:nvSpPr>
        <p:spPr>
          <a:xfrm>
            <a:off x="457212" y="1600212"/>
            <a:ext cx="4619625" cy="4525963"/>
          </a:xfrm>
        </p:spPr>
        <p:txBody>
          <a:bodyPr/>
          <a:lstStyle/>
          <a:p>
            <a:pPr marL="533073" indent="-533073" eaLnBrk="1" hangingPunct="1">
              <a:lnSpc>
                <a:spcPct val="90000"/>
              </a:lnSpc>
              <a:buBlip>
                <a:blip r:embed="rId2"/>
              </a:buBlip>
            </a:pPr>
            <a:r>
              <a:rPr lang="en-CA" altLang="en-US" smtClean="0"/>
              <a:t>Multiple affected relatives</a:t>
            </a:r>
          </a:p>
          <a:p>
            <a:pPr marL="533073" indent="-533073" eaLnBrk="1" hangingPunct="1">
              <a:lnSpc>
                <a:spcPct val="90000"/>
              </a:lnSpc>
              <a:buBlip>
                <a:blip r:embed="rId2"/>
              </a:buBlip>
            </a:pPr>
            <a:r>
              <a:rPr lang="en-CA" altLang="en-US" smtClean="0"/>
              <a:t>Closely related </a:t>
            </a:r>
          </a:p>
          <a:p>
            <a:pPr marL="533073" indent="-533073" eaLnBrk="1" hangingPunct="1">
              <a:lnSpc>
                <a:spcPct val="90000"/>
              </a:lnSpc>
              <a:buBlip>
                <a:blip r:embed="rId2"/>
              </a:buBlip>
            </a:pPr>
            <a:r>
              <a:rPr lang="en-CA" altLang="en-US" smtClean="0"/>
              <a:t>More than 1 generation affected</a:t>
            </a:r>
          </a:p>
          <a:p>
            <a:pPr marL="533073" indent="-533073" eaLnBrk="1" hangingPunct="1">
              <a:lnSpc>
                <a:spcPct val="90000"/>
              </a:lnSpc>
              <a:buBlip>
                <a:blip r:embed="rId2"/>
              </a:buBlip>
            </a:pPr>
            <a:r>
              <a:rPr lang="en-CA" altLang="en-US" smtClean="0"/>
              <a:t>Early age of onset</a:t>
            </a:r>
          </a:p>
          <a:p>
            <a:pPr marL="533073" indent="-533073" eaLnBrk="1" hangingPunct="1">
              <a:lnSpc>
                <a:spcPct val="90000"/>
              </a:lnSpc>
              <a:buBlip>
                <a:blip r:embed="rId2"/>
              </a:buBlip>
            </a:pPr>
            <a:r>
              <a:rPr lang="en-CA" altLang="en-US" smtClean="0"/>
              <a:t>Clustering of related cancers</a:t>
            </a:r>
            <a:endParaRPr lang="en-US" altLang="en-US" smtClean="0"/>
          </a:p>
        </p:txBody>
      </p:sp>
      <p:grpSp>
        <p:nvGrpSpPr>
          <p:cNvPr id="28676" name="Group 1"/>
          <p:cNvGrpSpPr>
            <a:grpSpLocks/>
          </p:cNvGrpSpPr>
          <p:nvPr/>
        </p:nvGrpSpPr>
        <p:grpSpPr bwMode="auto">
          <a:xfrm>
            <a:off x="4572000" y="1828800"/>
            <a:ext cx="4419600" cy="3810000"/>
            <a:chOff x="5003800" y="2330771"/>
            <a:chExt cx="3592036" cy="2753991"/>
          </a:xfrm>
        </p:grpSpPr>
        <p:sp>
          <p:nvSpPr>
            <p:cNvPr id="28677" name="Line 4"/>
            <p:cNvSpPr>
              <a:spLocks noChangeShapeType="1"/>
            </p:cNvSpPr>
            <p:nvPr/>
          </p:nvSpPr>
          <p:spPr bwMode="auto">
            <a:xfrm flipH="1" flipV="1">
              <a:off x="8379936" y="4208460"/>
              <a:ext cx="215900" cy="288925"/>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grpSp>
          <p:nvGrpSpPr>
            <p:cNvPr id="28678" name="Group 5"/>
            <p:cNvGrpSpPr>
              <a:grpSpLocks/>
            </p:cNvGrpSpPr>
            <p:nvPr/>
          </p:nvGrpSpPr>
          <p:grpSpPr bwMode="auto">
            <a:xfrm>
              <a:off x="5003800" y="3140967"/>
              <a:ext cx="3379311" cy="1943795"/>
              <a:chOff x="204" y="1026"/>
              <a:chExt cx="4839" cy="2889"/>
            </a:xfrm>
          </p:grpSpPr>
          <p:sp>
            <p:nvSpPr>
              <p:cNvPr id="28682" name="Line 6"/>
              <p:cNvSpPr>
                <a:spLocks noChangeShapeType="1"/>
              </p:cNvSpPr>
              <p:nvPr/>
            </p:nvSpPr>
            <p:spPr bwMode="auto">
              <a:xfrm>
                <a:off x="1707" y="3426"/>
                <a:ext cx="75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83" name="Rectangle 7"/>
              <p:cNvSpPr>
                <a:spLocks noChangeArrowheads="1"/>
              </p:cNvSpPr>
              <p:nvPr/>
            </p:nvSpPr>
            <p:spPr bwMode="auto">
              <a:xfrm>
                <a:off x="4072" y="3660"/>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84" name="Rectangle 8"/>
              <p:cNvSpPr>
                <a:spLocks noChangeArrowheads="1"/>
              </p:cNvSpPr>
              <p:nvPr/>
            </p:nvSpPr>
            <p:spPr bwMode="auto">
              <a:xfrm>
                <a:off x="4450" y="3660"/>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85" name="Line 9"/>
              <p:cNvSpPr>
                <a:spLocks noChangeShapeType="1"/>
              </p:cNvSpPr>
              <p:nvPr/>
            </p:nvSpPr>
            <p:spPr bwMode="auto">
              <a:xfrm>
                <a:off x="4180" y="3420"/>
                <a:ext cx="75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86" name="Line 10"/>
              <p:cNvSpPr>
                <a:spLocks noChangeShapeType="1"/>
              </p:cNvSpPr>
              <p:nvPr/>
            </p:nvSpPr>
            <p:spPr bwMode="auto">
              <a:xfrm>
                <a:off x="4180" y="3420"/>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87" name="Line 11"/>
              <p:cNvSpPr>
                <a:spLocks noChangeShapeType="1"/>
              </p:cNvSpPr>
              <p:nvPr/>
            </p:nvSpPr>
            <p:spPr bwMode="auto">
              <a:xfrm>
                <a:off x="4558" y="3420"/>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88" name="Line 12"/>
              <p:cNvSpPr>
                <a:spLocks noChangeShapeType="1"/>
              </p:cNvSpPr>
              <p:nvPr/>
            </p:nvSpPr>
            <p:spPr bwMode="auto">
              <a:xfrm>
                <a:off x="4936" y="3420"/>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89" name="Line 13"/>
              <p:cNvSpPr>
                <a:spLocks noChangeShapeType="1"/>
              </p:cNvSpPr>
              <p:nvPr/>
            </p:nvSpPr>
            <p:spPr bwMode="auto">
              <a:xfrm>
                <a:off x="4396" y="2460"/>
                <a:ext cx="37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90" name="Line 14"/>
              <p:cNvSpPr>
                <a:spLocks noChangeShapeType="1"/>
              </p:cNvSpPr>
              <p:nvPr/>
            </p:nvSpPr>
            <p:spPr bwMode="auto">
              <a:xfrm>
                <a:off x="4612" y="2460"/>
                <a:ext cx="0" cy="96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91" name="Line 15"/>
              <p:cNvSpPr>
                <a:spLocks noChangeShapeType="1"/>
              </p:cNvSpPr>
              <p:nvPr/>
            </p:nvSpPr>
            <p:spPr bwMode="auto">
              <a:xfrm>
                <a:off x="1005" y="2130"/>
                <a:ext cx="388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92" name="Rectangle 16"/>
              <p:cNvSpPr>
                <a:spLocks noChangeArrowheads="1"/>
              </p:cNvSpPr>
              <p:nvPr/>
            </p:nvSpPr>
            <p:spPr bwMode="auto">
              <a:xfrm>
                <a:off x="2355" y="1074"/>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93" name="Rectangle 17"/>
              <p:cNvSpPr>
                <a:spLocks noChangeArrowheads="1"/>
              </p:cNvSpPr>
              <p:nvPr/>
            </p:nvSpPr>
            <p:spPr bwMode="auto">
              <a:xfrm>
                <a:off x="357" y="2370"/>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94" name="Rectangle 18"/>
              <p:cNvSpPr>
                <a:spLocks noChangeArrowheads="1"/>
              </p:cNvSpPr>
              <p:nvPr/>
            </p:nvSpPr>
            <p:spPr bwMode="auto">
              <a:xfrm>
                <a:off x="1707" y="2370"/>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95" name="Rectangle 19"/>
              <p:cNvSpPr>
                <a:spLocks noChangeArrowheads="1"/>
              </p:cNvSpPr>
              <p:nvPr/>
            </p:nvSpPr>
            <p:spPr bwMode="auto">
              <a:xfrm>
                <a:off x="3606" y="2387"/>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96" name="Rectangle 20"/>
              <p:cNvSpPr>
                <a:spLocks noChangeArrowheads="1"/>
              </p:cNvSpPr>
              <p:nvPr/>
            </p:nvSpPr>
            <p:spPr bwMode="auto">
              <a:xfrm>
                <a:off x="4191" y="2370"/>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97" name="Rectangle 21"/>
              <p:cNvSpPr>
                <a:spLocks noChangeArrowheads="1"/>
              </p:cNvSpPr>
              <p:nvPr/>
            </p:nvSpPr>
            <p:spPr bwMode="auto">
              <a:xfrm>
                <a:off x="1005" y="3666"/>
                <a:ext cx="216" cy="19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98" name="Line 22"/>
              <p:cNvSpPr>
                <a:spLocks noChangeShapeType="1"/>
              </p:cNvSpPr>
              <p:nvPr/>
            </p:nvSpPr>
            <p:spPr bwMode="auto">
              <a:xfrm>
                <a:off x="357" y="3426"/>
                <a:ext cx="75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99" name="Line 23"/>
              <p:cNvSpPr>
                <a:spLocks noChangeShapeType="1"/>
              </p:cNvSpPr>
              <p:nvPr/>
            </p:nvSpPr>
            <p:spPr bwMode="auto">
              <a:xfrm>
                <a:off x="2571" y="1170"/>
                <a:ext cx="70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0" name="Line 24"/>
              <p:cNvSpPr>
                <a:spLocks noChangeShapeType="1"/>
              </p:cNvSpPr>
              <p:nvPr/>
            </p:nvSpPr>
            <p:spPr bwMode="auto">
              <a:xfrm>
                <a:off x="1005" y="2130"/>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1" name="Line 25"/>
              <p:cNvSpPr>
                <a:spLocks noChangeShapeType="1"/>
              </p:cNvSpPr>
              <p:nvPr/>
            </p:nvSpPr>
            <p:spPr bwMode="auto">
              <a:xfrm>
                <a:off x="2463" y="2130"/>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2" name="Line 26"/>
              <p:cNvSpPr>
                <a:spLocks noChangeShapeType="1"/>
              </p:cNvSpPr>
              <p:nvPr/>
            </p:nvSpPr>
            <p:spPr bwMode="auto">
              <a:xfrm>
                <a:off x="3705" y="2130"/>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3" name="Line 27"/>
              <p:cNvSpPr>
                <a:spLocks noChangeShapeType="1"/>
              </p:cNvSpPr>
              <p:nvPr/>
            </p:nvSpPr>
            <p:spPr bwMode="auto">
              <a:xfrm>
                <a:off x="357" y="3426"/>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4" name="Line 28"/>
              <p:cNvSpPr>
                <a:spLocks noChangeShapeType="1"/>
              </p:cNvSpPr>
              <p:nvPr/>
            </p:nvSpPr>
            <p:spPr bwMode="auto">
              <a:xfrm>
                <a:off x="1113" y="3426"/>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5" name="Line 29"/>
              <p:cNvSpPr>
                <a:spLocks noChangeShapeType="1"/>
              </p:cNvSpPr>
              <p:nvPr/>
            </p:nvSpPr>
            <p:spPr bwMode="auto">
              <a:xfrm>
                <a:off x="1707" y="3426"/>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6" name="Line 30"/>
              <p:cNvSpPr>
                <a:spLocks noChangeShapeType="1"/>
              </p:cNvSpPr>
              <p:nvPr/>
            </p:nvSpPr>
            <p:spPr bwMode="auto">
              <a:xfrm>
                <a:off x="2463" y="3426"/>
                <a:ext cx="0" cy="2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7" name="Line 31"/>
              <p:cNvSpPr>
                <a:spLocks noChangeShapeType="1"/>
              </p:cNvSpPr>
              <p:nvPr/>
            </p:nvSpPr>
            <p:spPr bwMode="auto">
              <a:xfrm>
                <a:off x="1923" y="2466"/>
                <a:ext cx="43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8" name="Line 32"/>
              <p:cNvSpPr>
                <a:spLocks noChangeShapeType="1"/>
              </p:cNvSpPr>
              <p:nvPr/>
            </p:nvSpPr>
            <p:spPr bwMode="auto">
              <a:xfrm>
                <a:off x="3165" y="2466"/>
                <a:ext cx="43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09" name="Line 33"/>
              <p:cNvSpPr>
                <a:spLocks noChangeShapeType="1"/>
              </p:cNvSpPr>
              <p:nvPr/>
            </p:nvSpPr>
            <p:spPr bwMode="auto">
              <a:xfrm>
                <a:off x="3381" y="2466"/>
                <a:ext cx="0" cy="115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10" name="Line 34"/>
              <p:cNvSpPr>
                <a:spLocks noChangeShapeType="1"/>
              </p:cNvSpPr>
              <p:nvPr/>
            </p:nvSpPr>
            <p:spPr bwMode="auto">
              <a:xfrm>
                <a:off x="2139" y="2466"/>
                <a:ext cx="0" cy="96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11" name="Line 35"/>
              <p:cNvSpPr>
                <a:spLocks noChangeShapeType="1"/>
              </p:cNvSpPr>
              <p:nvPr/>
            </p:nvSpPr>
            <p:spPr bwMode="auto">
              <a:xfrm>
                <a:off x="735" y="2466"/>
                <a:ext cx="0" cy="96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12" name="Line 36"/>
              <p:cNvSpPr>
                <a:spLocks noChangeShapeType="1"/>
              </p:cNvSpPr>
              <p:nvPr/>
            </p:nvSpPr>
            <p:spPr bwMode="auto">
              <a:xfrm flipH="1">
                <a:off x="573" y="2466"/>
                <a:ext cx="3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13" name="Line 37"/>
              <p:cNvSpPr>
                <a:spLocks noChangeShapeType="1"/>
              </p:cNvSpPr>
              <p:nvPr/>
            </p:nvSpPr>
            <p:spPr bwMode="auto">
              <a:xfrm>
                <a:off x="2949" y="1170"/>
                <a:ext cx="0" cy="96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14" name="Oval 39"/>
              <p:cNvSpPr>
                <a:spLocks noChangeArrowheads="1"/>
              </p:cNvSpPr>
              <p:nvPr/>
            </p:nvSpPr>
            <p:spPr bwMode="auto">
              <a:xfrm>
                <a:off x="2925" y="2341"/>
                <a:ext cx="258" cy="25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15" name="Oval 40"/>
              <p:cNvSpPr>
                <a:spLocks noChangeArrowheads="1"/>
              </p:cNvSpPr>
              <p:nvPr/>
            </p:nvSpPr>
            <p:spPr bwMode="auto">
              <a:xfrm>
                <a:off x="4785" y="2341"/>
                <a:ext cx="258" cy="25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16" name="Oval 41"/>
              <p:cNvSpPr>
                <a:spLocks noChangeArrowheads="1"/>
              </p:cNvSpPr>
              <p:nvPr/>
            </p:nvSpPr>
            <p:spPr bwMode="auto">
              <a:xfrm>
                <a:off x="4785" y="3657"/>
                <a:ext cx="258" cy="25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17" name="Oval 42"/>
              <p:cNvSpPr>
                <a:spLocks noChangeArrowheads="1"/>
              </p:cNvSpPr>
              <p:nvPr/>
            </p:nvSpPr>
            <p:spPr bwMode="auto">
              <a:xfrm>
                <a:off x="3243" y="3612"/>
                <a:ext cx="258" cy="25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18" name="Oval 43"/>
              <p:cNvSpPr>
                <a:spLocks noChangeArrowheads="1"/>
              </p:cNvSpPr>
              <p:nvPr/>
            </p:nvSpPr>
            <p:spPr bwMode="auto">
              <a:xfrm>
                <a:off x="1565" y="3657"/>
                <a:ext cx="258" cy="25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19" name="Oval 44"/>
              <p:cNvSpPr>
                <a:spLocks noChangeArrowheads="1"/>
              </p:cNvSpPr>
              <p:nvPr/>
            </p:nvSpPr>
            <p:spPr bwMode="auto">
              <a:xfrm>
                <a:off x="2336" y="3657"/>
                <a:ext cx="258" cy="25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20" name="Oval 45" descr="Wide downward diagonal"/>
              <p:cNvSpPr>
                <a:spLocks noChangeArrowheads="1"/>
              </p:cNvSpPr>
              <p:nvPr/>
            </p:nvSpPr>
            <p:spPr bwMode="auto">
              <a:xfrm>
                <a:off x="884" y="2341"/>
                <a:ext cx="258" cy="258"/>
              </a:xfrm>
              <a:prstGeom prst="ellipse">
                <a:avLst/>
              </a:prstGeom>
              <a:pattFill prst="wdDnDiag">
                <a:fgClr>
                  <a:srgbClr val="33CC33"/>
                </a:fgClr>
                <a:bgClr>
                  <a:schemeClr val="tx1"/>
                </a:bgClr>
              </a:pattFill>
              <a:ln w="3175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21" name="Oval 46" descr="Wide downward diagonal"/>
              <p:cNvSpPr>
                <a:spLocks noChangeArrowheads="1"/>
              </p:cNvSpPr>
              <p:nvPr/>
            </p:nvSpPr>
            <p:spPr bwMode="auto">
              <a:xfrm>
                <a:off x="204" y="3657"/>
                <a:ext cx="258" cy="258"/>
              </a:xfrm>
              <a:prstGeom prst="ellipse">
                <a:avLst/>
              </a:prstGeom>
              <a:pattFill prst="wdDnDiag">
                <a:fgClr>
                  <a:srgbClr val="33CC33"/>
                </a:fgClr>
                <a:bgClr>
                  <a:schemeClr val="tx1"/>
                </a:bgClr>
              </a:pattFill>
              <a:ln w="3175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22" name="Oval 47" descr="Dark horizontal"/>
              <p:cNvSpPr>
                <a:spLocks noChangeArrowheads="1"/>
              </p:cNvSpPr>
              <p:nvPr/>
            </p:nvSpPr>
            <p:spPr bwMode="auto">
              <a:xfrm>
                <a:off x="2336" y="2341"/>
                <a:ext cx="258" cy="258"/>
              </a:xfrm>
              <a:prstGeom prst="ellipse">
                <a:avLst/>
              </a:prstGeom>
              <a:pattFill prst="dkHorz">
                <a:fgClr>
                  <a:srgbClr val="33CC33"/>
                </a:fgClr>
                <a:bgClr>
                  <a:schemeClr val="tx1"/>
                </a:bgClr>
              </a:pattFill>
              <a:ln w="3175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23" name="Oval 48" descr="Dark horizontal"/>
              <p:cNvSpPr>
                <a:spLocks noChangeArrowheads="1"/>
              </p:cNvSpPr>
              <p:nvPr/>
            </p:nvSpPr>
            <p:spPr bwMode="auto">
              <a:xfrm>
                <a:off x="3243" y="1071"/>
                <a:ext cx="258" cy="258"/>
              </a:xfrm>
              <a:prstGeom prst="ellipse">
                <a:avLst/>
              </a:prstGeom>
              <a:pattFill prst="dkHorz">
                <a:fgClr>
                  <a:srgbClr val="33CC33"/>
                </a:fgClr>
                <a:bgClr>
                  <a:schemeClr val="tx1"/>
                </a:bgClr>
              </a:pattFill>
              <a:ln w="3175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724" name="Line 49"/>
              <p:cNvSpPr>
                <a:spLocks noChangeShapeType="1"/>
              </p:cNvSpPr>
              <p:nvPr/>
            </p:nvSpPr>
            <p:spPr bwMode="auto">
              <a:xfrm>
                <a:off x="4876" y="2115"/>
                <a:ext cx="0" cy="22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725" name="Line 38"/>
              <p:cNvSpPr>
                <a:spLocks noChangeShapeType="1"/>
              </p:cNvSpPr>
              <p:nvPr/>
            </p:nvSpPr>
            <p:spPr bwMode="auto">
              <a:xfrm flipH="1">
                <a:off x="3165" y="1026"/>
                <a:ext cx="432" cy="2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grpSp>
        <p:sp>
          <p:nvSpPr>
            <p:cNvPr id="28679" name="Oval 54" descr="Wide downward diagonal"/>
            <p:cNvSpPr>
              <a:spLocks noChangeArrowheads="1"/>
            </p:cNvSpPr>
            <p:nvPr/>
          </p:nvSpPr>
          <p:spPr bwMode="auto">
            <a:xfrm>
              <a:off x="7125424" y="2334265"/>
              <a:ext cx="182880" cy="173736"/>
            </a:xfrm>
            <a:prstGeom prst="ellipse">
              <a:avLst/>
            </a:prstGeom>
            <a:pattFill prst="wdDnDiag">
              <a:fgClr>
                <a:srgbClr val="33CC33"/>
              </a:fgClr>
              <a:bgClr>
                <a:schemeClr val="tx1"/>
              </a:bgClr>
            </a:pattFill>
            <a:ln w="3175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en-CA" altLang="en-US" sz="1800">
                <a:solidFill>
                  <a:prstClr val="black"/>
                </a:solidFill>
                <a:latin typeface="Garamond" pitchFamily="18" charset="0"/>
                <a:cs typeface="Arial" charset="0"/>
              </a:endParaRPr>
            </a:p>
          </p:txBody>
        </p:sp>
        <p:sp>
          <p:nvSpPr>
            <p:cNvPr id="28680" name="Line 37"/>
            <p:cNvSpPr>
              <a:spLocks noChangeShapeType="1"/>
            </p:cNvSpPr>
            <p:nvPr/>
          </p:nvSpPr>
          <p:spPr bwMode="auto">
            <a:xfrm>
              <a:off x="7214418" y="2515666"/>
              <a:ext cx="0" cy="64591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28681" name="Line 38"/>
            <p:cNvSpPr>
              <a:spLocks noChangeShapeType="1"/>
            </p:cNvSpPr>
            <p:nvPr/>
          </p:nvSpPr>
          <p:spPr bwMode="auto">
            <a:xfrm flipH="1">
              <a:off x="7062840" y="2330771"/>
              <a:ext cx="301687" cy="1937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grpSp>
    </p:spTree>
    <p:extLst>
      <p:ext uri="{BB962C8B-B14F-4D97-AF65-F5344CB8AC3E}">
        <p14:creationId xmlns:p14="http://schemas.microsoft.com/office/powerpoint/2010/main" val="1428396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CA" altLang="en-US" sz="3600"/>
              <a:t>What do the genetic test results mean?</a:t>
            </a:r>
          </a:p>
        </p:txBody>
      </p:sp>
      <p:sp>
        <p:nvSpPr>
          <p:cNvPr id="23555" name="Content Placeholder 2"/>
          <p:cNvSpPr>
            <a:spLocks noGrp="1"/>
          </p:cNvSpPr>
          <p:nvPr>
            <p:ph idx="1"/>
          </p:nvPr>
        </p:nvSpPr>
        <p:spPr>
          <a:xfrm>
            <a:off x="533400" y="2362200"/>
            <a:ext cx="8229600" cy="3810000"/>
          </a:xfrm>
        </p:spPr>
        <p:txBody>
          <a:bodyPr/>
          <a:lstStyle/>
          <a:p>
            <a:r>
              <a:rPr lang="en-AU" altLang="en-US" smtClean="0"/>
              <a:t>This result is </a:t>
            </a:r>
            <a:r>
              <a:rPr lang="en-AU" altLang="en-US" b="1" smtClean="0"/>
              <a:t>uninformative</a:t>
            </a:r>
          </a:p>
          <a:p>
            <a:pPr eaLnBrk="1" hangingPunct="1"/>
            <a:r>
              <a:rPr lang="en-US" altLang="en-US" smtClean="0"/>
              <a:t>The diagnosis of hereditary breast and ovarian cancer syndrome is neither confirmed nor ruled out</a:t>
            </a:r>
          </a:p>
        </p:txBody>
      </p:sp>
      <p:sp>
        <p:nvSpPr>
          <p:cNvPr id="5" name="Rectangle 2"/>
          <p:cNvSpPr txBox="1">
            <a:spLocks noRot="1" noChangeArrowheads="1"/>
          </p:cNvSpPr>
          <p:nvPr/>
        </p:nvSpPr>
        <p:spPr bwMode="auto">
          <a:xfrm>
            <a:off x="609600" y="1066801"/>
            <a:ext cx="8229600" cy="863600"/>
          </a:xfrm>
          <a:prstGeom prst="rect">
            <a:avLst/>
          </a:prstGeom>
          <a:solidFill>
            <a:schemeClr val="bg1">
              <a:lumMod val="85000"/>
            </a:schemeClr>
          </a:solidFill>
          <a:ln>
            <a:noFill/>
          </a:ln>
        </p:spPr>
        <p:txBody>
          <a:bodyPr lIns="91383" tIns="45692" rIns="91383" bIns="45692"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a:solidFill>
                  <a:prstClr val="black"/>
                </a:solidFill>
              </a:rPr>
              <a:t>Negative test result: </a:t>
            </a:r>
            <a:r>
              <a:rPr lang="en-AU" sz="2800" dirty="0">
                <a:solidFill>
                  <a:prstClr val="black"/>
                </a:solidFill>
              </a:rPr>
              <a:t>affected patient </a:t>
            </a:r>
            <a:r>
              <a:rPr lang="en-AU" sz="2800" u="sng" dirty="0">
                <a:solidFill>
                  <a:prstClr val="black"/>
                </a:solidFill>
              </a:rPr>
              <a:t>no mutation </a:t>
            </a:r>
            <a:r>
              <a:rPr lang="en-AU" sz="2800" dirty="0">
                <a:solidFill>
                  <a:prstClr val="black"/>
                </a:solidFill>
              </a:rPr>
              <a:t>identified </a:t>
            </a:r>
            <a:r>
              <a:rPr lang="en-AU" sz="2800" u="sng" dirty="0">
                <a:solidFill>
                  <a:prstClr val="black"/>
                </a:solidFill>
              </a:rPr>
              <a:t>and</a:t>
            </a:r>
            <a:r>
              <a:rPr lang="en-AU" sz="2800" dirty="0">
                <a:solidFill>
                  <a:prstClr val="black"/>
                </a:solidFill>
              </a:rPr>
              <a:t> there is no known </a:t>
            </a:r>
            <a:r>
              <a:rPr lang="en-AU" sz="2800" u="sng" dirty="0">
                <a:solidFill>
                  <a:prstClr val="black"/>
                </a:solidFill>
              </a:rPr>
              <a:t>familial</a:t>
            </a:r>
            <a:r>
              <a:rPr lang="en-AU" sz="2800" dirty="0">
                <a:solidFill>
                  <a:prstClr val="black"/>
                </a:solidFill>
              </a:rPr>
              <a:t> mutation </a:t>
            </a:r>
            <a:endParaRPr lang="en-US" altLang="en-US" sz="2000" dirty="0">
              <a:solidFill>
                <a:prstClr val="black"/>
              </a:solidFill>
            </a:endParaRPr>
          </a:p>
        </p:txBody>
      </p:sp>
    </p:spTree>
    <p:extLst>
      <p:ext uri="{BB962C8B-B14F-4D97-AF65-F5344CB8AC3E}">
        <p14:creationId xmlns:p14="http://schemas.microsoft.com/office/powerpoint/2010/main" val="3162107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1" y="0"/>
            <a:ext cx="8431213" cy="1431925"/>
          </a:xfrm>
        </p:spPr>
        <p:txBody>
          <a:bodyPr/>
          <a:lstStyle/>
          <a:p>
            <a:r>
              <a:rPr lang="en-GB" altLang="en-US"/>
              <a:t>Autosomal dominant inheritance</a:t>
            </a:r>
            <a:endParaRPr lang="en-GB" altLang="en-US" sz="3200" b="1"/>
          </a:p>
        </p:txBody>
      </p:sp>
      <p:sp>
        <p:nvSpPr>
          <p:cNvPr id="35843" name="Text Box 3"/>
          <p:cNvSpPr txBox="1">
            <a:spLocks noChangeArrowheads="1"/>
          </p:cNvSpPr>
          <p:nvPr/>
        </p:nvSpPr>
        <p:spPr bwMode="auto">
          <a:xfrm>
            <a:off x="3475564" y="3541724"/>
            <a:ext cx="184709" cy="460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algn="ctr" eaLnBrk="0" fontAlgn="base" hangingPunct="0">
              <a:spcBef>
                <a:spcPct val="0"/>
              </a:spcBef>
              <a:spcAft>
                <a:spcPct val="0"/>
              </a:spcAft>
            </a:pPr>
            <a:endParaRPr lang="en-US" altLang="en-US" sz="2400" b="1" i="1">
              <a:solidFill>
                <a:srgbClr val="000000"/>
              </a:solidFill>
            </a:endParaRPr>
          </a:p>
        </p:txBody>
      </p:sp>
      <p:sp>
        <p:nvSpPr>
          <p:cNvPr id="35844" name="Rectangle 4"/>
          <p:cNvSpPr>
            <a:spLocks noChangeArrowheads="1"/>
          </p:cNvSpPr>
          <p:nvPr/>
        </p:nvSpPr>
        <p:spPr bwMode="auto">
          <a:xfrm>
            <a:off x="1730375" y="1674813"/>
            <a:ext cx="560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8" tIns="46009" rIns="92018" bIns="46009">
            <a:spAutoFit/>
          </a:bodyPr>
          <a:lstStyle/>
          <a:p>
            <a:pPr eaLnBrk="0" fontAlgn="base" hangingPunct="0">
              <a:spcBef>
                <a:spcPct val="0"/>
              </a:spcBef>
              <a:spcAft>
                <a:spcPct val="0"/>
              </a:spcAft>
            </a:pPr>
            <a:r>
              <a:rPr lang="en-GB" altLang="en-US" sz="2000">
                <a:solidFill>
                  <a:srgbClr val="000000"/>
                </a:solidFill>
                <a:latin typeface="Arial" pitchFamily="34" charset="0"/>
              </a:rPr>
              <a:t>mother				        father</a:t>
            </a:r>
          </a:p>
        </p:txBody>
      </p:sp>
      <p:sp>
        <p:nvSpPr>
          <p:cNvPr id="35845" name="Line 5"/>
          <p:cNvSpPr>
            <a:spLocks noChangeShapeType="1"/>
          </p:cNvSpPr>
          <p:nvPr/>
        </p:nvSpPr>
        <p:spPr bwMode="auto">
          <a:xfrm>
            <a:off x="2054225" y="2228850"/>
            <a:ext cx="0" cy="14478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46" name="Line 6"/>
          <p:cNvSpPr>
            <a:spLocks noChangeShapeType="1"/>
          </p:cNvSpPr>
          <p:nvPr/>
        </p:nvSpPr>
        <p:spPr bwMode="auto">
          <a:xfrm>
            <a:off x="2457450" y="2228850"/>
            <a:ext cx="0" cy="1447800"/>
          </a:xfrm>
          <a:prstGeom prst="line">
            <a:avLst/>
          </a:prstGeom>
          <a:noFill/>
          <a:ln w="762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47" name="Line 7"/>
          <p:cNvSpPr>
            <a:spLocks noChangeShapeType="1"/>
          </p:cNvSpPr>
          <p:nvPr/>
        </p:nvSpPr>
        <p:spPr bwMode="auto">
          <a:xfrm>
            <a:off x="5610225" y="2173289"/>
            <a:ext cx="0" cy="14478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48" name="Line 8"/>
          <p:cNvSpPr>
            <a:spLocks noChangeShapeType="1"/>
          </p:cNvSpPr>
          <p:nvPr/>
        </p:nvSpPr>
        <p:spPr bwMode="auto">
          <a:xfrm>
            <a:off x="6002338" y="2144714"/>
            <a:ext cx="0" cy="14478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49" name="Line 9"/>
          <p:cNvSpPr>
            <a:spLocks noChangeShapeType="1"/>
          </p:cNvSpPr>
          <p:nvPr/>
        </p:nvSpPr>
        <p:spPr bwMode="auto">
          <a:xfrm>
            <a:off x="2209801" y="2628900"/>
            <a:ext cx="450850" cy="4000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0" name="Line 10"/>
          <p:cNvSpPr>
            <a:spLocks noChangeShapeType="1"/>
          </p:cNvSpPr>
          <p:nvPr/>
        </p:nvSpPr>
        <p:spPr bwMode="auto">
          <a:xfrm flipH="1">
            <a:off x="2209801" y="2628900"/>
            <a:ext cx="450850" cy="3429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1" name="Line 11"/>
          <p:cNvSpPr>
            <a:spLocks noChangeShapeType="1"/>
          </p:cNvSpPr>
          <p:nvPr/>
        </p:nvSpPr>
        <p:spPr bwMode="auto">
          <a:xfrm>
            <a:off x="2179638" y="4487864"/>
            <a:ext cx="0" cy="14478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2" name="Line 12"/>
          <p:cNvSpPr>
            <a:spLocks noChangeShapeType="1"/>
          </p:cNvSpPr>
          <p:nvPr/>
        </p:nvSpPr>
        <p:spPr bwMode="auto">
          <a:xfrm>
            <a:off x="1763713" y="4514850"/>
            <a:ext cx="0" cy="14478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3" name="Line 13"/>
          <p:cNvSpPr>
            <a:spLocks noChangeShapeType="1"/>
          </p:cNvSpPr>
          <p:nvPr/>
        </p:nvSpPr>
        <p:spPr bwMode="auto">
          <a:xfrm>
            <a:off x="6183313" y="4514850"/>
            <a:ext cx="0" cy="1447800"/>
          </a:xfrm>
          <a:prstGeom prst="line">
            <a:avLst/>
          </a:prstGeom>
          <a:noFill/>
          <a:ln w="762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4" name="Line 14"/>
          <p:cNvSpPr>
            <a:spLocks noChangeShapeType="1"/>
          </p:cNvSpPr>
          <p:nvPr/>
        </p:nvSpPr>
        <p:spPr bwMode="auto">
          <a:xfrm>
            <a:off x="6600825" y="4527550"/>
            <a:ext cx="0" cy="14478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5" name="Line 15"/>
          <p:cNvSpPr>
            <a:spLocks noChangeShapeType="1"/>
          </p:cNvSpPr>
          <p:nvPr/>
        </p:nvSpPr>
        <p:spPr bwMode="auto">
          <a:xfrm>
            <a:off x="5943600" y="5029200"/>
            <a:ext cx="450850" cy="4000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6" name="Line 16"/>
          <p:cNvSpPr>
            <a:spLocks noChangeShapeType="1"/>
          </p:cNvSpPr>
          <p:nvPr/>
        </p:nvSpPr>
        <p:spPr bwMode="auto">
          <a:xfrm flipH="1">
            <a:off x="5943600" y="5029200"/>
            <a:ext cx="450850" cy="3429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7" name="Line 17"/>
          <p:cNvSpPr>
            <a:spLocks noChangeShapeType="1"/>
          </p:cNvSpPr>
          <p:nvPr/>
        </p:nvSpPr>
        <p:spPr bwMode="auto">
          <a:xfrm flipH="1">
            <a:off x="1789113" y="3714751"/>
            <a:ext cx="236537" cy="784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8" name="Line 18"/>
          <p:cNvSpPr>
            <a:spLocks noChangeShapeType="1"/>
          </p:cNvSpPr>
          <p:nvPr/>
        </p:nvSpPr>
        <p:spPr bwMode="auto">
          <a:xfrm>
            <a:off x="2481275" y="3657601"/>
            <a:ext cx="3690937" cy="8540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59" name="Line 19"/>
          <p:cNvSpPr>
            <a:spLocks noChangeShapeType="1"/>
          </p:cNvSpPr>
          <p:nvPr/>
        </p:nvSpPr>
        <p:spPr bwMode="auto">
          <a:xfrm flipH="1">
            <a:off x="2230438" y="3671888"/>
            <a:ext cx="3289300" cy="812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60" name="Line 20"/>
          <p:cNvSpPr>
            <a:spLocks noChangeShapeType="1"/>
          </p:cNvSpPr>
          <p:nvPr/>
        </p:nvSpPr>
        <p:spPr bwMode="auto">
          <a:xfrm>
            <a:off x="6038850" y="3641726"/>
            <a:ext cx="584200" cy="873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35861" name="Text Box 21"/>
          <p:cNvSpPr txBox="1">
            <a:spLocks noChangeArrowheads="1"/>
          </p:cNvSpPr>
          <p:nvPr/>
        </p:nvSpPr>
        <p:spPr bwMode="auto">
          <a:xfrm>
            <a:off x="733437" y="5000626"/>
            <a:ext cx="713647"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lvl1pPr>
              <a:defRPr sz="2400">
                <a:solidFill>
                  <a:schemeClr val="tx1"/>
                </a:solidFill>
                <a:latin typeface="Times New Roman" pitchFamily="18" charset="0"/>
                <a:cs typeface="Times New Roman" pitchFamily="18" charset="0"/>
              </a:defRPr>
            </a:lvl1pPr>
            <a:lvl2pPr marL="571500">
              <a:defRPr sz="2400">
                <a:solidFill>
                  <a:schemeClr val="tx1"/>
                </a:solidFill>
                <a:latin typeface="Times New Roman" pitchFamily="18" charset="0"/>
                <a:cs typeface="Times New Roman" pitchFamily="18" charset="0"/>
              </a:defRPr>
            </a:lvl2pPr>
            <a:lvl3pPr marL="1143000">
              <a:defRPr sz="2400">
                <a:solidFill>
                  <a:schemeClr val="tx1"/>
                </a:solidFill>
                <a:latin typeface="Times New Roman" pitchFamily="18" charset="0"/>
                <a:cs typeface="Times New Roman" pitchFamily="18" charset="0"/>
              </a:defRPr>
            </a:lvl3pPr>
            <a:lvl4pPr marL="1714500">
              <a:defRPr sz="2400">
                <a:solidFill>
                  <a:schemeClr val="tx1"/>
                </a:solidFill>
                <a:latin typeface="Times New Roman" pitchFamily="18" charset="0"/>
                <a:cs typeface="Times New Roman" pitchFamily="18" charset="0"/>
              </a:defRPr>
            </a:lvl4pPr>
            <a:lvl5pPr marL="2286000">
              <a:defRPr sz="2400">
                <a:solidFill>
                  <a:schemeClr val="tx1"/>
                </a:solidFill>
                <a:latin typeface="Times New Roman" pitchFamily="18" charset="0"/>
                <a:cs typeface="Times New Roman" pitchFamily="18" charset="0"/>
              </a:defRPr>
            </a:lvl5pPr>
            <a:lvl6pPr marL="2743200" fontAlgn="base">
              <a:spcBef>
                <a:spcPct val="0"/>
              </a:spcBef>
              <a:spcAft>
                <a:spcPct val="0"/>
              </a:spcAft>
              <a:defRPr sz="2400">
                <a:solidFill>
                  <a:schemeClr val="tx1"/>
                </a:solidFill>
                <a:latin typeface="Times New Roman" pitchFamily="18" charset="0"/>
                <a:cs typeface="Times New Roman" pitchFamily="18" charset="0"/>
              </a:defRPr>
            </a:lvl6pPr>
            <a:lvl7pPr marL="3200400" fontAlgn="base">
              <a:spcBef>
                <a:spcPct val="0"/>
              </a:spcBef>
              <a:spcAft>
                <a:spcPct val="0"/>
              </a:spcAft>
              <a:defRPr sz="2400">
                <a:solidFill>
                  <a:schemeClr val="tx1"/>
                </a:solidFill>
                <a:latin typeface="Times New Roman" pitchFamily="18" charset="0"/>
                <a:cs typeface="Times New Roman" pitchFamily="18" charset="0"/>
              </a:defRPr>
            </a:lvl7pPr>
            <a:lvl8pPr marL="3657600" fontAlgn="base">
              <a:spcBef>
                <a:spcPct val="0"/>
              </a:spcBef>
              <a:spcAft>
                <a:spcPct val="0"/>
              </a:spcAft>
              <a:defRPr sz="2400">
                <a:solidFill>
                  <a:schemeClr val="tx1"/>
                </a:solidFill>
                <a:latin typeface="Times New Roman" pitchFamily="18" charset="0"/>
                <a:cs typeface="Times New Roman" pitchFamily="18" charset="0"/>
              </a:defRPr>
            </a:lvl8pPr>
            <a:lvl9pPr marL="4114800" fontAlgn="base">
              <a:spcBef>
                <a:spcPct val="0"/>
              </a:spcBef>
              <a:spcAft>
                <a:spcPct val="0"/>
              </a:spcAft>
              <a:defRPr sz="2400">
                <a:solidFill>
                  <a:schemeClr val="tx1"/>
                </a:solidFill>
                <a:latin typeface="Times New Roman" pitchFamily="18" charset="0"/>
                <a:cs typeface="Times New Roman" pitchFamily="18" charset="0"/>
              </a:defRPr>
            </a:lvl9pPr>
          </a:lstStyle>
          <a:p>
            <a:pPr eaLnBrk="0" fontAlgn="base" hangingPunct="0">
              <a:spcBef>
                <a:spcPct val="0"/>
              </a:spcBef>
              <a:spcAft>
                <a:spcPct val="0"/>
              </a:spcAft>
            </a:pPr>
            <a:r>
              <a:rPr lang="en-GB" altLang="en-US" sz="2000">
                <a:solidFill>
                  <a:srgbClr val="000000"/>
                </a:solidFill>
                <a:latin typeface="Arial" pitchFamily="34" charset="0"/>
              </a:rPr>
              <a:t>child</a:t>
            </a:r>
          </a:p>
          <a:p>
            <a:pPr eaLnBrk="0" fontAlgn="base" hangingPunct="0">
              <a:spcBef>
                <a:spcPct val="0"/>
              </a:spcBef>
              <a:spcAft>
                <a:spcPct val="0"/>
              </a:spcAft>
            </a:pPr>
            <a:endParaRPr lang="en-GB" altLang="en-US" sz="2000">
              <a:solidFill>
                <a:srgbClr val="000000"/>
              </a:solidFill>
              <a:latin typeface="Arial" pitchFamily="34" charset="0"/>
            </a:endParaRPr>
          </a:p>
        </p:txBody>
      </p:sp>
      <p:sp>
        <p:nvSpPr>
          <p:cNvPr id="35862" name="Rectangle 22"/>
          <p:cNvSpPr>
            <a:spLocks noChangeArrowheads="1"/>
          </p:cNvSpPr>
          <p:nvPr/>
        </p:nvSpPr>
        <p:spPr bwMode="auto">
          <a:xfrm>
            <a:off x="7086612" y="5029201"/>
            <a:ext cx="713647"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lvl1pPr>
              <a:defRPr sz="2400">
                <a:solidFill>
                  <a:schemeClr val="tx1"/>
                </a:solidFill>
                <a:latin typeface="Times New Roman" pitchFamily="18" charset="0"/>
                <a:cs typeface="Times New Roman" pitchFamily="18" charset="0"/>
              </a:defRPr>
            </a:lvl1pPr>
            <a:lvl2pPr marL="571500">
              <a:defRPr sz="2400">
                <a:solidFill>
                  <a:schemeClr val="tx1"/>
                </a:solidFill>
                <a:latin typeface="Times New Roman" pitchFamily="18" charset="0"/>
                <a:cs typeface="Times New Roman" pitchFamily="18" charset="0"/>
              </a:defRPr>
            </a:lvl2pPr>
            <a:lvl3pPr marL="1143000">
              <a:defRPr sz="2400">
                <a:solidFill>
                  <a:schemeClr val="tx1"/>
                </a:solidFill>
                <a:latin typeface="Times New Roman" pitchFamily="18" charset="0"/>
                <a:cs typeface="Times New Roman" pitchFamily="18" charset="0"/>
              </a:defRPr>
            </a:lvl3pPr>
            <a:lvl4pPr marL="1714500">
              <a:defRPr sz="2400">
                <a:solidFill>
                  <a:schemeClr val="tx1"/>
                </a:solidFill>
                <a:latin typeface="Times New Roman" pitchFamily="18" charset="0"/>
                <a:cs typeface="Times New Roman" pitchFamily="18" charset="0"/>
              </a:defRPr>
            </a:lvl4pPr>
            <a:lvl5pPr marL="2286000">
              <a:defRPr sz="2400">
                <a:solidFill>
                  <a:schemeClr val="tx1"/>
                </a:solidFill>
                <a:latin typeface="Times New Roman" pitchFamily="18" charset="0"/>
                <a:cs typeface="Times New Roman" pitchFamily="18" charset="0"/>
              </a:defRPr>
            </a:lvl5pPr>
            <a:lvl6pPr marL="2743200" fontAlgn="base">
              <a:spcBef>
                <a:spcPct val="0"/>
              </a:spcBef>
              <a:spcAft>
                <a:spcPct val="0"/>
              </a:spcAft>
              <a:defRPr sz="2400">
                <a:solidFill>
                  <a:schemeClr val="tx1"/>
                </a:solidFill>
                <a:latin typeface="Times New Roman" pitchFamily="18" charset="0"/>
                <a:cs typeface="Times New Roman" pitchFamily="18" charset="0"/>
              </a:defRPr>
            </a:lvl6pPr>
            <a:lvl7pPr marL="3200400" fontAlgn="base">
              <a:spcBef>
                <a:spcPct val="0"/>
              </a:spcBef>
              <a:spcAft>
                <a:spcPct val="0"/>
              </a:spcAft>
              <a:defRPr sz="2400">
                <a:solidFill>
                  <a:schemeClr val="tx1"/>
                </a:solidFill>
                <a:latin typeface="Times New Roman" pitchFamily="18" charset="0"/>
                <a:cs typeface="Times New Roman" pitchFamily="18" charset="0"/>
              </a:defRPr>
            </a:lvl7pPr>
            <a:lvl8pPr marL="3657600" fontAlgn="base">
              <a:spcBef>
                <a:spcPct val="0"/>
              </a:spcBef>
              <a:spcAft>
                <a:spcPct val="0"/>
              </a:spcAft>
              <a:defRPr sz="2400">
                <a:solidFill>
                  <a:schemeClr val="tx1"/>
                </a:solidFill>
                <a:latin typeface="Times New Roman" pitchFamily="18" charset="0"/>
                <a:cs typeface="Times New Roman" pitchFamily="18" charset="0"/>
              </a:defRPr>
            </a:lvl8pPr>
            <a:lvl9pPr marL="4114800" fontAlgn="base">
              <a:spcBef>
                <a:spcPct val="0"/>
              </a:spcBef>
              <a:spcAft>
                <a:spcPct val="0"/>
              </a:spcAft>
              <a:defRPr sz="2400">
                <a:solidFill>
                  <a:schemeClr val="tx1"/>
                </a:solidFill>
                <a:latin typeface="Times New Roman" pitchFamily="18" charset="0"/>
                <a:cs typeface="Times New Roman" pitchFamily="18" charset="0"/>
              </a:defRPr>
            </a:lvl9pPr>
          </a:lstStyle>
          <a:p>
            <a:pPr eaLnBrk="0" fontAlgn="base" hangingPunct="0">
              <a:spcBef>
                <a:spcPct val="0"/>
              </a:spcBef>
              <a:spcAft>
                <a:spcPct val="0"/>
              </a:spcAft>
            </a:pPr>
            <a:r>
              <a:rPr lang="en-GB" altLang="en-US" sz="2000">
                <a:solidFill>
                  <a:srgbClr val="000000"/>
                </a:solidFill>
                <a:latin typeface="Arial" pitchFamily="34" charset="0"/>
              </a:rPr>
              <a:t>child</a:t>
            </a:r>
          </a:p>
        </p:txBody>
      </p:sp>
      <p:sp>
        <p:nvSpPr>
          <p:cNvPr id="35863" name="Text Box 23"/>
          <p:cNvSpPr txBox="1">
            <a:spLocks noChangeArrowheads="1"/>
          </p:cNvSpPr>
          <p:nvPr/>
        </p:nvSpPr>
        <p:spPr bwMode="auto">
          <a:xfrm>
            <a:off x="758210" y="6264276"/>
            <a:ext cx="7318020" cy="4001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algn="ctr" eaLnBrk="0" fontAlgn="base" hangingPunct="0">
              <a:spcBef>
                <a:spcPct val="0"/>
              </a:spcBef>
              <a:spcAft>
                <a:spcPct val="0"/>
              </a:spcAft>
            </a:pPr>
            <a:r>
              <a:rPr lang="en-GB" altLang="en-US" sz="2000" b="1">
                <a:solidFill>
                  <a:srgbClr val="000000"/>
                </a:solidFill>
                <a:latin typeface="Arial" pitchFamily="34" charset="0"/>
              </a:rPr>
              <a:t>Each child has 50:50 chance of inheriting the altered gene</a:t>
            </a:r>
            <a:r>
              <a:rPr lang="en-GB" altLang="en-US" sz="2000">
                <a:solidFill>
                  <a:srgbClr val="000000"/>
                </a:solidFill>
                <a:latin typeface="Arial" pitchFamily="34" charset="0"/>
              </a:rPr>
              <a:t>.</a:t>
            </a:r>
          </a:p>
        </p:txBody>
      </p:sp>
    </p:spTree>
    <p:extLst>
      <p:ext uri="{BB962C8B-B14F-4D97-AF65-F5344CB8AC3E}">
        <p14:creationId xmlns:p14="http://schemas.microsoft.com/office/powerpoint/2010/main" val="88307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76200"/>
            <a:ext cx="7773988" cy="838200"/>
          </a:xfrm>
        </p:spPr>
        <p:txBody>
          <a:bodyPr/>
          <a:lstStyle/>
          <a:p>
            <a:pPr algn="l"/>
            <a:r>
              <a:rPr lang="en-GB" altLang="en-US" sz="4000" i="1"/>
              <a:t>Sporadic cancer</a:t>
            </a:r>
            <a:endParaRPr lang="en-GB" altLang="en-US" sz="3600" i="1"/>
          </a:p>
        </p:txBody>
      </p:sp>
      <p:sp>
        <p:nvSpPr>
          <p:cNvPr id="29699" name="Text Box 3"/>
          <p:cNvSpPr txBox="1">
            <a:spLocks noChangeArrowheads="1"/>
          </p:cNvSpPr>
          <p:nvPr/>
        </p:nvSpPr>
        <p:spPr bwMode="auto">
          <a:xfrm>
            <a:off x="2885807" y="1981211"/>
            <a:ext cx="184709" cy="460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algn="ctr" eaLnBrk="0" fontAlgn="base" hangingPunct="0">
              <a:spcBef>
                <a:spcPct val="0"/>
              </a:spcBef>
              <a:spcAft>
                <a:spcPct val="0"/>
              </a:spcAft>
            </a:pPr>
            <a:endParaRPr lang="en-US" altLang="en-US" sz="2400" b="1" i="1">
              <a:solidFill>
                <a:srgbClr val="000000"/>
              </a:solidFill>
            </a:endParaRPr>
          </a:p>
        </p:txBody>
      </p:sp>
      <p:sp>
        <p:nvSpPr>
          <p:cNvPr id="29700" name="Oval 4"/>
          <p:cNvSpPr>
            <a:spLocks noChangeArrowheads="1"/>
          </p:cNvSpPr>
          <p:nvPr/>
        </p:nvSpPr>
        <p:spPr bwMode="auto">
          <a:xfrm>
            <a:off x="203201" y="1219201"/>
            <a:ext cx="1219200" cy="1219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1" name="Oval 5"/>
          <p:cNvSpPr>
            <a:spLocks noChangeArrowheads="1"/>
          </p:cNvSpPr>
          <p:nvPr/>
        </p:nvSpPr>
        <p:spPr bwMode="auto">
          <a:xfrm>
            <a:off x="2370138" y="1235076"/>
            <a:ext cx="1219200" cy="1203325"/>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2" name="Line 6"/>
          <p:cNvSpPr>
            <a:spLocks noChangeShapeType="1"/>
          </p:cNvSpPr>
          <p:nvPr/>
        </p:nvSpPr>
        <p:spPr bwMode="auto">
          <a:xfrm flipH="1">
            <a:off x="2362200" y="2438400"/>
            <a:ext cx="2667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3" name="Line 7"/>
          <p:cNvSpPr>
            <a:spLocks noChangeShapeType="1"/>
          </p:cNvSpPr>
          <p:nvPr/>
        </p:nvSpPr>
        <p:spPr bwMode="auto">
          <a:xfrm>
            <a:off x="3276600" y="2438401"/>
            <a:ext cx="2286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4" name="Line 8"/>
          <p:cNvSpPr>
            <a:spLocks noChangeShapeType="1"/>
          </p:cNvSpPr>
          <p:nvPr/>
        </p:nvSpPr>
        <p:spPr bwMode="auto">
          <a:xfrm>
            <a:off x="744538" y="1447801"/>
            <a:ext cx="0" cy="7620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5" name="Line 9"/>
          <p:cNvSpPr>
            <a:spLocks noChangeShapeType="1"/>
          </p:cNvSpPr>
          <p:nvPr/>
        </p:nvSpPr>
        <p:spPr bwMode="auto">
          <a:xfrm>
            <a:off x="947738" y="1447801"/>
            <a:ext cx="0" cy="7620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6" name="Line 10"/>
          <p:cNvSpPr>
            <a:spLocks noChangeShapeType="1"/>
          </p:cNvSpPr>
          <p:nvPr/>
        </p:nvSpPr>
        <p:spPr bwMode="auto">
          <a:xfrm>
            <a:off x="3046425" y="1447801"/>
            <a:ext cx="1587"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7" name="Line 11"/>
          <p:cNvSpPr>
            <a:spLocks noChangeShapeType="1"/>
          </p:cNvSpPr>
          <p:nvPr/>
        </p:nvSpPr>
        <p:spPr bwMode="auto">
          <a:xfrm>
            <a:off x="7543800" y="1371600"/>
            <a:ext cx="0"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8" name="AutoShape 12"/>
          <p:cNvSpPr>
            <a:spLocks noChangeArrowheads="1"/>
          </p:cNvSpPr>
          <p:nvPr/>
        </p:nvSpPr>
        <p:spPr bwMode="auto">
          <a:xfrm>
            <a:off x="6705600" y="990601"/>
            <a:ext cx="1422400" cy="1447800"/>
          </a:xfrm>
          <a:prstGeom prst="star16">
            <a:avLst>
              <a:gd name="adj" fmla="val 37500"/>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09" name="Line 13"/>
          <p:cNvSpPr>
            <a:spLocks noChangeShapeType="1"/>
          </p:cNvSpPr>
          <p:nvPr/>
        </p:nvSpPr>
        <p:spPr bwMode="auto">
          <a:xfrm>
            <a:off x="3657600" y="1905000"/>
            <a:ext cx="81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0" name="Line 14"/>
          <p:cNvSpPr>
            <a:spLocks noChangeShapeType="1"/>
          </p:cNvSpPr>
          <p:nvPr/>
        </p:nvSpPr>
        <p:spPr bwMode="auto">
          <a:xfrm>
            <a:off x="1422400" y="1828800"/>
            <a:ext cx="81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1" name="Oval 15"/>
          <p:cNvSpPr>
            <a:spLocks noChangeArrowheads="1"/>
          </p:cNvSpPr>
          <p:nvPr/>
        </p:nvSpPr>
        <p:spPr bwMode="auto">
          <a:xfrm>
            <a:off x="4470400" y="1219201"/>
            <a:ext cx="1219200" cy="1219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2" name="Line 16"/>
          <p:cNvSpPr>
            <a:spLocks noChangeShapeType="1"/>
          </p:cNvSpPr>
          <p:nvPr/>
        </p:nvSpPr>
        <p:spPr bwMode="auto">
          <a:xfrm>
            <a:off x="7239000" y="1371600"/>
            <a:ext cx="0"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3" name="Line 17"/>
          <p:cNvSpPr>
            <a:spLocks noChangeShapeType="1"/>
          </p:cNvSpPr>
          <p:nvPr/>
        </p:nvSpPr>
        <p:spPr bwMode="auto">
          <a:xfrm>
            <a:off x="5148263" y="1447801"/>
            <a:ext cx="0"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4" name="Line 18"/>
          <p:cNvSpPr>
            <a:spLocks noChangeShapeType="1"/>
          </p:cNvSpPr>
          <p:nvPr/>
        </p:nvSpPr>
        <p:spPr bwMode="auto">
          <a:xfrm>
            <a:off x="4945063" y="1447801"/>
            <a:ext cx="0"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5" name="Line 19"/>
          <p:cNvSpPr>
            <a:spLocks noChangeShapeType="1"/>
          </p:cNvSpPr>
          <p:nvPr/>
        </p:nvSpPr>
        <p:spPr bwMode="auto">
          <a:xfrm>
            <a:off x="5757863" y="1905000"/>
            <a:ext cx="81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6" name="Line 20"/>
          <p:cNvSpPr>
            <a:spLocks noChangeShapeType="1"/>
          </p:cNvSpPr>
          <p:nvPr/>
        </p:nvSpPr>
        <p:spPr bwMode="auto">
          <a:xfrm>
            <a:off x="2843213" y="1447801"/>
            <a:ext cx="0" cy="7620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17" name="Text Box 21"/>
          <p:cNvSpPr txBox="1">
            <a:spLocks noChangeArrowheads="1"/>
          </p:cNvSpPr>
          <p:nvPr/>
        </p:nvSpPr>
        <p:spPr bwMode="auto">
          <a:xfrm>
            <a:off x="676136" y="2514600"/>
            <a:ext cx="2019601" cy="83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algn="ctr" eaLnBrk="0" fontAlgn="base" hangingPunct="0">
              <a:spcBef>
                <a:spcPct val="0"/>
              </a:spcBef>
              <a:spcAft>
                <a:spcPct val="0"/>
              </a:spcAft>
            </a:pPr>
            <a:r>
              <a:rPr lang="en-GB" altLang="en-US" sz="1600">
                <a:solidFill>
                  <a:srgbClr val="000000"/>
                </a:solidFill>
                <a:latin typeface="Arial" pitchFamily="34" charset="0"/>
              </a:rPr>
              <a:t>hormones</a:t>
            </a:r>
          </a:p>
          <a:p>
            <a:pPr algn="ctr" eaLnBrk="0" fontAlgn="base" hangingPunct="0">
              <a:spcBef>
                <a:spcPct val="0"/>
              </a:spcBef>
              <a:spcAft>
                <a:spcPct val="0"/>
              </a:spcAft>
            </a:pPr>
            <a:r>
              <a:rPr lang="en-GB" altLang="en-US" sz="1600">
                <a:solidFill>
                  <a:srgbClr val="000000"/>
                </a:solidFill>
                <a:latin typeface="Arial" pitchFamily="34" charset="0"/>
              </a:rPr>
              <a:t>viruses	chemicals</a:t>
            </a:r>
          </a:p>
          <a:p>
            <a:pPr algn="ctr" eaLnBrk="0" fontAlgn="base" hangingPunct="0">
              <a:spcBef>
                <a:spcPct val="0"/>
              </a:spcBef>
              <a:spcAft>
                <a:spcPct val="0"/>
              </a:spcAft>
            </a:pPr>
            <a:r>
              <a:rPr lang="en-GB" altLang="en-US" sz="1600">
                <a:solidFill>
                  <a:srgbClr val="000000"/>
                </a:solidFill>
                <a:latin typeface="Arial" pitchFamily="34" charset="0"/>
              </a:rPr>
              <a:t>radiation</a:t>
            </a:r>
            <a:endParaRPr lang="en-GB" altLang="en-US" sz="2400">
              <a:solidFill>
                <a:srgbClr val="000000"/>
              </a:solidFill>
            </a:endParaRPr>
          </a:p>
        </p:txBody>
      </p:sp>
      <p:sp>
        <p:nvSpPr>
          <p:cNvPr id="29718" name="Text Box 22"/>
          <p:cNvSpPr txBox="1">
            <a:spLocks noChangeArrowheads="1"/>
          </p:cNvSpPr>
          <p:nvPr/>
        </p:nvSpPr>
        <p:spPr bwMode="auto">
          <a:xfrm>
            <a:off x="3048011" y="2743200"/>
            <a:ext cx="2358861"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1600">
                <a:solidFill>
                  <a:srgbClr val="000000"/>
                </a:solidFill>
                <a:latin typeface="Arial" pitchFamily="34" charset="0"/>
              </a:rPr>
              <a:t>Spontaneous mutations</a:t>
            </a:r>
            <a:endParaRPr lang="en-GB" altLang="en-US" sz="2400">
              <a:solidFill>
                <a:srgbClr val="000000"/>
              </a:solidFill>
            </a:endParaRPr>
          </a:p>
        </p:txBody>
      </p:sp>
      <p:sp>
        <p:nvSpPr>
          <p:cNvPr id="29719" name="Text Box 23"/>
          <p:cNvSpPr txBox="1">
            <a:spLocks noChangeArrowheads="1"/>
          </p:cNvSpPr>
          <p:nvPr/>
        </p:nvSpPr>
        <p:spPr bwMode="auto">
          <a:xfrm>
            <a:off x="228612" y="762001"/>
            <a:ext cx="1610459"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1600">
                <a:solidFill>
                  <a:srgbClr val="000000"/>
                </a:solidFill>
                <a:latin typeface="Arial" pitchFamily="34" charset="0"/>
              </a:rPr>
              <a:t>2 normal genes</a:t>
            </a:r>
            <a:endParaRPr lang="en-GB" altLang="en-US" sz="2400">
              <a:solidFill>
                <a:srgbClr val="000000"/>
              </a:solidFill>
            </a:endParaRPr>
          </a:p>
        </p:txBody>
      </p:sp>
      <p:sp>
        <p:nvSpPr>
          <p:cNvPr id="29720" name="Text Box 24"/>
          <p:cNvSpPr txBox="1">
            <a:spLocks noChangeArrowheads="1"/>
          </p:cNvSpPr>
          <p:nvPr/>
        </p:nvSpPr>
        <p:spPr bwMode="auto">
          <a:xfrm>
            <a:off x="2362201" y="609600"/>
            <a:ext cx="1621730" cy="59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1600">
                <a:solidFill>
                  <a:srgbClr val="000000"/>
                </a:solidFill>
                <a:latin typeface="Arial" pitchFamily="34" charset="0"/>
              </a:rPr>
              <a:t>1 normal gene</a:t>
            </a:r>
          </a:p>
          <a:p>
            <a:pPr eaLnBrk="0" fontAlgn="base" hangingPunct="0">
              <a:spcBef>
                <a:spcPct val="0"/>
              </a:spcBef>
              <a:spcAft>
                <a:spcPct val="0"/>
              </a:spcAft>
            </a:pPr>
            <a:r>
              <a:rPr lang="en-GB" altLang="en-US" sz="1600">
                <a:solidFill>
                  <a:srgbClr val="000000"/>
                </a:solidFill>
                <a:latin typeface="Arial" pitchFamily="34" charset="0"/>
              </a:rPr>
              <a:t>1 mutated gene</a:t>
            </a:r>
          </a:p>
        </p:txBody>
      </p:sp>
      <p:sp>
        <p:nvSpPr>
          <p:cNvPr id="29721" name="Text Box 25"/>
          <p:cNvSpPr txBox="1">
            <a:spLocks noChangeArrowheads="1"/>
          </p:cNvSpPr>
          <p:nvPr/>
        </p:nvSpPr>
        <p:spPr bwMode="auto">
          <a:xfrm>
            <a:off x="4419601" y="762001"/>
            <a:ext cx="1725424"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1600">
                <a:solidFill>
                  <a:srgbClr val="000000"/>
                </a:solidFill>
                <a:latin typeface="Arial" pitchFamily="34" charset="0"/>
              </a:rPr>
              <a:t>2 mutated genes</a:t>
            </a:r>
            <a:endParaRPr lang="en-GB" altLang="en-US" sz="2400">
              <a:solidFill>
                <a:srgbClr val="000000"/>
              </a:solidFill>
            </a:endParaRPr>
          </a:p>
        </p:txBody>
      </p:sp>
      <p:sp>
        <p:nvSpPr>
          <p:cNvPr id="29722" name="Text Box 26"/>
          <p:cNvSpPr txBox="1">
            <a:spLocks noChangeArrowheads="1"/>
          </p:cNvSpPr>
          <p:nvPr/>
        </p:nvSpPr>
        <p:spPr bwMode="auto">
          <a:xfrm>
            <a:off x="6934200" y="5334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2000" b="1">
                <a:solidFill>
                  <a:srgbClr val="000000"/>
                </a:solidFill>
                <a:latin typeface="Arial" pitchFamily="34" charset="0"/>
              </a:rPr>
              <a:t>cancer</a:t>
            </a:r>
          </a:p>
        </p:txBody>
      </p:sp>
      <p:sp>
        <p:nvSpPr>
          <p:cNvPr id="29723" name="Oval 27"/>
          <p:cNvSpPr>
            <a:spLocks noChangeArrowheads="1"/>
          </p:cNvSpPr>
          <p:nvPr/>
        </p:nvSpPr>
        <p:spPr bwMode="auto">
          <a:xfrm>
            <a:off x="2405063" y="4648201"/>
            <a:ext cx="1287462" cy="1219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25" name="AutoShape 29"/>
          <p:cNvSpPr>
            <a:spLocks noChangeArrowheads="1"/>
          </p:cNvSpPr>
          <p:nvPr/>
        </p:nvSpPr>
        <p:spPr bwMode="auto">
          <a:xfrm>
            <a:off x="6781801" y="4495800"/>
            <a:ext cx="1422400" cy="1371600"/>
          </a:xfrm>
          <a:prstGeom prst="star16">
            <a:avLst>
              <a:gd name="adj" fmla="val 37500"/>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26" name="Line 30"/>
          <p:cNvSpPr>
            <a:spLocks noChangeShapeType="1"/>
          </p:cNvSpPr>
          <p:nvPr/>
        </p:nvSpPr>
        <p:spPr bwMode="auto">
          <a:xfrm>
            <a:off x="3763964" y="5334000"/>
            <a:ext cx="808037"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27" name="Oval 31"/>
          <p:cNvSpPr>
            <a:spLocks noChangeArrowheads="1"/>
          </p:cNvSpPr>
          <p:nvPr/>
        </p:nvSpPr>
        <p:spPr bwMode="auto">
          <a:xfrm>
            <a:off x="4578350" y="4648201"/>
            <a:ext cx="1212850" cy="1219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algn="ctr" eaLnBrk="0" fontAlgn="base" hangingPunct="0">
              <a:spcBef>
                <a:spcPct val="0"/>
              </a:spcBef>
              <a:spcAft>
                <a:spcPct val="0"/>
              </a:spcAft>
            </a:pPr>
            <a:endParaRPr lang="en-US" altLang="en-US" sz="2400" b="1" i="1">
              <a:solidFill>
                <a:srgbClr val="000000"/>
              </a:solidFill>
            </a:endParaRPr>
          </a:p>
        </p:txBody>
      </p:sp>
      <p:sp>
        <p:nvSpPr>
          <p:cNvPr id="29728" name="Line 32"/>
          <p:cNvSpPr>
            <a:spLocks noChangeShapeType="1"/>
          </p:cNvSpPr>
          <p:nvPr/>
        </p:nvSpPr>
        <p:spPr bwMode="auto">
          <a:xfrm>
            <a:off x="7332664" y="4800600"/>
            <a:ext cx="3175" cy="73025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30" name="Line 34"/>
          <p:cNvSpPr>
            <a:spLocks noChangeShapeType="1"/>
          </p:cNvSpPr>
          <p:nvPr/>
        </p:nvSpPr>
        <p:spPr bwMode="auto">
          <a:xfrm>
            <a:off x="5083175" y="4892675"/>
            <a:ext cx="1588"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31" name="Line 35"/>
          <p:cNvSpPr>
            <a:spLocks noChangeShapeType="1"/>
          </p:cNvSpPr>
          <p:nvPr/>
        </p:nvSpPr>
        <p:spPr bwMode="auto">
          <a:xfrm>
            <a:off x="5864225" y="5334000"/>
            <a:ext cx="808038"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32" name="Line 36"/>
          <p:cNvSpPr>
            <a:spLocks noChangeShapeType="1"/>
          </p:cNvSpPr>
          <p:nvPr/>
        </p:nvSpPr>
        <p:spPr bwMode="auto">
          <a:xfrm>
            <a:off x="2936875" y="4876801"/>
            <a:ext cx="1588" cy="7620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33" name="Text Box 37"/>
          <p:cNvSpPr txBox="1">
            <a:spLocks noChangeArrowheads="1"/>
          </p:cNvSpPr>
          <p:nvPr/>
        </p:nvSpPr>
        <p:spPr bwMode="auto">
          <a:xfrm>
            <a:off x="2455864" y="4038600"/>
            <a:ext cx="1621730" cy="59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1600">
                <a:solidFill>
                  <a:srgbClr val="000000"/>
                </a:solidFill>
                <a:latin typeface="Arial" pitchFamily="34" charset="0"/>
              </a:rPr>
              <a:t>1 normal gene</a:t>
            </a:r>
          </a:p>
          <a:p>
            <a:pPr eaLnBrk="0" fontAlgn="base" hangingPunct="0">
              <a:spcBef>
                <a:spcPct val="0"/>
              </a:spcBef>
              <a:spcAft>
                <a:spcPct val="0"/>
              </a:spcAft>
            </a:pPr>
            <a:r>
              <a:rPr lang="en-GB" altLang="en-US" sz="1600">
                <a:solidFill>
                  <a:srgbClr val="000000"/>
                </a:solidFill>
                <a:latin typeface="Arial" pitchFamily="34" charset="0"/>
              </a:rPr>
              <a:t>1 mutated gene</a:t>
            </a:r>
          </a:p>
        </p:txBody>
      </p:sp>
      <p:sp>
        <p:nvSpPr>
          <p:cNvPr id="29734" name="Text Box 38"/>
          <p:cNvSpPr txBox="1">
            <a:spLocks noChangeArrowheads="1"/>
          </p:cNvSpPr>
          <p:nvPr/>
        </p:nvSpPr>
        <p:spPr bwMode="auto">
          <a:xfrm>
            <a:off x="4513264" y="4267200"/>
            <a:ext cx="1725424"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1600">
                <a:solidFill>
                  <a:srgbClr val="000000"/>
                </a:solidFill>
                <a:latin typeface="Arial" pitchFamily="34" charset="0"/>
              </a:rPr>
              <a:t>2 mutated genes</a:t>
            </a:r>
            <a:endParaRPr lang="en-GB" altLang="en-US" sz="2400">
              <a:solidFill>
                <a:srgbClr val="000000"/>
              </a:solidFill>
            </a:endParaRPr>
          </a:p>
        </p:txBody>
      </p:sp>
      <p:sp>
        <p:nvSpPr>
          <p:cNvPr id="29735" name="Text Box 39"/>
          <p:cNvSpPr txBox="1">
            <a:spLocks noChangeArrowheads="1"/>
          </p:cNvSpPr>
          <p:nvPr/>
        </p:nvSpPr>
        <p:spPr bwMode="auto">
          <a:xfrm>
            <a:off x="7104063" y="4114801"/>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2000" b="1">
                <a:solidFill>
                  <a:srgbClr val="000000"/>
                </a:solidFill>
                <a:latin typeface="Arial" pitchFamily="34" charset="0"/>
              </a:rPr>
              <a:t>cancer</a:t>
            </a:r>
          </a:p>
        </p:txBody>
      </p:sp>
      <p:sp>
        <p:nvSpPr>
          <p:cNvPr id="29736" name="Line 40"/>
          <p:cNvSpPr>
            <a:spLocks noChangeShapeType="1"/>
          </p:cNvSpPr>
          <p:nvPr/>
        </p:nvSpPr>
        <p:spPr bwMode="auto">
          <a:xfrm>
            <a:off x="7561264" y="4800600"/>
            <a:ext cx="3175" cy="73025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38" name="Rectangle 42"/>
          <p:cNvSpPr>
            <a:spLocks noChangeArrowheads="1"/>
          </p:cNvSpPr>
          <p:nvPr/>
        </p:nvSpPr>
        <p:spPr bwMode="auto">
          <a:xfrm>
            <a:off x="152400" y="3276600"/>
            <a:ext cx="77739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3" tIns="45692" rIns="91383" bIns="45692" anchor="ctr"/>
          <a:lstStyle>
            <a:lvl1pPr>
              <a:defRPr sz="2400">
                <a:solidFill>
                  <a:schemeClr val="tx1"/>
                </a:solidFill>
                <a:latin typeface="Times New Roman" pitchFamily="18" charset="0"/>
                <a:cs typeface="Times New Roman" pitchFamily="18" charset="0"/>
              </a:defRPr>
            </a:lvl1pPr>
            <a:lvl2pPr>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marL="457200" fontAlgn="base">
              <a:spcBef>
                <a:spcPct val="0"/>
              </a:spcBef>
              <a:spcAft>
                <a:spcPct val="0"/>
              </a:spcAft>
              <a:defRPr sz="2400">
                <a:solidFill>
                  <a:schemeClr val="tx1"/>
                </a:solidFill>
                <a:latin typeface="Times New Roman" pitchFamily="18" charset="0"/>
                <a:cs typeface="Times New Roman" pitchFamily="18" charset="0"/>
              </a:defRPr>
            </a:lvl6pPr>
            <a:lvl7pPr marL="914400" fontAlgn="base">
              <a:spcBef>
                <a:spcPct val="0"/>
              </a:spcBef>
              <a:spcAft>
                <a:spcPct val="0"/>
              </a:spcAft>
              <a:defRPr sz="2400">
                <a:solidFill>
                  <a:schemeClr val="tx1"/>
                </a:solidFill>
                <a:latin typeface="Times New Roman" pitchFamily="18" charset="0"/>
                <a:cs typeface="Times New Roman" pitchFamily="18" charset="0"/>
              </a:defRPr>
            </a:lvl7pPr>
            <a:lvl8pPr marL="1371600" fontAlgn="base">
              <a:spcBef>
                <a:spcPct val="0"/>
              </a:spcBef>
              <a:spcAft>
                <a:spcPct val="0"/>
              </a:spcAft>
              <a:defRPr sz="2400">
                <a:solidFill>
                  <a:schemeClr val="tx1"/>
                </a:solidFill>
                <a:latin typeface="Times New Roman" pitchFamily="18" charset="0"/>
                <a:cs typeface="Times New Roman" pitchFamily="18" charset="0"/>
              </a:defRPr>
            </a:lvl8pPr>
            <a:lvl9pPr marL="1828800" fontAlgn="base">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0"/>
              </a:spcBef>
              <a:spcAft>
                <a:spcPct val="0"/>
              </a:spcAft>
            </a:pPr>
            <a:r>
              <a:rPr lang="en-GB" altLang="en-US" sz="4000" i="1">
                <a:solidFill>
                  <a:srgbClr val="000000"/>
                </a:solidFill>
              </a:rPr>
              <a:t>Inherited cancer</a:t>
            </a:r>
            <a:endParaRPr lang="en-GB" altLang="en-US" sz="3600" i="1">
              <a:solidFill>
                <a:srgbClr val="000000"/>
              </a:solidFill>
            </a:endParaRPr>
          </a:p>
        </p:txBody>
      </p:sp>
      <p:sp>
        <p:nvSpPr>
          <p:cNvPr id="29739" name="Text Box 43"/>
          <p:cNvSpPr txBox="1">
            <a:spLocks noChangeArrowheads="1"/>
          </p:cNvSpPr>
          <p:nvPr/>
        </p:nvSpPr>
        <p:spPr bwMode="auto">
          <a:xfrm>
            <a:off x="769799" y="5880100"/>
            <a:ext cx="2019601" cy="83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algn="ctr" eaLnBrk="0" fontAlgn="base" hangingPunct="0">
              <a:spcBef>
                <a:spcPct val="0"/>
              </a:spcBef>
              <a:spcAft>
                <a:spcPct val="0"/>
              </a:spcAft>
            </a:pPr>
            <a:r>
              <a:rPr lang="en-GB" altLang="en-US" sz="1600">
                <a:solidFill>
                  <a:srgbClr val="000000"/>
                </a:solidFill>
                <a:latin typeface="Arial" pitchFamily="34" charset="0"/>
              </a:rPr>
              <a:t>hormones</a:t>
            </a:r>
          </a:p>
          <a:p>
            <a:pPr algn="ctr" eaLnBrk="0" fontAlgn="base" hangingPunct="0">
              <a:spcBef>
                <a:spcPct val="0"/>
              </a:spcBef>
              <a:spcAft>
                <a:spcPct val="0"/>
              </a:spcAft>
            </a:pPr>
            <a:r>
              <a:rPr lang="en-GB" altLang="en-US" sz="1600">
                <a:solidFill>
                  <a:srgbClr val="000000"/>
                </a:solidFill>
                <a:latin typeface="Arial" pitchFamily="34" charset="0"/>
              </a:rPr>
              <a:t>viruses	chemicals</a:t>
            </a:r>
          </a:p>
          <a:p>
            <a:pPr algn="ctr" eaLnBrk="0" fontAlgn="base" hangingPunct="0">
              <a:spcBef>
                <a:spcPct val="0"/>
              </a:spcBef>
              <a:spcAft>
                <a:spcPct val="0"/>
              </a:spcAft>
            </a:pPr>
            <a:r>
              <a:rPr lang="en-GB" altLang="en-US" sz="1600">
                <a:solidFill>
                  <a:srgbClr val="000000"/>
                </a:solidFill>
                <a:latin typeface="Arial" pitchFamily="34" charset="0"/>
              </a:rPr>
              <a:t>radiation</a:t>
            </a:r>
            <a:endParaRPr lang="en-GB" altLang="en-US" sz="2400">
              <a:solidFill>
                <a:srgbClr val="000000"/>
              </a:solidFill>
            </a:endParaRPr>
          </a:p>
        </p:txBody>
      </p:sp>
      <p:sp>
        <p:nvSpPr>
          <p:cNvPr id="29740" name="Text Box 44"/>
          <p:cNvSpPr txBox="1">
            <a:spLocks noChangeArrowheads="1"/>
          </p:cNvSpPr>
          <p:nvPr/>
        </p:nvSpPr>
        <p:spPr bwMode="auto">
          <a:xfrm>
            <a:off x="3141675" y="6108700"/>
            <a:ext cx="2358861"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1600">
                <a:solidFill>
                  <a:srgbClr val="000000"/>
                </a:solidFill>
                <a:latin typeface="Arial" pitchFamily="34" charset="0"/>
              </a:rPr>
              <a:t>Spontaneous mutations</a:t>
            </a:r>
            <a:endParaRPr lang="en-GB" altLang="en-US" sz="2400">
              <a:solidFill>
                <a:srgbClr val="000000"/>
              </a:solidFill>
            </a:endParaRPr>
          </a:p>
        </p:txBody>
      </p:sp>
      <p:sp>
        <p:nvSpPr>
          <p:cNvPr id="29741" name="Line 45"/>
          <p:cNvSpPr>
            <a:spLocks noChangeShapeType="1"/>
          </p:cNvSpPr>
          <p:nvPr/>
        </p:nvSpPr>
        <p:spPr bwMode="auto">
          <a:xfrm flipH="1">
            <a:off x="2379663" y="5791201"/>
            <a:ext cx="2667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42" name="Line 46"/>
          <p:cNvSpPr>
            <a:spLocks noChangeShapeType="1"/>
          </p:cNvSpPr>
          <p:nvPr/>
        </p:nvSpPr>
        <p:spPr bwMode="auto">
          <a:xfrm>
            <a:off x="3370263" y="5791200"/>
            <a:ext cx="2286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43" name="Line 47"/>
          <p:cNvSpPr>
            <a:spLocks noChangeShapeType="1"/>
          </p:cNvSpPr>
          <p:nvPr/>
        </p:nvSpPr>
        <p:spPr bwMode="auto">
          <a:xfrm>
            <a:off x="5235575" y="4876801"/>
            <a:ext cx="1588"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
        <p:nvSpPr>
          <p:cNvPr id="29744" name="Line 48"/>
          <p:cNvSpPr>
            <a:spLocks noChangeShapeType="1"/>
          </p:cNvSpPr>
          <p:nvPr/>
        </p:nvSpPr>
        <p:spPr bwMode="auto">
          <a:xfrm>
            <a:off x="3124200" y="4876801"/>
            <a:ext cx="1588" cy="762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488383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1143000"/>
          </a:xfrm>
        </p:spPr>
        <p:txBody>
          <a:bodyPr/>
          <a:lstStyle/>
          <a:p>
            <a:r>
              <a:rPr lang="en-GB" altLang="en-US"/>
              <a:t>Searching for the faulty gene</a:t>
            </a:r>
          </a:p>
        </p:txBody>
      </p:sp>
      <p:sp>
        <p:nvSpPr>
          <p:cNvPr id="79875" name="AutoShape 3"/>
          <p:cNvSpPr>
            <a:spLocks noChangeArrowheads="1"/>
          </p:cNvSpPr>
          <p:nvPr/>
        </p:nvSpPr>
        <p:spPr bwMode="auto">
          <a:xfrm rot="-5400000">
            <a:off x="-120650" y="15621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76" name="AutoShape 4"/>
          <p:cNvSpPr>
            <a:spLocks noChangeArrowheads="1"/>
          </p:cNvSpPr>
          <p:nvPr/>
        </p:nvSpPr>
        <p:spPr bwMode="auto">
          <a:xfrm rot="-5400000">
            <a:off x="336550" y="215265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77" name="AutoShape 5"/>
          <p:cNvSpPr>
            <a:spLocks noChangeArrowheads="1"/>
          </p:cNvSpPr>
          <p:nvPr/>
        </p:nvSpPr>
        <p:spPr bwMode="auto">
          <a:xfrm rot="-5400000">
            <a:off x="717550" y="29337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78" name="AutoShape 6"/>
          <p:cNvSpPr>
            <a:spLocks noChangeArrowheads="1"/>
          </p:cNvSpPr>
          <p:nvPr/>
        </p:nvSpPr>
        <p:spPr bwMode="auto">
          <a:xfrm rot="-5400000">
            <a:off x="1111250" y="3732213"/>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79" name="AutoShape 7"/>
          <p:cNvSpPr>
            <a:spLocks noChangeArrowheads="1"/>
          </p:cNvSpPr>
          <p:nvPr/>
        </p:nvSpPr>
        <p:spPr bwMode="auto">
          <a:xfrm rot="-5400000">
            <a:off x="1631950" y="43815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0" name="AutoShape 8"/>
          <p:cNvSpPr>
            <a:spLocks noChangeArrowheads="1"/>
          </p:cNvSpPr>
          <p:nvPr/>
        </p:nvSpPr>
        <p:spPr bwMode="auto">
          <a:xfrm rot="-5400000">
            <a:off x="2722563" y="15621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1" name="AutoShape 9"/>
          <p:cNvSpPr>
            <a:spLocks noChangeArrowheads="1"/>
          </p:cNvSpPr>
          <p:nvPr/>
        </p:nvSpPr>
        <p:spPr bwMode="auto">
          <a:xfrm rot="-5400000">
            <a:off x="3179763" y="215265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2" name="AutoShape 10"/>
          <p:cNvSpPr>
            <a:spLocks noChangeArrowheads="1"/>
          </p:cNvSpPr>
          <p:nvPr/>
        </p:nvSpPr>
        <p:spPr bwMode="auto">
          <a:xfrm rot="-5400000">
            <a:off x="3560763" y="29337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3" name="AutoShape 11"/>
          <p:cNvSpPr>
            <a:spLocks noChangeArrowheads="1"/>
          </p:cNvSpPr>
          <p:nvPr/>
        </p:nvSpPr>
        <p:spPr bwMode="auto">
          <a:xfrm rot="-5400000">
            <a:off x="4006850" y="3732213"/>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4" name="AutoShape 12"/>
          <p:cNvSpPr>
            <a:spLocks noChangeArrowheads="1"/>
          </p:cNvSpPr>
          <p:nvPr/>
        </p:nvSpPr>
        <p:spPr bwMode="auto">
          <a:xfrm rot="-5400000">
            <a:off x="4475163" y="43815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5" name="AutoShape 13"/>
          <p:cNvSpPr>
            <a:spLocks noChangeArrowheads="1"/>
          </p:cNvSpPr>
          <p:nvPr/>
        </p:nvSpPr>
        <p:spPr bwMode="auto">
          <a:xfrm rot="-5400000">
            <a:off x="5410200" y="15621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6" name="AutoShape 14"/>
          <p:cNvSpPr>
            <a:spLocks noChangeArrowheads="1"/>
          </p:cNvSpPr>
          <p:nvPr/>
        </p:nvSpPr>
        <p:spPr bwMode="auto">
          <a:xfrm rot="-5400000">
            <a:off x="5867400" y="215265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7" name="AutoShape 15"/>
          <p:cNvSpPr>
            <a:spLocks noChangeArrowheads="1"/>
          </p:cNvSpPr>
          <p:nvPr/>
        </p:nvSpPr>
        <p:spPr bwMode="auto">
          <a:xfrm rot="-5400000">
            <a:off x="6248400" y="29337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8" name="AutoShape 16"/>
          <p:cNvSpPr>
            <a:spLocks noChangeArrowheads="1"/>
          </p:cNvSpPr>
          <p:nvPr/>
        </p:nvSpPr>
        <p:spPr bwMode="auto">
          <a:xfrm rot="-5400000">
            <a:off x="6589713" y="3767138"/>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89" name="AutoShape 17"/>
          <p:cNvSpPr>
            <a:spLocks noChangeArrowheads="1"/>
          </p:cNvSpPr>
          <p:nvPr/>
        </p:nvSpPr>
        <p:spPr bwMode="auto">
          <a:xfrm rot="-5400000">
            <a:off x="7162800" y="4381500"/>
            <a:ext cx="2171700" cy="14859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83" tIns="45692" rIns="91383" bIns="45692" anchor="ctr"/>
          <a:lstStyle/>
          <a:p>
            <a:pPr eaLnBrk="0" fontAlgn="base" hangingPunct="0">
              <a:spcBef>
                <a:spcPct val="0"/>
              </a:spcBef>
              <a:spcAft>
                <a:spcPct val="0"/>
              </a:spcAft>
            </a:pPr>
            <a:r>
              <a:rPr lang="en-GB" altLang="en-US" sz="2400">
                <a:solidFill>
                  <a:srgbClr val="000000"/>
                </a:solidFill>
                <a:latin typeface="Times" pitchFamily="18" charset="0"/>
              </a:rPr>
              <a:t>cgattgagg</a:t>
            </a:r>
          </a:p>
          <a:p>
            <a:pPr eaLnBrk="0" fontAlgn="base" hangingPunct="0">
              <a:spcBef>
                <a:spcPct val="0"/>
              </a:spcBef>
              <a:spcAft>
                <a:spcPct val="0"/>
              </a:spcAft>
            </a:pPr>
            <a:r>
              <a:rPr lang="en-GB" altLang="en-US" sz="2400">
                <a:solidFill>
                  <a:srgbClr val="000000"/>
                </a:solidFill>
                <a:latin typeface="Times" pitchFamily="18" charset="0"/>
              </a:rPr>
              <a:t>atcgtacgta</a:t>
            </a:r>
          </a:p>
          <a:p>
            <a:pPr eaLnBrk="0" fontAlgn="base" hangingPunct="0">
              <a:spcBef>
                <a:spcPct val="0"/>
              </a:spcBef>
              <a:spcAft>
                <a:spcPct val="0"/>
              </a:spcAft>
            </a:pPr>
            <a:r>
              <a:rPr lang="en-GB" altLang="en-US" sz="2400">
                <a:solidFill>
                  <a:srgbClr val="000000"/>
                </a:solidFill>
                <a:latin typeface="Times" pitchFamily="18" charset="0"/>
              </a:rPr>
              <a:t>ttaacggtag</a:t>
            </a:r>
          </a:p>
          <a:p>
            <a:pPr eaLnBrk="0" fontAlgn="base" hangingPunct="0">
              <a:spcBef>
                <a:spcPct val="0"/>
              </a:spcBef>
              <a:spcAft>
                <a:spcPct val="0"/>
              </a:spcAft>
            </a:pPr>
            <a:r>
              <a:rPr lang="en-GB" altLang="en-US" sz="2400">
                <a:solidFill>
                  <a:srgbClr val="000000"/>
                </a:solidFill>
                <a:latin typeface="Times" pitchFamily="18" charset="0"/>
              </a:rPr>
              <a:t>ctataccagtc</a:t>
            </a:r>
          </a:p>
          <a:p>
            <a:pPr eaLnBrk="0" fontAlgn="base" hangingPunct="0">
              <a:spcBef>
                <a:spcPct val="0"/>
              </a:spcBef>
              <a:spcAft>
                <a:spcPct val="0"/>
              </a:spcAft>
            </a:pPr>
            <a:r>
              <a:rPr lang="en-GB" altLang="en-US" sz="2400">
                <a:solidFill>
                  <a:srgbClr val="000000"/>
                </a:solidFill>
                <a:latin typeface="Times" pitchFamily="18" charset="0"/>
              </a:rPr>
              <a:t>gatccattgga</a:t>
            </a:r>
          </a:p>
          <a:p>
            <a:pPr eaLnBrk="0" fontAlgn="base" hangingPunct="0">
              <a:spcBef>
                <a:spcPct val="0"/>
              </a:spcBef>
              <a:spcAft>
                <a:spcPct val="0"/>
              </a:spcAft>
            </a:pPr>
            <a:r>
              <a:rPr lang="en-GB" altLang="en-US" sz="2400">
                <a:solidFill>
                  <a:srgbClr val="000000"/>
                </a:solidFill>
                <a:latin typeface="Times" pitchFamily="18" charset="0"/>
              </a:rPr>
              <a:t>gtcatcgatgtt</a:t>
            </a:r>
          </a:p>
        </p:txBody>
      </p:sp>
      <p:sp>
        <p:nvSpPr>
          <p:cNvPr id="79890" name="Rectangle 18"/>
          <p:cNvSpPr>
            <a:spLocks noChangeArrowheads="1"/>
          </p:cNvSpPr>
          <p:nvPr/>
        </p:nvSpPr>
        <p:spPr bwMode="auto">
          <a:xfrm>
            <a:off x="7834325" y="291306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p>
            <a:pPr eaLnBrk="0" fontAlgn="base" hangingPunct="0">
              <a:spcBef>
                <a:spcPct val="0"/>
              </a:spcBef>
              <a:spcAft>
                <a:spcPct val="0"/>
              </a:spcAft>
            </a:pPr>
            <a:r>
              <a:rPr lang="en-GB" altLang="en-US" sz="2400">
                <a:solidFill>
                  <a:srgbClr val="FE1515"/>
                </a:solidFill>
                <a:latin typeface="Times" pitchFamily="18" charset="0"/>
              </a:rPr>
              <a:t>a</a:t>
            </a:r>
            <a:endParaRPr lang="en-GB" altLang="en-US" sz="2400">
              <a:solidFill>
                <a:srgbClr val="000000"/>
              </a:solidFill>
              <a:latin typeface="Times" pitchFamily="18" charset="0"/>
            </a:endParaRPr>
          </a:p>
        </p:txBody>
      </p:sp>
      <p:sp>
        <p:nvSpPr>
          <p:cNvPr id="79891" name="Oval 19"/>
          <p:cNvSpPr>
            <a:spLocks noChangeArrowheads="1"/>
          </p:cNvSpPr>
          <p:nvPr/>
        </p:nvSpPr>
        <p:spPr bwMode="auto">
          <a:xfrm>
            <a:off x="7721612" y="3005140"/>
            <a:ext cx="525463" cy="288925"/>
          </a:xfrm>
          <a:prstGeom prst="ellipse">
            <a:avLst/>
          </a:prstGeom>
          <a:noFill/>
          <a:ln w="76200">
            <a:solidFill>
              <a:srgbClr val="FE151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nchor="ct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635456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xfrm>
            <a:off x="685800" y="620713"/>
            <a:ext cx="7772400" cy="608012"/>
          </a:xfrm>
        </p:spPr>
        <p:txBody>
          <a:bodyPr/>
          <a:lstStyle/>
          <a:p>
            <a:r>
              <a:rPr lang="en-GB" altLang="en-US"/>
              <a:t>Genetic Testing</a:t>
            </a:r>
          </a:p>
        </p:txBody>
      </p:sp>
      <p:sp>
        <p:nvSpPr>
          <p:cNvPr id="78851" name="Rectangle 1027"/>
          <p:cNvSpPr>
            <a:spLocks noGrp="1" noChangeArrowheads="1"/>
          </p:cNvSpPr>
          <p:nvPr>
            <p:ph type="body" idx="1"/>
          </p:nvPr>
        </p:nvSpPr>
        <p:spPr/>
        <p:txBody>
          <a:bodyPr/>
          <a:lstStyle/>
          <a:p>
            <a:pPr>
              <a:lnSpc>
                <a:spcPct val="90000"/>
              </a:lnSpc>
            </a:pPr>
            <a:r>
              <a:rPr lang="en-GB" altLang="en-US"/>
              <a:t>Technically difficult</a:t>
            </a:r>
          </a:p>
          <a:p>
            <a:pPr>
              <a:lnSpc>
                <a:spcPct val="90000"/>
              </a:lnSpc>
            </a:pPr>
            <a:r>
              <a:rPr lang="en-GB" altLang="en-US"/>
              <a:t>Can only be offered to </a:t>
            </a:r>
            <a:r>
              <a:rPr lang="en-GB" altLang="en-US" b="1"/>
              <a:t>high risk</a:t>
            </a:r>
            <a:r>
              <a:rPr lang="en-GB" altLang="en-US"/>
              <a:t> families</a:t>
            </a:r>
          </a:p>
          <a:p>
            <a:pPr>
              <a:lnSpc>
                <a:spcPct val="90000"/>
              </a:lnSpc>
            </a:pPr>
            <a:r>
              <a:rPr lang="en-GB" altLang="en-US"/>
              <a:t>Can only search small number of high risk dominant genes</a:t>
            </a:r>
          </a:p>
          <a:p>
            <a:pPr>
              <a:lnSpc>
                <a:spcPct val="90000"/>
              </a:lnSpc>
            </a:pPr>
            <a:r>
              <a:rPr lang="en-GB" altLang="en-US"/>
              <a:t>Can take more than a year to search for the mutation in a family</a:t>
            </a:r>
          </a:p>
          <a:p>
            <a:pPr>
              <a:lnSpc>
                <a:spcPct val="90000"/>
              </a:lnSpc>
            </a:pPr>
            <a:r>
              <a:rPr lang="en-GB" altLang="en-US"/>
              <a:t>Often cannot locate the mutation for a family (?unknown genes)</a:t>
            </a:r>
          </a:p>
        </p:txBody>
      </p:sp>
    </p:spTree>
    <p:extLst>
      <p:ext uri="{BB962C8B-B14F-4D97-AF65-F5344CB8AC3E}">
        <p14:creationId xmlns:p14="http://schemas.microsoft.com/office/powerpoint/2010/main" val="257783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050"/>
          <p:cNvSpPr>
            <a:spLocks noGrp="1" noChangeArrowheads="1"/>
          </p:cNvSpPr>
          <p:nvPr>
            <p:ph type="title"/>
          </p:nvPr>
        </p:nvSpPr>
        <p:spPr>
          <a:xfrm>
            <a:off x="685800" y="609600"/>
            <a:ext cx="7772400" cy="608013"/>
          </a:xfrm>
        </p:spPr>
        <p:txBody>
          <a:bodyPr/>
          <a:lstStyle/>
          <a:p>
            <a:r>
              <a:rPr lang="en-GB" altLang="en-US"/>
              <a:t>Genetic Testing</a:t>
            </a:r>
          </a:p>
        </p:txBody>
      </p:sp>
      <p:sp>
        <p:nvSpPr>
          <p:cNvPr id="80899" name="Rectangle 2051"/>
          <p:cNvSpPr>
            <a:spLocks noGrp="1" noChangeArrowheads="1"/>
          </p:cNvSpPr>
          <p:nvPr>
            <p:ph type="body" idx="1"/>
          </p:nvPr>
        </p:nvSpPr>
        <p:spPr>
          <a:xfrm>
            <a:off x="685800" y="1600200"/>
            <a:ext cx="7772400" cy="4495800"/>
          </a:xfrm>
        </p:spPr>
        <p:txBody>
          <a:bodyPr/>
          <a:lstStyle/>
          <a:p>
            <a:r>
              <a:rPr lang="en-GB" altLang="en-US" sz="2800"/>
              <a:t>First test in family </a:t>
            </a:r>
            <a:r>
              <a:rPr lang="en-GB" altLang="en-US" sz="2800" b="1"/>
              <a:t>always</a:t>
            </a:r>
            <a:r>
              <a:rPr lang="en-GB" altLang="en-US" sz="2800"/>
              <a:t> done on person who has had the cancer </a:t>
            </a:r>
            <a:r>
              <a:rPr lang="en-GB" altLang="en-US" sz="2800" i="1">
                <a:solidFill>
                  <a:srgbClr val="006666"/>
                </a:solidFill>
              </a:rPr>
              <a:t>(mutation search test) </a:t>
            </a:r>
            <a:endParaRPr lang="en-GB" altLang="en-US" sz="2800">
              <a:solidFill>
                <a:srgbClr val="006666"/>
              </a:solidFill>
            </a:endParaRPr>
          </a:p>
          <a:p>
            <a:r>
              <a:rPr lang="en-GB" altLang="en-US" sz="2800"/>
              <a:t>If no living affected relatives available – </a:t>
            </a:r>
            <a:r>
              <a:rPr lang="en-GB" altLang="en-US" sz="2800" b="1"/>
              <a:t>cannot</a:t>
            </a:r>
            <a:r>
              <a:rPr lang="en-GB" altLang="en-US" sz="2800"/>
              <a:t> offer genetic test for family</a:t>
            </a:r>
          </a:p>
          <a:p>
            <a:r>
              <a:rPr lang="en-GB" altLang="en-US" sz="2800"/>
              <a:t>If a mutation is found </a:t>
            </a:r>
            <a:r>
              <a:rPr lang="en-GB" altLang="en-US" sz="2800" i="1">
                <a:solidFill>
                  <a:srgbClr val="006666"/>
                </a:solidFill>
              </a:rPr>
              <a:t>predictive testing </a:t>
            </a:r>
            <a:r>
              <a:rPr lang="en-GB" altLang="en-US" sz="2800"/>
              <a:t>can be offered to at-risk relatives: </a:t>
            </a:r>
          </a:p>
          <a:p>
            <a:pPr lvl="1"/>
            <a:r>
              <a:rPr lang="en-GB" altLang="en-US" sz="2400"/>
              <a:t>If relative doesn’t carry familial mutation they </a:t>
            </a:r>
            <a:r>
              <a:rPr lang="en-GB" altLang="en-US" sz="2400" b="1"/>
              <a:t>are not</a:t>
            </a:r>
            <a:r>
              <a:rPr lang="en-GB" altLang="en-US" sz="2400"/>
              <a:t> at increased risk of cancer (still at population risk)</a:t>
            </a:r>
          </a:p>
          <a:p>
            <a:pPr lvl="1"/>
            <a:r>
              <a:rPr lang="en-GB" altLang="en-US" sz="2400"/>
              <a:t>If a person does carry the familial mutation they are at </a:t>
            </a:r>
            <a:r>
              <a:rPr lang="en-GB" altLang="en-US" sz="2400" b="1"/>
              <a:t>increased risk</a:t>
            </a:r>
            <a:r>
              <a:rPr lang="en-GB" altLang="en-US" sz="2400"/>
              <a:t> of developing cancer</a:t>
            </a:r>
          </a:p>
          <a:p>
            <a:endParaRPr lang="en-GB" altLang="en-US" sz="2800"/>
          </a:p>
        </p:txBody>
      </p:sp>
    </p:spTree>
    <p:extLst>
      <p:ext uri="{BB962C8B-B14F-4D97-AF65-F5344CB8AC3E}">
        <p14:creationId xmlns:p14="http://schemas.microsoft.com/office/powerpoint/2010/main" val="121323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a:t>Recent NICE Guidelines on Familial Breast Cancer</a:t>
            </a:r>
          </a:p>
        </p:txBody>
      </p:sp>
      <p:sp>
        <p:nvSpPr>
          <p:cNvPr id="6147" name="Rectangle 3"/>
          <p:cNvSpPr>
            <a:spLocks noGrp="1" noChangeArrowheads="1"/>
          </p:cNvSpPr>
          <p:nvPr>
            <p:ph type="body" idx="1"/>
          </p:nvPr>
        </p:nvSpPr>
        <p:spPr>
          <a:xfrm>
            <a:off x="685800" y="2409825"/>
            <a:ext cx="7772400" cy="4114800"/>
          </a:xfrm>
        </p:spPr>
        <p:txBody>
          <a:bodyPr/>
          <a:lstStyle/>
          <a:p>
            <a:pPr>
              <a:lnSpc>
                <a:spcPct val="90000"/>
              </a:lnSpc>
            </a:pPr>
            <a:r>
              <a:rPr lang="en-GB" altLang="en-US">
                <a:solidFill>
                  <a:srgbClr val="231F20"/>
                </a:solidFill>
                <a:latin typeface="Frutiger-Roman" charset="0"/>
              </a:rPr>
              <a:t>Women at or near </a:t>
            </a:r>
            <a:r>
              <a:rPr lang="en-GB" altLang="en-US" b="1">
                <a:solidFill>
                  <a:srgbClr val="231F20"/>
                </a:solidFill>
                <a:latin typeface="Frutiger-Bold" charset="0"/>
              </a:rPr>
              <a:t>population risk </a:t>
            </a:r>
            <a:r>
              <a:rPr lang="en-GB" altLang="en-US">
                <a:solidFill>
                  <a:srgbClr val="231F20"/>
                </a:solidFill>
                <a:latin typeface="Frutiger-Roman" charset="0"/>
              </a:rPr>
              <a:t>are cared for in primary care.</a:t>
            </a:r>
          </a:p>
          <a:p>
            <a:pPr>
              <a:lnSpc>
                <a:spcPct val="90000"/>
              </a:lnSpc>
            </a:pPr>
            <a:r>
              <a:rPr lang="en-GB" altLang="en-US">
                <a:solidFill>
                  <a:srgbClr val="231F20"/>
                </a:solidFill>
                <a:latin typeface="Frutiger-Roman" charset="0"/>
              </a:rPr>
              <a:t>Women at </a:t>
            </a:r>
            <a:r>
              <a:rPr lang="en-GB" altLang="en-US" b="1">
                <a:solidFill>
                  <a:srgbClr val="231F20"/>
                </a:solidFill>
                <a:latin typeface="Frutiger-Bold" charset="0"/>
              </a:rPr>
              <a:t>moderate risk </a:t>
            </a:r>
            <a:r>
              <a:rPr lang="en-GB" altLang="en-US">
                <a:solidFill>
                  <a:srgbClr val="231F20"/>
                </a:solidFill>
                <a:latin typeface="Frutiger-Roman" charset="0"/>
              </a:rPr>
              <a:t>are cared for in secondary care.</a:t>
            </a:r>
          </a:p>
          <a:p>
            <a:pPr>
              <a:lnSpc>
                <a:spcPct val="90000"/>
              </a:lnSpc>
            </a:pPr>
            <a:r>
              <a:rPr lang="en-GB" altLang="en-US">
                <a:solidFill>
                  <a:srgbClr val="231F20"/>
                </a:solidFill>
                <a:latin typeface="Frutiger-Roman" charset="0"/>
              </a:rPr>
              <a:t>Women at </a:t>
            </a:r>
            <a:r>
              <a:rPr lang="en-GB" altLang="en-US" b="1">
                <a:solidFill>
                  <a:srgbClr val="231F20"/>
                </a:solidFill>
                <a:latin typeface="Frutiger-Bold" charset="0"/>
              </a:rPr>
              <a:t>high risk </a:t>
            </a:r>
            <a:r>
              <a:rPr lang="en-GB" altLang="en-US">
                <a:solidFill>
                  <a:srgbClr val="231F20"/>
                </a:solidFill>
                <a:latin typeface="Frutiger-Roman" charset="0"/>
              </a:rPr>
              <a:t>are cared for in tertiary care. </a:t>
            </a:r>
            <a:endParaRPr lang="en-GB" altLang="en-US">
              <a:solidFill>
                <a:srgbClr val="000000"/>
              </a:solidFill>
              <a:latin typeface="Frutiger-Roman" charset="0"/>
            </a:endParaRPr>
          </a:p>
          <a:p>
            <a:pPr>
              <a:lnSpc>
                <a:spcPct val="90000"/>
              </a:lnSpc>
            </a:pPr>
            <a:endParaRPr lang="en-GB" altLang="en-US"/>
          </a:p>
        </p:txBody>
      </p:sp>
    </p:spTree>
    <p:extLst>
      <p:ext uri="{BB962C8B-B14F-4D97-AF65-F5344CB8AC3E}">
        <p14:creationId xmlns:p14="http://schemas.microsoft.com/office/powerpoint/2010/main" val="2057757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317500" y="379413"/>
            <a:ext cx="8637588" cy="1431925"/>
          </a:xfrm>
        </p:spPr>
        <p:txBody>
          <a:bodyPr/>
          <a:lstStyle/>
          <a:p>
            <a:r>
              <a:rPr lang="en-GB" altLang="en-US" sz="4000" b="1"/>
              <a:t>High Risk</a:t>
            </a:r>
            <a:r>
              <a:rPr lang="en-GB" altLang="en-US" sz="4000"/>
              <a:t/>
            </a:r>
            <a:br>
              <a:rPr lang="en-GB" altLang="en-US" sz="4000"/>
            </a:br>
            <a:r>
              <a:rPr lang="en-GB" altLang="en-US" sz="3600"/>
              <a:t>Cancer risks associated with </a:t>
            </a:r>
            <a:br>
              <a:rPr lang="en-GB" altLang="en-US" sz="3600"/>
            </a:br>
            <a:r>
              <a:rPr lang="en-GB" altLang="en-US" sz="3600" i="1">
                <a:solidFill>
                  <a:srgbClr val="FF0000"/>
                </a:solidFill>
              </a:rPr>
              <a:t>BRCA1</a:t>
            </a:r>
            <a:r>
              <a:rPr lang="en-GB" altLang="en-US" sz="3600">
                <a:solidFill>
                  <a:srgbClr val="FF0000"/>
                </a:solidFill>
              </a:rPr>
              <a:t> and </a:t>
            </a:r>
            <a:r>
              <a:rPr lang="en-GB" altLang="en-US" sz="3600" i="1">
                <a:solidFill>
                  <a:srgbClr val="FF0000"/>
                </a:solidFill>
              </a:rPr>
              <a:t>BRCA2</a:t>
            </a:r>
          </a:p>
        </p:txBody>
      </p:sp>
      <p:sp>
        <p:nvSpPr>
          <p:cNvPr id="92163" name="Rectangle 1027"/>
          <p:cNvSpPr>
            <a:spLocks noGrp="1" noChangeArrowheads="1"/>
          </p:cNvSpPr>
          <p:nvPr>
            <p:ph type="body" sz="half" idx="1"/>
          </p:nvPr>
        </p:nvSpPr>
        <p:spPr>
          <a:xfrm>
            <a:off x="381000" y="2428887"/>
            <a:ext cx="4478338" cy="4124325"/>
          </a:xfrm>
          <a:solidFill>
            <a:srgbClr val="FFFFCC"/>
          </a:solidFill>
          <a:ln w="57150" cmpd="thinThick">
            <a:solidFill>
              <a:schemeClr val="tx2"/>
            </a:solidFill>
            <a:miter lim="800000"/>
            <a:headEnd/>
            <a:tailEnd/>
          </a:ln>
        </p:spPr>
        <p:txBody>
          <a:bodyPr/>
          <a:lstStyle/>
          <a:p>
            <a:pPr>
              <a:buFontTx/>
              <a:buNone/>
            </a:pPr>
            <a:r>
              <a:rPr lang="en-GB" altLang="en-US" sz="2600" b="1">
                <a:solidFill>
                  <a:srgbClr val="000099"/>
                </a:solidFill>
              </a:rPr>
              <a:t>Breast and ovarian cancer</a:t>
            </a:r>
          </a:p>
          <a:p>
            <a:pPr>
              <a:buFontTx/>
              <a:buNone/>
            </a:pPr>
            <a:r>
              <a:rPr lang="en-GB" altLang="en-US" sz="1400">
                <a:solidFill>
                  <a:srgbClr val="000099"/>
                </a:solidFill>
              </a:rPr>
              <a:t> </a:t>
            </a:r>
          </a:p>
          <a:p>
            <a:pPr>
              <a:buClr>
                <a:schemeClr val="accent1"/>
              </a:buClr>
            </a:pPr>
            <a:r>
              <a:rPr lang="en-GB" altLang="en-US">
                <a:solidFill>
                  <a:srgbClr val="000099"/>
                </a:solidFill>
              </a:rPr>
              <a:t>Breast cancer risk ~80%</a:t>
            </a:r>
          </a:p>
          <a:p>
            <a:pPr>
              <a:buClr>
                <a:schemeClr val="accent1"/>
              </a:buClr>
            </a:pPr>
            <a:r>
              <a:rPr lang="en-GB" altLang="en-US">
                <a:solidFill>
                  <a:srgbClr val="000099"/>
                </a:solidFill>
              </a:rPr>
              <a:t>Ovarian cancer risk ~45%</a:t>
            </a:r>
          </a:p>
          <a:p>
            <a:pPr>
              <a:buClr>
                <a:schemeClr val="accent1"/>
              </a:buClr>
            </a:pPr>
            <a:r>
              <a:rPr lang="en-GB" altLang="en-US">
                <a:solidFill>
                  <a:srgbClr val="000099"/>
                </a:solidFill>
              </a:rPr>
              <a:t>Increased risk of second primary for women who have already had breast cancer</a:t>
            </a:r>
            <a:r>
              <a:rPr lang="en-GB" altLang="en-US">
                <a:solidFill>
                  <a:schemeClr val="accent2"/>
                </a:solidFill>
              </a:rPr>
              <a:t>  </a:t>
            </a:r>
          </a:p>
          <a:p>
            <a:endParaRPr lang="en-GB" altLang="en-US">
              <a:solidFill>
                <a:schemeClr val="accent2"/>
              </a:solidFill>
            </a:endParaRPr>
          </a:p>
        </p:txBody>
      </p:sp>
      <p:sp>
        <p:nvSpPr>
          <p:cNvPr id="92164" name="Rectangle 1028"/>
          <p:cNvSpPr>
            <a:spLocks noGrp="1" noChangeArrowheads="1"/>
          </p:cNvSpPr>
          <p:nvPr>
            <p:ph type="body" sz="half" idx="2"/>
          </p:nvPr>
        </p:nvSpPr>
        <p:spPr>
          <a:xfrm>
            <a:off x="5181612" y="2459038"/>
            <a:ext cx="3495675" cy="4094162"/>
          </a:xfrm>
          <a:solidFill>
            <a:srgbClr val="FFFFCC"/>
          </a:solidFill>
          <a:ln w="57150" cmpd="thinThick">
            <a:solidFill>
              <a:schemeClr val="tx2"/>
            </a:solidFill>
            <a:miter lim="800000"/>
            <a:headEnd/>
            <a:tailEnd/>
          </a:ln>
        </p:spPr>
        <p:txBody>
          <a:bodyPr/>
          <a:lstStyle/>
          <a:p>
            <a:pPr>
              <a:buFontTx/>
              <a:buNone/>
            </a:pPr>
            <a:r>
              <a:rPr lang="en-GB" altLang="en-US" sz="2600" b="1">
                <a:solidFill>
                  <a:srgbClr val="000099"/>
                </a:solidFill>
              </a:rPr>
              <a:t>Other cancers </a:t>
            </a:r>
          </a:p>
          <a:p>
            <a:pPr>
              <a:buFontTx/>
              <a:buNone/>
            </a:pPr>
            <a:endParaRPr lang="en-GB" altLang="en-US" sz="1400" b="1">
              <a:solidFill>
                <a:srgbClr val="000099"/>
              </a:solidFill>
            </a:endParaRPr>
          </a:p>
          <a:p>
            <a:pPr>
              <a:buClr>
                <a:schemeClr val="accent1"/>
              </a:buClr>
            </a:pPr>
            <a:r>
              <a:rPr lang="en-GB" altLang="en-US">
                <a:solidFill>
                  <a:srgbClr val="000099"/>
                </a:solidFill>
              </a:rPr>
              <a:t>Prostate cancer </a:t>
            </a:r>
          </a:p>
          <a:p>
            <a:pPr>
              <a:buClr>
                <a:schemeClr val="accent1"/>
              </a:buClr>
            </a:pPr>
            <a:r>
              <a:rPr lang="en-GB" altLang="en-US">
                <a:solidFill>
                  <a:srgbClr val="000099"/>
                </a:solidFill>
              </a:rPr>
              <a:t>Male breast cancer </a:t>
            </a:r>
          </a:p>
          <a:p>
            <a:pPr>
              <a:buClr>
                <a:schemeClr val="accent1"/>
              </a:buClr>
            </a:pPr>
            <a:r>
              <a:rPr lang="en-GB" altLang="en-US">
                <a:solidFill>
                  <a:srgbClr val="000099"/>
                </a:solidFill>
              </a:rPr>
              <a:t>Pancreatic cancer </a:t>
            </a:r>
          </a:p>
          <a:p>
            <a:pPr>
              <a:buClr>
                <a:schemeClr val="accent1"/>
              </a:buClr>
            </a:pPr>
            <a:r>
              <a:rPr lang="en-GB" altLang="en-US">
                <a:solidFill>
                  <a:srgbClr val="000099"/>
                </a:solidFill>
              </a:rPr>
              <a:t>Colorectal cancer</a:t>
            </a:r>
          </a:p>
          <a:p>
            <a:pPr>
              <a:buClr>
                <a:schemeClr val="accent1"/>
              </a:buClr>
            </a:pPr>
            <a:r>
              <a:rPr lang="en-GB" altLang="en-US">
                <a:solidFill>
                  <a:srgbClr val="000099"/>
                </a:solidFill>
              </a:rPr>
              <a:t>Stomach cancer</a:t>
            </a:r>
            <a:r>
              <a:rPr lang="en-GB" altLang="en-US" sz="3200" b="1"/>
              <a:t> </a:t>
            </a:r>
          </a:p>
          <a:p>
            <a:endParaRPr lang="en-GB" altLang="en-US" sz="4000"/>
          </a:p>
        </p:txBody>
      </p:sp>
    </p:spTree>
    <p:extLst>
      <p:ext uri="{BB962C8B-B14F-4D97-AF65-F5344CB8AC3E}">
        <p14:creationId xmlns:p14="http://schemas.microsoft.com/office/powerpoint/2010/main" val="3806348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Pictures\amirkabir image\recessi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0" y="304800"/>
            <a:ext cx="706535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5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Top 5 Reasons to Know Your Family History</a:t>
            </a:r>
          </a:p>
        </p:txBody>
      </p:sp>
      <p:sp>
        <p:nvSpPr>
          <p:cNvPr id="23555" name="Rectangle 3"/>
          <p:cNvSpPr>
            <a:spLocks noGrp="1" noChangeArrowheads="1"/>
          </p:cNvSpPr>
          <p:nvPr>
            <p:ph type="body" idx="1"/>
          </p:nvPr>
        </p:nvSpPr>
        <p:spPr/>
        <p:txBody>
          <a:bodyPr/>
          <a:lstStyle/>
          <a:p>
            <a:pPr marL="0" indent="0">
              <a:buFontTx/>
              <a:buNone/>
            </a:pPr>
            <a:r>
              <a:rPr lang="en-US" altLang="en-US" sz="2800" b="1" smtClean="0"/>
              <a:t>5. Family recipes should be kept secret — family medical history should not.</a:t>
            </a:r>
          </a:p>
          <a:p>
            <a:pPr marL="0" indent="0">
              <a:buFontTx/>
              <a:buNone/>
            </a:pPr>
            <a:r>
              <a:rPr lang="en-US" altLang="en-US" sz="2800" b="1" smtClean="0"/>
              <a:t>4. Knowing your risk might save your life.</a:t>
            </a:r>
          </a:p>
          <a:p>
            <a:pPr marL="0" indent="0">
              <a:buFontTx/>
              <a:buNone/>
            </a:pPr>
            <a:r>
              <a:rPr lang="en-US" altLang="en-US" sz="2800" b="1" smtClean="0"/>
              <a:t>3. It’s free and you don’t have to leave home.</a:t>
            </a:r>
          </a:p>
          <a:p>
            <a:pPr marL="0" indent="0">
              <a:buFontTx/>
              <a:buNone/>
            </a:pPr>
            <a:r>
              <a:rPr lang="en-US" altLang="en-US" sz="2800" b="1" smtClean="0"/>
              <a:t>2. It’s a priceless gift to leave to your children.</a:t>
            </a:r>
          </a:p>
          <a:p>
            <a:pPr marL="0" indent="0">
              <a:buFontTx/>
              <a:buNone/>
            </a:pPr>
            <a:r>
              <a:rPr lang="en-US" altLang="en-US" sz="2800" b="1" smtClean="0"/>
              <a:t>1. Because every family has a story, but not every family has YOUR story.</a:t>
            </a:r>
          </a:p>
        </p:txBody>
      </p:sp>
      <p:sp>
        <p:nvSpPr>
          <p:cNvPr id="2" name="TextBox 1"/>
          <p:cNvSpPr txBox="1">
            <a:spLocks noChangeArrowheads="1"/>
          </p:cNvSpPr>
          <p:nvPr/>
        </p:nvSpPr>
        <p:spPr bwMode="auto">
          <a:xfrm>
            <a:off x="120650" y="5991225"/>
            <a:ext cx="890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0" fontAlgn="base" hangingPunct="0">
              <a:spcBef>
                <a:spcPct val="0"/>
              </a:spcBef>
              <a:spcAft>
                <a:spcPct val="0"/>
              </a:spcAft>
            </a:pPr>
            <a:r>
              <a:rPr lang="en-US" altLang="en-US" sz="1400">
                <a:solidFill>
                  <a:srgbClr val="000000"/>
                </a:solidFill>
              </a:rPr>
              <a:t>https://www.yahoo.com/health/10-reasons-you-should-dig-into-your-family-medical-118232923367.html</a:t>
            </a:r>
          </a:p>
        </p:txBody>
      </p:sp>
      <p:pic>
        <p:nvPicPr>
          <p:cNvPr id="7174" name="Picture 6" descr="C:\Users\Forman\Desktop\Untitled Export\9144935543_cf04b09506_o.jpg"/>
          <p:cNvPicPr>
            <a:picLocks noChangeAspect="1" noChangeArrowheads="1"/>
          </p:cNvPicPr>
          <p:nvPr/>
        </p:nvPicPr>
        <p:blipFill>
          <a:blip r:embed="rId3">
            <a:extLst>
              <a:ext uri="{28A0092B-C50C-407E-A947-70E740481C1C}">
                <a14:useLocalDpi xmlns:a14="http://schemas.microsoft.com/office/drawing/2010/main" val="0"/>
              </a:ext>
            </a:extLst>
          </a:blip>
          <a:srcRect l="4480" r="3229"/>
          <a:stretch>
            <a:fillRect/>
          </a:stretch>
        </p:blipFill>
        <p:spPr bwMode="auto">
          <a:xfrm>
            <a:off x="0" y="98425"/>
            <a:ext cx="91440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63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174"/>
                                        </p:tgtEl>
                                      </p:cBhvr>
                                    </p:animEffect>
                                    <p:set>
                                      <p:cBhvr>
                                        <p:cTn id="7" dur="1" fill="hold">
                                          <p:stCondLst>
                                            <p:cond delay="499"/>
                                          </p:stCondLst>
                                        </p:cTn>
                                        <p:tgtEl>
                                          <p:spTgt spid="7174"/>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13315"/>
                                        </p:tgtEl>
                                        <p:attrNameLst>
                                          <p:attrName>style.visibility</p:attrName>
                                        </p:attrNameLst>
                                      </p:cBhvr>
                                      <p:to>
                                        <p:strVal val="visible"/>
                                      </p:to>
                                    </p:set>
                                    <p:anim calcmode="lin" valueType="num">
                                      <p:cBhvr>
                                        <p:cTn id="10" dur="500" fill="hold"/>
                                        <p:tgtEl>
                                          <p:spTgt spid="13315"/>
                                        </p:tgtEl>
                                        <p:attrNameLst>
                                          <p:attrName>ppt_w</p:attrName>
                                        </p:attrNameLst>
                                      </p:cBhvr>
                                      <p:tavLst>
                                        <p:tav tm="0">
                                          <p:val>
                                            <p:fltVal val="0"/>
                                          </p:val>
                                        </p:tav>
                                        <p:tav tm="100000">
                                          <p:val>
                                            <p:strVal val="#ppt_w"/>
                                          </p:val>
                                        </p:tav>
                                      </p:tavLst>
                                    </p:anim>
                                    <p:anim calcmode="lin" valueType="num">
                                      <p:cBhvr>
                                        <p:cTn id="11" dur="500" fill="hold"/>
                                        <p:tgtEl>
                                          <p:spTgt spid="13315"/>
                                        </p:tgtEl>
                                        <p:attrNameLst>
                                          <p:attrName>ppt_h</p:attrName>
                                        </p:attrNameLst>
                                      </p:cBhvr>
                                      <p:tavLst>
                                        <p:tav tm="0">
                                          <p:val>
                                            <p:fltVal val="0"/>
                                          </p:val>
                                        </p:tav>
                                        <p:tav tm="100000">
                                          <p:val>
                                            <p:strVal val="#ppt_h"/>
                                          </p:val>
                                        </p:tav>
                                      </p:tavLst>
                                    </p:anim>
                                    <p:animEffect transition="in" filter="fade">
                                      <p:cBhvr>
                                        <p:cTn id="12" dur="500"/>
                                        <p:tgtEl>
                                          <p:spTgt spid="133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3555">
                                            <p:txEl>
                                              <p:pRg st="0" end="0"/>
                                            </p:txEl>
                                          </p:spTgt>
                                        </p:tgtEl>
                                        <p:attrNameLst>
                                          <p:attrName>style.visibility</p:attrName>
                                        </p:attrNameLst>
                                      </p:cBhvr>
                                      <p:to>
                                        <p:strVal val="visible"/>
                                      </p:to>
                                    </p:set>
                                    <p:animEffect transition="in" filter="fade">
                                      <p:cBhvr>
                                        <p:cTn id="20" dur="1000"/>
                                        <p:tgtEl>
                                          <p:spTgt spid="23555">
                                            <p:txEl>
                                              <p:pRg st="0" end="0"/>
                                            </p:txEl>
                                          </p:spTgt>
                                        </p:tgtEl>
                                      </p:cBhvr>
                                    </p:animEffect>
                                    <p:anim calcmode="lin" valueType="num">
                                      <p:cBhvr>
                                        <p:cTn id="21"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3555">
                                            <p:txEl>
                                              <p:pRg st="1" end="1"/>
                                            </p:txEl>
                                          </p:spTgt>
                                        </p:tgtEl>
                                        <p:attrNameLst>
                                          <p:attrName>style.visibility</p:attrName>
                                        </p:attrNameLst>
                                      </p:cBhvr>
                                      <p:to>
                                        <p:strVal val="visible"/>
                                      </p:to>
                                    </p:set>
                                    <p:animEffect transition="in" filter="fade">
                                      <p:cBhvr>
                                        <p:cTn id="28" dur="1000"/>
                                        <p:tgtEl>
                                          <p:spTgt spid="23555">
                                            <p:txEl>
                                              <p:pRg st="1" end="1"/>
                                            </p:txEl>
                                          </p:spTgt>
                                        </p:tgtEl>
                                      </p:cBhvr>
                                    </p:animEffect>
                                    <p:anim calcmode="lin" valueType="num">
                                      <p:cBhvr>
                                        <p:cTn id="29"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3555">
                                            <p:txEl>
                                              <p:pRg st="1" end="1"/>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35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23555">
                                            <p:txEl>
                                              <p:pRg st="2" end="2"/>
                                            </p:txEl>
                                          </p:spTgt>
                                        </p:tgtEl>
                                        <p:attrNameLst>
                                          <p:attrName>style.visibility</p:attrName>
                                        </p:attrNameLst>
                                      </p:cBhvr>
                                      <p:to>
                                        <p:strVal val="visible"/>
                                      </p:to>
                                    </p:set>
                                    <p:animEffect transition="in" filter="fade">
                                      <p:cBhvr>
                                        <p:cTn id="36" dur="1000"/>
                                        <p:tgtEl>
                                          <p:spTgt spid="23555">
                                            <p:txEl>
                                              <p:pRg st="2" end="2"/>
                                            </p:txEl>
                                          </p:spTgt>
                                        </p:tgtEl>
                                      </p:cBhvr>
                                    </p:animEffect>
                                    <p:anim calcmode="lin" valueType="num">
                                      <p:cBhvr>
                                        <p:cTn id="37"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3555">
                                            <p:txEl>
                                              <p:pRg st="2" end="2"/>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35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3555">
                                            <p:txEl>
                                              <p:pRg st="3" end="3"/>
                                            </p:txEl>
                                          </p:spTgt>
                                        </p:tgtEl>
                                        <p:attrNameLst>
                                          <p:attrName>style.visibility</p:attrName>
                                        </p:attrNameLst>
                                      </p:cBhvr>
                                      <p:to>
                                        <p:strVal val="visible"/>
                                      </p:to>
                                    </p:set>
                                    <p:animEffect transition="in" filter="fade">
                                      <p:cBhvr>
                                        <p:cTn id="44" dur="1000"/>
                                        <p:tgtEl>
                                          <p:spTgt spid="23555">
                                            <p:txEl>
                                              <p:pRg st="3" end="3"/>
                                            </p:txEl>
                                          </p:spTgt>
                                        </p:tgtEl>
                                      </p:cBhvr>
                                    </p:animEffect>
                                    <p:anim calcmode="lin" valueType="num">
                                      <p:cBhvr>
                                        <p:cTn id="45"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23555">
                                            <p:txEl>
                                              <p:pRg st="3" end="3"/>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355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23555">
                                            <p:txEl>
                                              <p:pRg st="4" end="4"/>
                                            </p:txEl>
                                          </p:spTgt>
                                        </p:tgtEl>
                                        <p:attrNameLst>
                                          <p:attrName>style.visibility</p:attrName>
                                        </p:attrNameLst>
                                      </p:cBhvr>
                                      <p:to>
                                        <p:strVal val="visible"/>
                                      </p:to>
                                    </p:set>
                                    <p:animEffect transition="in" filter="fade">
                                      <p:cBhvr>
                                        <p:cTn id="52" dur="1000"/>
                                        <p:tgtEl>
                                          <p:spTgt spid="23555">
                                            <p:txEl>
                                              <p:pRg st="4" end="4"/>
                                            </p:txEl>
                                          </p:spTgt>
                                        </p:tgtEl>
                                      </p:cBhvr>
                                    </p:animEffect>
                                    <p:anim calcmode="lin" valueType="num">
                                      <p:cBhvr>
                                        <p:cTn id="53"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23555">
                                            <p:txEl>
                                              <p:pRg st="4" end="4"/>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355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23555" grpId="0"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7907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13675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815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en-US" sz="3400" smtClean="0">
                <a:ea typeface="ＭＳ Ｐゴシック" pitchFamily="34" charset="-128"/>
              </a:rPr>
              <a:t>Frequency of cell division</a:t>
            </a:r>
          </a:p>
        </p:txBody>
      </p:sp>
      <p:sp>
        <p:nvSpPr>
          <p:cNvPr id="373763" name="Rectangle 3" descr="Rectangle: Click to edit Master text styles&#10;Second level&#10;Third level&#10;Fourth level&#10;Fifth level"/>
          <p:cNvSpPr>
            <a:spLocks noGrp="1" noChangeArrowheads="1"/>
          </p:cNvSpPr>
          <p:nvPr>
            <p:ph type="body" idx="1"/>
          </p:nvPr>
        </p:nvSpPr>
        <p:spPr/>
        <p:txBody>
          <a:bodyPr/>
          <a:lstStyle/>
          <a:p>
            <a:pPr eaLnBrk="1" hangingPunct="1">
              <a:buClrTx/>
            </a:pPr>
            <a:r>
              <a:rPr lang="en-US" altLang="en-US" smtClean="0">
                <a:ea typeface="ＭＳ Ｐゴシック" pitchFamily="34" charset="-128"/>
              </a:rPr>
              <a:t>Frequency of cell division varies with cell type</a:t>
            </a:r>
          </a:p>
          <a:p>
            <a:pPr lvl="1" eaLnBrk="1" hangingPunct="1">
              <a:lnSpc>
                <a:spcPct val="90000"/>
              </a:lnSpc>
            </a:pPr>
            <a:r>
              <a:rPr lang="en-US" altLang="en-US" u="sng" smtClean="0">
                <a:solidFill>
                  <a:schemeClr val="tx2"/>
                </a:solidFill>
                <a:ea typeface="ＭＳ Ｐゴシック" pitchFamily="34" charset="-128"/>
              </a:rPr>
              <a:t>skin cells</a:t>
            </a:r>
            <a:endParaRPr lang="en-US" altLang="en-US" smtClean="0">
              <a:ea typeface="ＭＳ Ｐゴシック" pitchFamily="34" charset="-128"/>
            </a:endParaRPr>
          </a:p>
          <a:p>
            <a:pPr lvl="2" eaLnBrk="1" hangingPunct="1">
              <a:lnSpc>
                <a:spcPct val="90000"/>
              </a:lnSpc>
            </a:pPr>
            <a:r>
              <a:rPr lang="en-US" altLang="en-US" smtClean="0">
                <a:ea typeface="ＭＳ Ｐゴシック" pitchFamily="34" charset="-128"/>
              </a:rPr>
              <a:t>divide frequently throughout life</a:t>
            </a:r>
          </a:p>
          <a:p>
            <a:pPr lvl="1" eaLnBrk="1" hangingPunct="1">
              <a:lnSpc>
                <a:spcPct val="90000"/>
              </a:lnSpc>
            </a:pPr>
            <a:r>
              <a:rPr lang="en-US" altLang="en-US" u="sng" smtClean="0">
                <a:solidFill>
                  <a:schemeClr val="tx2"/>
                </a:solidFill>
                <a:ea typeface="ＭＳ Ｐゴシック" pitchFamily="34" charset="-128"/>
              </a:rPr>
              <a:t>liver cells </a:t>
            </a:r>
            <a:r>
              <a:rPr lang="en-US" altLang="en-US" smtClean="0">
                <a:ea typeface="ＭＳ Ｐゴシック" pitchFamily="34" charset="-128"/>
              </a:rPr>
              <a:t>&amp; </a:t>
            </a:r>
            <a:r>
              <a:rPr lang="en-US" altLang="en-US" u="sng" smtClean="0">
                <a:solidFill>
                  <a:schemeClr val="tx2"/>
                </a:solidFill>
                <a:ea typeface="ＭＳ Ｐゴシック" pitchFamily="34" charset="-128"/>
              </a:rPr>
              <a:t>muscle, bone</a:t>
            </a:r>
            <a:endParaRPr lang="en-US" altLang="en-US" smtClean="0">
              <a:ea typeface="ＭＳ Ｐゴシック" pitchFamily="34" charset="-128"/>
            </a:endParaRPr>
          </a:p>
          <a:p>
            <a:pPr lvl="2" eaLnBrk="1" hangingPunct="1">
              <a:lnSpc>
                <a:spcPct val="90000"/>
              </a:lnSpc>
            </a:pPr>
            <a:r>
              <a:rPr lang="en-US" altLang="en-US" smtClean="0">
                <a:ea typeface="ＭＳ Ｐゴシック" pitchFamily="34" charset="-128"/>
              </a:rPr>
              <a:t>retain ability to divide, but keep it in reserve </a:t>
            </a:r>
          </a:p>
          <a:p>
            <a:pPr lvl="1" eaLnBrk="1" hangingPunct="1">
              <a:lnSpc>
                <a:spcPct val="90000"/>
              </a:lnSpc>
              <a:buClrTx/>
            </a:pPr>
            <a:r>
              <a:rPr lang="en-US" altLang="en-US" smtClean="0">
                <a:ea typeface="ＭＳ Ｐゴシック" pitchFamily="34" charset="-128"/>
              </a:rPr>
              <a:t>mature </a:t>
            </a:r>
            <a:r>
              <a:rPr lang="en-US" altLang="en-US" u="sng" smtClean="0">
                <a:solidFill>
                  <a:schemeClr val="tx2"/>
                </a:solidFill>
                <a:ea typeface="ＭＳ Ｐゴシック" pitchFamily="34" charset="-128"/>
              </a:rPr>
              <a:t>nerve cells</a:t>
            </a:r>
            <a:r>
              <a:rPr lang="en-US" altLang="en-US" smtClean="0">
                <a:ea typeface="ＭＳ Ｐゴシック" pitchFamily="34" charset="-128"/>
              </a:rPr>
              <a:t> do not divide at all after maturity</a:t>
            </a:r>
            <a:endParaRPr lang="en-US" altLang="en-US" sz="2600" smtClean="0">
              <a:ea typeface="ＭＳ Ｐゴシック" pitchFamily="34" charset="-128"/>
            </a:endParaRPr>
          </a:p>
        </p:txBody>
      </p:sp>
    </p:spTree>
    <p:extLst>
      <p:ext uri="{BB962C8B-B14F-4D97-AF65-F5344CB8AC3E}">
        <p14:creationId xmlns:p14="http://schemas.microsoft.com/office/powerpoint/2010/main" val="38179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3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3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37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37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37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Rectangle 16"/>
          <p:cNvSpPr>
            <a:spLocks noGrp="1" noChangeArrowheads="1"/>
          </p:cNvSpPr>
          <p:nvPr>
            <p:ph type="title"/>
          </p:nvPr>
        </p:nvSpPr>
        <p:spPr/>
        <p:txBody>
          <a:bodyPr/>
          <a:lstStyle/>
          <a:p>
            <a:r>
              <a:rPr lang="en-US" altLang="en-US"/>
              <a:t>Most Common Screening Tests</a:t>
            </a:r>
          </a:p>
        </p:txBody>
      </p:sp>
      <p:sp>
        <p:nvSpPr>
          <p:cNvPr id="8209" name="Rectangle 17"/>
          <p:cNvSpPr>
            <a:spLocks noGrp="1" noChangeArrowheads="1"/>
          </p:cNvSpPr>
          <p:nvPr>
            <p:ph type="body" idx="1"/>
          </p:nvPr>
        </p:nvSpPr>
        <p:spPr/>
        <p:txBody>
          <a:bodyPr/>
          <a:lstStyle/>
          <a:p>
            <a:endParaRPr lang="en-US" altLang="en-US"/>
          </a:p>
          <a:p>
            <a:r>
              <a:rPr lang="en-US" altLang="en-US"/>
              <a:t>Mammography</a:t>
            </a:r>
          </a:p>
          <a:p>
            <a:r>
              <a:rPr lang="en-US" altLang="en-US"/>
              <a:t>Clinical breast exam</a:t>
            </a:r>
          </a:p>
          <a:p>
            <a:r>
              <a:rPr lang="en-US" altLang="en-US"/>
              <a:t>Breast self-exam</a:t>
            </a:r>
          </a:p>
        </p:txBody>
      </p:sp>
      <p:sp>
        <p:nvSpPr>
          <p:cNvPr id="8196" name="Rectangle 4"/>
          <p:cNvSpPr>
            <a:spLocks noChangeArrowheads="1"/>
          </p:cNvSpPr>
          <p:nvPr/>
        </p:nvSpPr>
        <p:spPr bwMode="auto">
          <a:xfrm>
            <a:off x="457200" y="55959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ltLang="en-US"/>
          </a:p>
        </p:txBody>
      </p:sp>
      <p:pic>
        <p:nvPicPr>
          <p:cNvPr id="8205" name="Picture 13" descr="Mamm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1790700"/>
            <a:ext cx="513397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183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78"/>
          <p:cNvSpPr>
            <a:spLocks noChangeArrowheads="1"/>
          </p:cNvSpPr>
          <p:nvPr/>
        </p:nvSpPr>
        <p:spPr bwMode="auto">
          <a:xfrm>
            <a:off x="0" y="6096000"/>
            <a:ext cx="2438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endParaRPr lang="en-US" altLang="en-US"/>
          </a:p>
        </p:txBody>
      </p:sp>
      <p:sp>
        <p:nvSpPr>
          <p:cNvPr id="22530" name="Rectangle 1026"/>
          <p:cNvSpPr>
            <a:spLocks noGrp="1" noChangeArrowheads="1"/>
          </p:cNvSpPr>
          <p:nvPr>
            <p:ph type="title"/>
          </p:nvPr>
        </p:nvSpPr>
        <p:spPr/>
        <p:txBody>
          <a:bodyPr/>
          <a:lstStyle/>
          <a:p>
            <a:pPr eaLnBrk="1" hangingPunct="1"/>
            <a:r>
              <a:rPr lang="en-US" altLang="en-US" smtClean="0">
                <a:ea typeface="ＭＳ Ｐゴシック" pitchFamily="34" charset="-128"/>
              </a:rPr>
              <a:t>Cell Cycle Control</a:t>
            </a:r>
          </a:p>
        </p:txBody>
      </p:sp>
      <p:sp>
        <p:nvSpPr>
          <p:cNvPr id="427011" name="Rectangle 1027" descr="Rectangle: Click to edit Master text styles&#10;Second level&#10;Third level&#10;Fourth level&#10;Fifth level"/>
          <p:cNvSpPr>
            <a:spLocks noGrp="1" noChangeArrowheads="1"/>
          </p:cNvSpPr>
          <p:nvPr>
            <p:ph type="body" idx="1"/>
          </p:nvPr>
        </p:nvSpPr>
        <p:spPr>
          <a:xfrm>
            <a:off x="838200" y="1371600"/>
            <a:ext cx="8077200" cy="2971800"/>
          </a:xfrm>
        </p:spPr>
        <p:txBody>
          <a:bodyPr/>
          <a:lstStyle/>
          <a:p>
            <a:pPr eaLnBrk="1" hangingPunct="1"/>
            <a:r>
              <a:rPr lang="en-US" altLang="en-US" smtClean="0">
                <a:ea typeface="ＭＳ Ｐゴシック" pitchFamily="34" charset="-128"/>
              </a:rPr>
              <a:t>Two irreversible points in cell cycle</a:t>
            </a:r>
          </a:p>
          <a:p>
            <a:pPr lvl="1" eaLnBrk="1" hangingPunct="1"/>
            <a:r>
              <a:rPr lang="en-US" altLang="en-US" smtClean="0">
                <a:ea typeface="ＭＳ Ｐゴシック" pitchFamily="34" charset="-128"/>
              </a:rPr>
              <a:t>replication of genetic material</a:t>
            </a:r>
          </a:p>
          <a:p>
            <a:pPr lvl="1" eaLnBrk="1" hangingPunct="1"/>
            <a:r>
              <a:rPr lang="en-US" altLang="en-US" smtClean="0">
                <a:ea typeface="ＭＳ Ｐゴシック" pitchFamily="34" charset="-128"/>
              </a:rPr>
              <a:t>separation of sister chromatids</a:t>
            </a:r>
          </a:p>
          <a:p>
            <a:pPr eaLnBrk="1" hangingPunct="1"/>
            <a:r>
              <a:rPr lang="en-US" altLang="en-US" smtClean="0">
                <a:ea typeface="ＭＳ Ｐゴシック" pitchFamily="34" charset="-128"/>
              </a:rPr>
              <a:t>Cell can be put on hold at specific </a:t>
            </a:r>
            <a:r>
              <a:rPr lang="en-US" altLang="en-US" u="sng" smtClean="0">
                <a:solidFill>
                  <a:srgbClr val="CC0000"/>
                </a:solidFill>
                <a:ea typeface="ＭＳ Ｐゴシック" pitchFamily="34" charset="-128"/>
              </a:rPr>
              <a:t>checkpoints</a:t>
            </a:r>
            <a:r>
              <a:rPr lang="en-US" altLang="en-US" smtClean="0">
                <a:ea typeface="ＭＳ Ｐゴシック" pitchFamily="34" charset="-128"/>
              </a:rPr>
              <a:t> </a:t>
            </a:r>
          </a:p>
        </p:txBody>
      </p:sp>
      <p:pic>
        <p:nvPicPr>
          <p:cNvPr id="427015" name="Picture 1031" descr="11_08"/>
          <p:cNvPicPr>
            <a:picLocks noChangeAspect="1" noChangeArrowheads="1"/>
          </p:cNvPicPr>
          <p:nvPr/>
        </p:nvPicPr>
        <p:blipFill>
          <a:blip r:embed="rId3">
            <a:extLst>
              <a:ext uri="{28A0092B-C50C-407E-A947-70E740481C1C}">
                <a14:useLocalDpi xmlns:a14="http://schemas.microsoft.com/office/drawing/2010/main" val="0"/>
              </a:ext>
            </a:extLst>
          </a:blip>
          <a:srcRect l="11250" t="14999" r="11250" b="14999"/>
          <a:stretch>
            <a:fillRect/>
          </a:stretch>
        </p:blipFill>
        <p:spPr bwMode="auto">
          <a:xfrm>
            <a:off x="914400" y="4003675"/>
            <a:ext cx="3581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17" name="Rectangle 1033"/>
          <p:cNvSpPr>
            <a:spLocks noChangeArrowheads="1"/>
          </p:cNvSpPr>
          <p:nvPr/>
        </p:nvSpPr>
        <p:spPr bwMode="auto">
          <a:xfrm>
            <a:off x="93663" y="5359400"/>
            <a:ext cx="110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r>
              <a:rPr lang="en-US" altLang="en-US" sz="1600" b="1" u="none">
                <a:solidFill>
                  <a:srgbClr val="000000"/>
                </a:solidFill>
              </a:rPr>
              <a:t>centromere</a:t>
            </a:r>
            <a:endParaRPr lang="en-US" altLang="en-US" sz="1600" b="1" u="none"/>
          </a:p>
        </p:txBody>
      </p:sp>
      <p:sp>
        <p:nvSpPr>
          <p:cNvPr id="427018" name="Line 1034"/>
          <p:cNvSpPr>
            <a:spLocks noChangeShapeType="1"/>
          </p:cNvSpPr>
          <p:nvPr/>
        </p:nvSpPr>
        <p:spPr bwMode="auto">
          <a:xfrm flipV="1">
            <a:off x="762000" y="5127625"/>
            <a:ext cx="596900" cy="307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019" name="Rectangle 1035"/>
          <p:cNvSpPr>
            <a:spLocks noChangeArrowheads="1"/>
          </p:cNvSpPr>
          <p:nvPr/>
        </p:nvSpPr>
        <p:spPr bwMode="auto">
          <a:xfrm>
            <a:off x="3810000" y="3851275"/>
            <a:ext cx="20558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lnSpc>
                <a:spcPct val="85000"/>
              </a:lnSpc>
            </a:pPr>
            <a:r>
              <a:rPr lang="en-US" altLang="en-US" sz="1600" b="1" u="none">
                <a:solidFill>
                  <a:srgbClr val="000000"/>
                </a:solidFill>
              </a:rPr>
              <a:t>sister chromatids </a:t>
            </a:r>
          </a:p>
        </p:txBody>
      </p:sp>
      <p:grpSp>
        <p:nvGrpSpPr>
          <p:cNvPr id="2" name="Group 1045"/>
          <p:cNvGrpSpPr>
            <a:grpSpLocks/>
          </p:cNvGrpSpPr>
          <p:nvPr/>
        </p:nvGrpSpPr>
        <p:grpSpPr bwMode="auto">
          <a:xfrm flipV="1">
            <a:off x="3962400" y="4025900"/>
            <a:ext cx="533400" cy="206375"/>
            <a:chOff x="1846" y="3726"/>
            <a:chExt cx="588" cy="199"/>
          </a:xfrm>
        </p:grpSpPr>
        <p:grpSp>
          <p:nvGrpSpPr>
            <p:cNvPr id="22562" name="Group 1036"/>
            <p:cNvGrpSpPr>
              <a:grpSpLocks/>
            </p:cNvGrpSpPr>
            <p:nvPr/>
          </p:nvGrpSpPr>
          <p:grpSpPr bwMode="auto">
            <a:xfrm>
              <a:off x="2251" y="3726"/>
              <a:ext cx="183" cy="43"/>
              <a:chOff x="3926" y="3102"/>
              <a:chExt cx="183" cy="43"/>
            </a:xfrm>
          </p:grpSpPr>
          <p:sp>
            <p:nvSpPr>
              <p:cNvPr id="22568" name="Line 1037"/>
              <p:cNvSpPr>
                <a:spLocks noChangeShapeType="1"/>
              </p:cNvSpPr>
              <p:nvPr/>
            </p:nvSpPr>
            <p:spPr bwMode="auto">
              <a:xfrm flipV="1">
                <a:off x="4108"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9" name="Line 1038"/>
              <p:cNvSpPr>
                <a:spLocks noChangeShapeType="1"/>
              </p:cNvSpPr>
              <p:nvPr/>
            </p:nvSpPr>
            <p:spPr bwMode="auto">
              <a:xfrm>
                <a:off x="3926" y="3144"/>
                <a:ext cx="1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0" name="Line 1039"/>
              <p:cNvSpPr>
                <a:spLocks noChangeShapeType="1"/>
              </p:cNvSpPr>
              <p:nvPr/>
            </p:nvSpPr>
            <p:spPr bwMode="auto">
              <a:xfrm>
                <a:off x="3926"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63" name="Group 1040"/>
            <p:cNvGrpSpPr>
              <a:grpSpLocks/>
            </p:cNvGrpSpPr>
            <p:nvPr/>
          </p:nvGrpSpPr>
          <p:grpSpPr bwMode="auto">
            <a:xfrm>
              <a:off x="1846" y="3726"/>
              <a:ext cx="191" cy="43"/>
              <a:chOff x="3521" y="3102"/>
              <a:chExt cx="191" cy="43"/>
            </a:xfrm>
          </p:grpSpPr>
          <p:sp>
            <p:nvSpPr>
              <p:cNvPr id="22565" name="Line 1041"/>
              <p:cNvSpPr>
                <a:spLocks noChangeShapeType="1"/>
              </p:cNvSpPr>
              <p:nvPr/>
            </p:nvSpPr>
            <p:spPr bwMode="auto">
              <a:xfrm flipV="1">
                <a:off x="3711"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6" name="Line 1042"/>
              <p:cNvSpPr>
                <a:spLocks noChangeShapeType="1"/>
              </p:cNvSpPr>
              <p:nvPr/>
            </p:nvSpPr>
            <p:spPr bwMode="auto">
              <a:xfrm>
                <a:off x="3521" y="3144"/>
                <a:ext cx="19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7" name="Line 1043"/>
              <p:cNvSpPr>
                <a:spLocks noChangeShapeType="1"/>
              </p:cNvSpPr>
              <p:nvPr/>
            </p:nvSpPr>
            <p:spPr bwMode="auto">
              <a:xfrm>
                <a:off x="3521"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4" name="Freeform 1044"/>
            <p:cNvSpPr>
              <a:spLocks/>
            </p:cNvSpPr>
            <p:nvPr/>
          </p:nvSpPr>
          <p:spPr bwMode="auto">
            <a:xfrm>
              <a:off x="1937" y="3768"/>
              <a:ext cx="413" cy="157"/>
            </a:xfrm>
            <a:custGeom>
              <a:avLst/>
              <a:gdLst>
                <a:gd name="T0" fmla="*/ 413 w 413"/>
                <a:gd name="T1" fmla="*/ 0 h 157"/>
                <a:gd name="T2" fmla="*/ 207 w 413"/>
                <a:gd name="T3" fmla="*/ 157 h 157"/>
                <a:gd name="T4" fmla="*/ 0 w 413"/>
                <a:gd name="T5" fmla="*/ 0 h 157"/>
                <a:gd name="T6" fmla="*/ 0 60000 65536"/>
                <a:gd name="T7" fmla="*/ 0 60000 65536"/>
                <a:gd name="T8" fmla="*/ 0 60000 65536"/>
                <a:gd name="T9" fmla="*/ 0 w 413"/>
                <a:gd name="T10" fmla="*/ 0 h 157"/>
                <a:gd name="T11" fmla="*/ 413 w 413"/>
                <a:gd name="T12" fmla="*/ 157 h 157"/>
              </a:gdLst>
              <a:ahLst/>
              <a:cxnLst>
                <a:cxn ang="T6">
                  <a:pos x="T0" y="T1"/>
                </a:cxn>
                <a:cxn ang="T7">
                  <a:pos x="T2" y="T3"/>
                </a:cxn>
                <a:cxn ang="T8">
                  <a:pos x="T4" y="T5"/>
                </a:cxn>
              </a:cxnLst>
              <a:rect l="T9" t="T10" r="T11" b="T12"/>
              <a:pathLst>
                <a:path w="413" h="157">
                  <a:moveTo>
                    <a:pt x="413" y="0"/>
                  </a:moveTo>
                  <a:lnTo>
                    <a:pt x="207" y="157"/>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27030" name="Rectangle 1046"/>
          <p:cNvSpPr>
            <a:spLocks noChangeArrowheads="1"/>
          </p:cNvSpPr>
          <p:nvPr/>
        </p:nvSpPr>
        <p:spPr bwMode="auto">
          <a:xfrm>
            <a:off x="914400" y="6365875"/>
            <a:ext cx="1512888"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lnSpc>
                <a:spcPct val="85000"/>
              </a:lnSpc>
            </a:pPr>
            <a:r>
              <a:rPr lang="en-US" altLang="en-US" sz="1600" b="1" u="none">
                <a:solidFill>
                  <a:srgbClr val="000000"/>
                </a:solidFill>
              </a:rPr>
              <a:t>single-stranded</a:t>
            </a:r>
          </a:p>
          <a:p>
            <a:pPr eaLnBrk="1" hangingPunct="1">
              <a:lnSpc>
                <a:spcPct val="85000"/>
              </a:lnSpc>
            </a:pPr>
            <a:r>
              <a:rPr lang="en-US" altLang="en-US" sz="1600" b="1" u="none">
                <a:solidFill>
                  <a:srgbClr val="000000"/>
                </a:solidFill>
              </a:rPr>
              <a:t>chromosomes</a:t>
            </a:r>
            <a:endParaRPr lang="en-US" altLang="en-US" sz="1600" b="1" u="none"/>
          </a:p>
        </p:txBody>
      </p:sp>
      <p:grpSp>
        <p:nvGrpSpPr>
          <p:cNvPr id="5" name="Group 1056"/>
          <p:cNvGrpSpPr>
            <a:grpSpLocks/>
          </p:cNvGrpSpPr>
          <p:nvPr/>
        </p:nvGrpSpPr>
        <p:grpSpPr bwMode="auto">
          <a:xfrm flipV="1">
            <a:off x="1265238" y="6113463"/>
            <a:ext cx="715962" cy="252412"/>
            <a:chOff x="4357" y="2669"/>
            <a:chExt cx="876" cy="199"/>
          </a:xfrm>
        </p:grpSpPr>
        <p:grpSp>
          <p:nvGrpSpPr>
            <p:cNvPr id="22553" name="Group 1047"/>
            <p:cNvGrpSpPr>
              <a:grpSpLocks/>
            </p:cNvGrpSpPr>
            <p:nvPr/>
          </p:nvGrpSpPr>
          <p:grpSpPr bwMode="auto">
            <a:xfrm>
              <a:off x="5042" y="2827"/>
              <a:ext cx="191" cy="41"/>
              <a:chOff x="1852" y="1095"/>
              <a:chExt cx="191" cy="41"/>
            </a:xfrm>
          </p:grpSpPr>
          <p:sp>
            <p:nvSpPr>
              <p:cNvPr id="22559" name="Line 1048"/>
              <p:cNvSpPr>
                <a:spLocks noChangeShapeType="1"/>
              </p:cNvSpPr>
              <p:nvPr/>
            </p:nvSpPr>
            <p:spPr bwMode="auto">
              <a:xfrm>
                <a:off x="2042"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049"/>
              <p:cNvSpPr>
                <a:spLocks noChangeShapeType="1"/>
              </p:cNvSpPr>
              <p:nvPr/>
            </p:nvSpPr>
            <p:spPr bwMode="auto">
              <a:xfrm>
                <a:off x="1852" y="1095"/>
                <a:ext cx="19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1050"/>
              <p:cNvSpPr>
                <a:spLocks noChangeShapeType="1"/>
              </p:cNvSpPr>
              <p:nvPr/>
            </p:nvSpPr>
            <p:spPr bwMode="auto">
              <a:xfrm flipV="1">
                <a:off x="1852"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54" name="Group 1051"/>
            <p:cNvGrpSpPr>
              <a:grpSpLocks/>
            </p:cNvGrpSpPr>
            <p:nvPr/>
          </p:nvGrpSpPr>
          <p:grpSpPr bwMode="auto">
            <a:xfrm>
              <a:off x="4357" y="2827"/>
              <a:ext cx="191" cy="41"/>
              <a:chOff x="1167" y="1095"/>
              <a:chExt cx="191" cy="41"/>
            </a:xfrm>
          </p:grpSpPr>
          <p:sp>
            <p:nvSpPr>
              <p:cNvPr id="22556" name="Line 1052"/>
              <p:cNvSpPr>
                <a:spLocks noChangeShapeType="1"/>
              </p:cNvSpPr>
              <p:nvPr/>
            </p:nvSpPr>
            <p:spPr bwMode="auto">
              <a:xfrm>
                <a:off x="1357"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7" name="Line 1053"/>
              <p:cNvSpPr>
                <a:spLocks noChangeShapeType="1"/>
              </p:cNvSpPr>
              <p:nvPr/>
            </p:nvSpPr>
            <p:spPr bwMode="auto">
              <a:xfrm>
                <a:off x="1167" y="1095"/>
                <a:ext cx="19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1054"/>
              <p:cNvSpPr>
                <a:spLocks noChangeShapeType="1"/>
              </p:cNvSpPr>
              <p:nvPr/>
            </p:nvSpPr>
            <p:spPr bwMode="auto">
              <a:xfrm flipV="1">
                <a:off x="1167"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55" name="Freeform 1055"/>
            <p:cNvSpPr>
              <a:spLocks/>
            </p:cNvSpPr>
            <p:nvPr/>
          </p:nvSpPr>
          <p:spPr bwMode="auto">
            <a:xfrm>
              <a:off x="4456" y="2669"/>
              <a:ext cx="677" cy="157"/>
            </a:xfrm>
            <a:custGeom>
              <a:avLst/>
              <a:gdLst>
                <a:gd name="T0" fmla="*/ 0 w 677"/>
                <a:gd name="T1" fmla="*/ 157 h 157"/>
                <a:gd name="T2" fmla="*/ 355 w 677"/>
                <a:gd name="T3" fmla="*/ 0 h 157"/>
                <a:gd name="T4" fmla="*/ 677 w 677"/>
                <a:gd name="T5" fmla="*/ 157 h 157"/>
                <a:gd name="T6" fmla="*/ 0 60000 65536"/>
                <a:gd name="T7" fmla="*/ 0 60000 65536"/>
                <a:gd name="T8" fmla="*/ 0 60000 65536"/>
                <a:gd name="T9" fmla="*/ 0 w 677"/>
                <a:gd name="T10" fmla="*/ 0 h 157"/>
                <a:gd name="T11" fmla="*/ 677 w 677"/>
                <a:gd name="T12" fmla="*/ 157 h 157"/>
              </a:gdLst>
              <a:ahLst/>
              <a:cxnLst>
                <a:cxn ang="T6">
                  <a:pos x="T0" y="T1"/>
                </a:cxn>
                <a:cxn ang="T7">
                  <a:pos x="T2" y="T3"/>
                </a:cxn>
                <a:cxn ang="T8">
                  <a:pos x="T4" y="T5"/>
                </a:cxn>
              </a:cxnLst>
              <a:rect l="T9" t="T10" r="T11" b="T12"/>
              <a:pathLst>
                <a:path w="677" h="157">
                  <a:moveTo>
                    <a:pt x="0" y="157"/>
                  </a:moveTo>
                  <a:lnTo>
                    <a:pt x="355" y="0"/>
                  </a:lnTo>
                  <a:lnTo>
                    <a:pt x="677" y="15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27041" name="Rectangle 1057"/>
          <p:cNvSpPr>
            <a:spLocks noChangeArrowheads="1"/>
          </p:cNvSpPr>
          <p:nvPr/>
        </p:nvSpPr>
        <p:spPr bwMode="auto">
          <a:xfrm>
            <a:off x="3132138" y="6442075"/>
            <a:ext cx="159226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lnSpc>
                <a:spcPct val="85000"/>
              </a:lnSpc>
            </a:pPr>
            <a:r>
              <a:rPr lang="en-US" altLang="en-US" sz="1600" b="1" u="none">
                <a:solidFill>
                  <a:srgbClr val="000000"/>
                </a:solidFill>
              </a:rPr>
              <a:t>double-stranded</a:t>
            </a:r>
          </a:p>
          <a:p>
            <a:pPr eaLnBrk="1" hangingPunct="1">
              <a:lnSpc>
                <a:spcPct val="85000"/>
              </a:lnSpc>
            </a:pPr>
            <a:r>
              <a:rPr lang="en-US" altLang="en-US" sz="1600" b="1" u="none">
                <a:solidFill>
                  <a:srgbClr val="000000"/>
                </a:solidFill>
              </a:rPr>
              <a:t>chromosomes</a:t>
            </a:r>
            <a:endParaRPr lang="en-US" altLang="en-US" sz="1600" b="1" u="none"/>
          </a:p>
        </p:txBody>
      </p:sp>
      <p:grpSp>
        <p:nvGrpSpPr>
          <p:cNvPr id="8" name="Group 1068"/>
          <p:cNvGrpSpPr>
            <a:grpSpLocks/>
          </p:cNvGrpSpPr>
          <p:nvPr/>
        </p:nvGrpSpPr>
        <p:grpSpPr bwMode="auto">
          <a:xfrm flipV="1">
            <a:off x="3276600" y="5984875"/>
            <a:ext cx="1219200" cy="471488"/>
            <a:chOff x="3480" y="748"/>
            <a:chExt cx="1372" cy="297"/>
          </a:xfrm>
        </p:grpSpPr>
        <p:grpSp>
          <p:nvGrpSpPr>
            <p:cNvPr id="22544" name="Group 1069"/>
            <p:cNvGrpSpPr>
              <a:grpSpLocks/>
            </p:cNvGrpSpPr>
            <p:nvPr/>
          </p:nvGrpSpPr>
          <p:grpSpPr bwMode="auto">
            <a:xfrm>
              <a:off x="3480" y="988"/>
              <a:ext cx="538" cy="57"/>
              <a:chOff x="3480" y="988"/>
              <a:chExt cx="538" cy="57"/>
            </a:xfrm>
          </p:grpSpPr>
          <p:sp>
            <p:nvSpPr>
              <p:cNvPr id="22550" name="Line 1070"/>
              <p:cNvSpPr>
                <a:spLocks noChangeShapeType="1"/>
              </p:cNvSpPr>
              <p:nvPr/>
            </p:nvSpPr>
            <p:spPr bwMode="auto">
              <a:xfrm>
                <a:off x="4017"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Line 1071"/>
              <p:cNvSpPr>
                <a:spLocks noChangeShapeType="1"/>
              </p:cNvSpPr>
              <p:nvPr/>
            </p:nvSpPr>
            <p:spPr bwMode="auto">
              <a:xfrm>
                <a:off x="3480" y="988"/>
                <a:ext cx="53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2" name="Line 1072"/>
              <p:cNvSpPr>
                <a:spLocks noChangeShapeType="1"/>
              </p:cNvSpPr>
              <p:nvPr/>
            </p:nvSpPr>
            <p:spPr bwMode="auto">
              <a:xfrm flipV="1">
                <a:off x="3480"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45" name="Group 1073"/>
            <p:cNvGrpSpPr>
              <a:grpSpLocks/>
            </p:cNvGrpSpPr>
            <p:nvPr/>
          </p:nvGrpSpPr>
          <p:grpSpPr bwMode="auto">
            <a:xfrm>
              <a:off x="4322" y="988"/>
              <a:ext cx="530" cy="57"/>
              <a:chOff x="4322" y="988"/>
              <a:chExt cx="530" cy="57"/>
            </a:xfrm>
          </p:grpSpPr>
          <p:sp>
            <p:nvSpPr>
              <p:cNvPr id="22547" name="Line 1074"/>
              <p:cNvSpPr>
                <a:spLocks noChangeShapeType="1"/>
              </p:cNvSpPr>
              <p:nvPr/>
            </p:nvSpPr>
            <p:spPr bwMode="auto">
              <a:xfrm>
                <a:off x="4851"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1075"/>
              <p:cNvSpPr>
                <a:spLocks noChangeShapeType="1"/>
              </p:cNvSpPr>
              <p:nvPr/>
            </p:nvSpPr>
            <p:spPr bwMode="auto">
              <a:xfrm>
                <a:off x="4322" y="988"/>
                <a:ext cx="5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1076"/>
              <p:cNvSpPr>
                <a:spLocks noChangeShapeType="1"/>
              </p:cNvSpPr>
              <p:nvPr/>
            </p:nvSpPr>
            <p:spPr bwMode="auto">
              <a:xfrm flipV="1">
                <a:off x="4322"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46" name="Freeform 1077"/>
            <p:cNvSpPr>
              <a:spLocks/>
            </p:cNvSpPr>
            <p:nvPr/>
          </p:nvSpPr>
          <p:spPr bwMode="auto">
            <a:xfrm>
              <a:off x="3686" y="748"/>
              <a:ext cx="901" cy="240"/>
            </a:xfrm>
            <a:custGeom>
              <a:avLst/>
              <a:gdLst>
                <a:gd name="T0" fmla="*/ 901 w 901"/>
                <a:gd name="T1" fmla="*/ 240 h 240"/>
                <a:gd name="T2" fmla="*/ 496 w 901"/>
                <a:gd name="T3" fmla="*/ 0 h 240"/>
                <a:gd name="T4" fmla="*/ 0 w 901"/>
                <a:gd name="T5" fmla="*/ 240 h 240"/>
                <a:gd name="T6" fmla="*/ 0 60000 65536"/>
                <a:gd name="T7" fmla="*/ 0 60000 65536"/>
                <a:gd name="T8" fmla="*/ 0 60000 65536"/>
                <a:gd name="T9" fmla="*/ 0 w 901"/>
                <a:gd name="T10" fmla="*/ 0 h 240"/>
                <a:gd name="T11" fmla="*/ 901 w 901"/>
                <a:gd name="T12" fmla="*/ 240 h 240"/>
              </a:gdLst>
              <a:ahLst/>
              <a:cxnLst>
                <a:cxn ang="T6">
                  <a:pos x="T0" y="T1"/>
                </a:cxn>
                <a:cxn ang="T7">
                  <a:pos x="T2" y="T3"/>
                </a:cxn>
                <a:cxn ang="T8">
                  <a:pos x="T4" y="T5"/>
                </a:cxn>
              </a:cxnLst>
              <a:rect l="T9" t="T10" r="T11" b="T12"/>
              <a:pathLst>
                <a:path w="901" h="240">
                  <a:moveTo>
                    <a:pt x="901" y="240"/>
                  </a:moveTo>
                  <a:lnTo>
                    <a:pt x="496" y="0"/>
                  </a:lnTo>
                  <a:lnTo>
                    <a:pt x="0" y="24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 name="Group 1081"/>
          <p:cNvGrpSpPr>
            <a:grpSpLocks/>
          </p:cNvGrpSpPr>
          <p:nvPr/>
        </p:nvGrpSpPr>
        <p:grpSpPr bwMode="auto">
          <a:xfrm>
            <a:off x="5422900" y="4421188"/>
            <a:ext cx="3721100" cy="2436812"/>
            <a:chOff x="3264" y="2688"/>
            <a:chExt cx="2344" cy="1535"/>
          </a:xfrm>
        </p:grpSpPr>
        <p:pic>
          <p:nvPicPr>
            <p:cNvPr id="22542" name="Picture 1080" descr="curious_georg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 y="2952"/>
              <a:ext cx="1528"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AutoShape 1030"/>
            <p:cNvSpPr>
              <a:spLocks noChangeArrowheads="1"/>
            </p:cNvSpPr>
            <p:nvPr/>
          </p:nvSpPr>
          <p:spPr bwMode="auto">
            <a:xfrm>
              <a:off x="3264" y="2688"/>
              <a:ext cx="1309" cy="765"/>
            </a:xfrm>
            <a:prstGeom prst="wedgeEllipseCallout">
              <a:avLst>
                <a:gd name="adj1" fmla="val 50079"/>
                <a:gd name="adj2" fmla="val 70917"/>
              </a:avLst>
            </a:prstGeom>
            <a:solidFill>
              <a:srgbClr val="FFEA18"/>
            </a:solidFill>
            <a:ln w="38100">
              <a:solidFill>
                <a:srgbClr val="CC0000"/>
              </a:solidFill>
              <a:miter lim="800000"/>
              <a:headEnd/>
              <a:tailEnd/>
            </a:ln>
          </p:spPr>
          <p:txBody>
            <a:bodyPr wrap="none" lIns="9144" tIns="9144" rIns="9144" bIns="9144"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r>
                <a:rPr lang="en-US" altLang="en-US" sz="1600" b="1" u="none">
                  <a:solidFill>
                    <a:srgbClr val="0F116A"/>
                  </a:solidFill>
                  <a:latin typeface="Comic Sans MS" pitchFamily="66" charset="0"/>
                </a:rPr>
                <a:t>There</a:t>
              </a:r>
              <a:r>
                <a:rPr lang="ja-JP" altLang="en-US" sz="1600" b="1" u="none">
                  <a:solidFill>
                    <a:srgbClr val="0F116A"/>
                  </a:solidFill>
                  <a:latin typeface="Comic Sans MS" pitchFamily="66" charset="0"/>
                </a:rPr>
                <a:t>’</a:t>
              </a:r>
              <a:r>
                <a:rPr lang="en-US" altLang="ja-JP" sz="1600" b="1" u="none">
                  <a:solidFill>
                    <a:srgbClr val="0F116A"/>
                  </a:solidFill>
                  <a:latin typeface="Comic Sans MS" pitchFamily="66" charset="0"/>
                </a:rPr>
                <a:t>s no</a:t>
              </a:r>
              <a:br>
                <a:rPr lang="en-US" altLang="ja-JP" sz="1600" b="1" u="none">
                  <a:solidFill>
                    <a:srgbClr val="0F116A"/>
                  </a:solidFill>
                  <a:latin typeface="Comic Sans MS" pitchFamily="66" charset="0"/>
                </a:rPr>
              </a:br>
              <a:r>
                <a:rPr lang="en-US" altLang="ja-JP" sz="1600" b="1" u="none">
                  <a:solidFill>
                    <a:srgbClr val="0F116A"/>
                  </a:solidFill>
                  <a:latin typeface="Comic Sans MS" pitchFamily="66" charset="0"/>
                </a:rPr>
                <a:t>turning back,</a:t>
              </a:r>
            </a:p>
            <a:p>
              <a:r>
                <a:rPr lang="en-US" altLang="en-US" sz="1600" b="1" u="none">
                  <a:solidFill>
                    <a:srgbClr val="0F116A"/>
                  </a:solidFill>
                  <a:latin typeface="Comic Sans MS" pitchFamily="66" charset="0"/>
                </a:rPr>
                <a:t>now!</a:t>
              </a:r>
            </a:p>
          </p:txBody>
        </p:sp>
      </p:grpSp>
    </p:spTree>
    <p:extLst>
      <p:ext uri="{BB962C8B-B14F-4D97-AF65-F5344CB8AC3E}">
        <p14:creationId xmlns:p14="http://schemas.microsoft.com/office/powerpoint/2010/main" val="2349352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7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70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7018"/>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42701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4270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70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704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bldLvl="3"/>
      <p:bldP spid="427017" grpId="0"/>
      <p:bldP spid="427018" grpId="0" animBg="1"/>
      <p:bldP spid="427019" grpId="0"/>
      <p:bldP spid="427030" grpId="0" animBg="1"/>
      <p:bldP spid="4270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BRCA genetic testing </a:t>
            </a:r>
          </a:p>
        </p:txBody>
      </p:sp>
      <p:sp>
        <p:nvSpPr>
          <p:cNvPr id="3" name="Content Placeholder 2"/>
          <p:cNvSpPr>
            <a:spLocks noGrp="1"/>
          </p:cNvSpPr>
          <p:nvPr>
            <p:ph idx="1"/>
          </p:nvPr>
        </p:nvSpPr>
        <p:spPr/>
        <p:txBody>
          <a:bodyPr/>
          <a:lstStyle/>
          <a:p>
            <a:r>
              <a:rPr lang="en-US" b="1" dirty="0">
                <a:solidFill>
                  <a:srgbClr val="FF0000"/>
                </a:solidFill>
              </a:rPr>
              <a:t>BRCA</a:t>
            </a:r>
            <a:r>
              <a:rPr lang="en-US" dirty="0">
                <a:solidFill>
                  <a:srgbClr val="FF0000"/>
                </a:solidFill>
              </a:rPr>
              <a:t> </a:t>
            </a:r>
            <a:r>
              <a:rPr lang="en-US" dirty="0"/>
              <a:t>genetic testing is available to anyone in Australia through </a:t>
            </a:r>
            <a:r>
              <a:rPr lang="en-US" b="1" dirty="0">
                <a:solidFill>
                  <a:srgbClr val="FF0000"/>
                </a:solidFill>
              </a:rPr>
              <a:t>private</a:t>
            </a:r>
            <a:r>
              <a:rPr lang="en-US" dirty="0">
                <a:solidFill>
                  <a:srgbClr val="FF0000"/>
                </a:solidFill>
              </a:rPr>
              <a:t> </a:t>
            </a:r>
            <a:r>
              <a:rPr lang="en-US" b="1" dirty="0">
                <a:solidFill>
                  <a:srgbClr val="FF0000"/>
                </a:solidFill>
              </a:rPr>
              <a:t>laboratories</a:t>
            </a:r>
            <a:r>
              <a:rPr lang="en-US" dirty="0"/>
              <a:t>. </a:t>
            </a:r>
            <a:r>
              <a:rPr lang="en-US" b="1" dirty="0">
                <a:solidFill>
                  <a:srgbClr val="FF0000"/>
                </a:solidFill>
              </a:rPr>
              <a:t>BRCA</a:t>
            </a:r>
            <a:r>
              <a:rPr lang="en-US" dirty="0"/>
              <a:t> gene testing costs differ between laboratories and start from approximately </a:t>
            </a:r>
            <a:r>
              <a:rPr lang="en-US" b="1" dirty="0">
                <a:solidFill>
                  <a:srgbClr val="FF0000"/>
                </a:solidFill>
              </a:rPr>
              <a:t>$900</a:t>
            </a:r>
            <a:r>
              <a:rPr lang="en-US" dirty="0"/>
              <a:t>. Although genetic testing is accessible and becoming increasingly cheaper it is </a:t>
            </a:r>
            <a:r>
              <a:rPr lang="en-US" dirty="0">
                <a:solidFill>
                  <a:srgbClr val="FF0000"/>
                </a:solidFill>
              </a:rPr>
              <a:t>not always helpful </a:t>
            </a:r>
            <a:r>
              <a:rPr lang="en-US" dirty="0"/>
              <a:t>in clarifying the risk of breast and ovarian cancer for many people.</a:t>
            </a:r>
          </a:p>
        </p:txBody>
      </p:sp>
    </p:spTree>
    <p:extLst>
      <p:ext uri="{BB962C8B-B14F-4D97-AF65-F5344CB8AC3E}">
        <p14:creationId xmlns:p14="http://schemas.microsoft.com/office/powerpoint/2010/main" val="266088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altLang="en-US"/>
              <a:t>Familial Breast Cancer</a:t>
            </a:r>
          </a:p>
        </p:txBody>
      </p:sp>
      <p:sp>
        <p:nvSpPr>
          <p:cNvPr id="8195" name="Rectangle 3"/>
          <p:cNvSpPr>
            <a:spLocks noGrp="1" noChangeArrowheads="1"/>
          </p:cNvSpPr>
          <p:nvPr>
            <p:ph type="body" idx="1"/>
          </p:nvPr>
        </p:nvSpPr>
        <p:spPr/>
        <p:txBody>
          <a:bodyPr/>
          <a:lstStyle/>
          <a:p>
            <a:pPr>
              <a:lnSpc>
                <a:spcPct val="80000"/>
              </a:lnSpc>
            </a:pPr>
            <a:r>
              <a:rPr lang="en-US" altLang="en-US" sz="2800"/>
              <a:t>Cause 5-10% of all cancer and 25% in women &lt;30 y/o</a:t>
            </a:r>
          </a:p>
          <a:p>
            <a:pPr>
              <a:lnSpc>
                <a:spcPct val="80000"/>
              </a:lnSpc>
            </a:pPr>
            <a:r>
              <a:rPr lang="en-US" altLang="en-US" sz="2800"/>
              <a:t>BRCA2</a:t>
            </a:r>
          </a:p>
          <a:p>
            <a:pPr lvl="2">
              <a:lnSpc>
                <a:spcPct val="80000"/>
              </a:lnSpc>
            </a:pPr>
            <a:r>
              <a:rPr lang="en-US" altLang="en-US" sz="2000"/>
              <a:t>Causes 40% of familial breast CA</a:t>
            </a:r>
          </a:p>
          <a:p>
            <a:pPr lvl="2">
              <a:lnSpc>
                <a:spcPct val="80000"/>
              </a:lnSpc>
            </a:pPr>
            <a:r>
              <a:rPr lang="en-US" altLang="en-US" sz="2000"/>
              <a:t>50-70% - breast</a:t>
            </a:r>
          </a:p>
          <a:p>
            <a:pPr lvl="2">
              <a:lnSpc>
                <a:spcPct val="80000"/>
              </a:lnSpc>
            </a:pPr>
            <a:r>
              <a:rPr lang="en-US" altLang="en-US" sz="2000"/>
              <a:t>15-45% - ovarian</a:t>
            </a:r>
          </a:p>
          <a:p>
            <a:pPr lvl="2">
              <a:lnSpc>
                <a:spcPct val="80000"/>
              </a:lnSpc>
            </a:pPr>
            <a:r>
              <a:rPr lang="en-US" altLang="en-US" sz="2000"/>
              <a:t>Increased risk for prostate, colon</a:t>
            </a:r>
          </a:p>
          <a:p>
            <a:pPr>
              <a:lnSpc>
                <a:spcPct val="80000"/>
              </a:lnSpc>
            </a:pPr>
            <a:r>
              <a:rPr lang="en-US" altLang="en-US" sz="2800"/>
              <a:t>BRCA1</a:t>
            </a:r>
          </a:p>
          <a:p>
            <a:pPr lvl="2">
              <a:lnSpc>
                <a:spcPct val="80000"/>
              </a:lnSpc>
            </a:pPr>
            <a:r>
              <a:rPr lang="en-US" altLang="en-US" sz="2000"/>
              <a:t>50-70% - breast</a:t>
            </a:r>
          </a:p>
          <a:p>
            <a:pPr lvl="2">
              <a:lnSpc>
                <a:spcPct val="80000"/>
              </a:lnSpc>
            </a:pPr>
            <a:r>
              <a:rPr lang="en-US" altLang="en-US" sz="2000"/>
              <a:t>20-30% - ovarian</a:t>
            </a:r>
          </a:p>
          <a:p>
            <a:pPr lvl="2">
              <a:lnSpc>
                <a:spcPct val="80000"/>
              </a:lnSpc>
            </a:pPr>
            <a:r>
              <a:rPr lang="en-US" altLang="en-US" sz="2000"/>
              <a:t>Increased risk for prostate, pancreatic, laryngeal,</a:t>
            </a:r>
          </a:p>
        </p:txBody>
      </p:sp>
    </p:spTree>
    <p:extLst>
      <p:ext uri="{BB962C8B-B14F-4D97-AF65-F5344CB8AC3E}">
        <p14:creationId xmlns:p14="http://schemas.microsoft.com/office/powerpoint/2010/main" val="2569112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3505</Words>
  <Application>Microsoft Office PowerPoint</Application>
  <PresentationFormat>On-screen Show (4:3)</PresentationFormat>
  <Paragraphs>439</Paragraphs>
  <Slides>42</Slides>
  <Notes>28</Notes>
  <HiddenSlides>0</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Office Theme</vt:lpstr>
      <vt:lpstr>Blank Presentation</vt:lpstr>
      <vt:lpstr>1_Office Theme</vt:lpstr>
      <vt:lpstr>2_Office Theme</vt:lpstr>
      <vt:lpstr>20_Beam</vt:lpstr>
      <vt:lpstr>17_Office Theme</vt:lpstr>
      <vt:lpstr> template2005</vt:lpstr>
      <vt:lpstr>PowerPoint Presentation</vt:lpstr>
      <vt:lpstr>PowerPoint Presentation</vt:lpstr>
      <vt:lpstr>PowerPoint Presentation</vt:lpstr>
      <vt:lpstr>Top 5 Reasons to Know Your Family History</vt:lpstr>
      <vt:lpstr>Frequency of cell division</vt:lpstr>
      <vt:lpstr>Most Common Screening Tests</vt:lpstr>
      <vt:lpstr>Cell Cycle Control</vt:lpstr>
      <vt:lpstr>BRCA genetic testing </vt:lpstr>
      <vt:lpstr>Familial Breast Cancer</vt:lpstr>
      <vt:lpstr>BRCA genetic testing </vt:lpstr>
      <vt:lpstr>PowerPoint Presentation</vt:lpstr>
      <vt:lpstr>PowerPoint Presentation</vt:lpstr>
      <vt:lpstr>Common Risk Factors</vt:lpstr>
      <vt:lpstr>PowerPoint Presentation</vt:lpstr>
      <vt:lpstr>Isn’t it just a blood test?</vt:lpstr>
      <vt:lpstr>Hereditary breast and ovarian cancer syndrome caused by mutations in BRCA1 and BRCA2 genes</vt:lpstr>
      <vt:lpstr>PowerPoint Presentation</vt:lpstr>
      <vt:lpstr>Who should be offered genetic testing/consultation?</vt:lpstr>
      <vt:lpstr>Genetics of hereditary breast and ovarian cancer syndrome</vt:lpstr>
      <vt:lpstr>PowerPoint Presentation</vt:lpstr>
      <vt:lpstr>Consequences of having a BRCA mutation</vt:lpstr>
      <vt:lpstr>Screening and Surveillance for BRCA gene mutation carriers</vt:lpstr>
      <vt:lpstr>What do the genetic test results mean?</vt:lpstr>
      <vt:lpstr>Treatment options for affected BRCA mutation carriers</vt:lpstr>
      <vt:lpstr>Screening and Surveillance for BRCA gene mutation carriers</vt:lpstr>
      <vt:lpstr>What do the genetic test results mean?</vt:lpstr>
      <vt:lpstr>What do the genetic test results mean?</vt:lpstr>
      <vt:lpstr>Risks/Benefits/Limitations of Genetic Testing</vt:lpstr>
      <vt:lpstr>Risks/Benefits/Limitations of Genetic Testing</vt:lpstr>
      <vt:lpstr>Case 1: Judy</vt:lpstr>
      <vt:lpstr>What do the genetic test results mean?</vt:lpstr>
      <vt:lpstr>Autosomal dominant inheritance</vt:lpstr>
      <vt:lpstr>Sporadic cancer</vt:lpstr>
      <vt:lpstr>Searching for the faulty gene</vt:lpstr>
      <vt:lpstr>Genetic Testing</vt:lpstr>
      <vt:lpstr>Genetic Testing</vt:lpstr>
      <vt:lpstr>Recent NICE Guidelines on Familial Breast Cancer</vt:lpstr>
      <vt:lpstr>High Risk Cancer risks associated with  BRCA1 and BRCA2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c:creator>
  <cp:lastModifiedBy>mo</cp:lastModifiedBy>
  <cp:revision>14</cp:revision>
  <dcterms:created xsi:type="dcterms:W3CDTF">2006-08-16T00:00:00Z</dcterms:created>
  <dcterms:modified xsi:type="dcterms:W3CDTF">2016-02-26T07:09:17Z</dcterms:modified>
</cp:coreProperties>
</file>