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sldIdLst>
    <p:sldId id="276" r:id="rId2"/>
    <p:sldId id="257" r:id="rId3"/>
    <p:sldId id="258" r:id="rId4"/>
    <p:sldId id="259" r:id="rId5"/>
    <p:sldId id="262" r:id="rId6"/>
    <p:sldId id="267" r:id="rId7"/>
    <p:sldId id="275" r:id="rId8"/>
    <p:sldId id="274" r:id="rId9"/>
    <p:sldId id="263" r:id="rId10"/>
    <p:sldId id="264" r:id="rId11"/>
    <p:sldId id="260" r:id="rId12"/>
    <p:sldId id="265" r:id="rId13"/>
    <p:sldId id="261" r:id="rId14"/>
    <p:sldId id="266" r:id="rId15"/>
    <p:sldId id="268" r:id="rId16"/>
    <p:sldId id="269" r:id="rId17"/>
    <p:sldId id="271" r:id="rId18"/>
    <p:sldId id="273" r:id="rId1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4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55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5155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a-IR"/>
            </a:p>
          </p:txBody>
        </p:sp>
        <p:grpSp>
          <p:nvGrpSpPr>
            <p:cNvPr id="15155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515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151568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5156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7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7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7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7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7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7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7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7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7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7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8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8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8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8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8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8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8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151587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51588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89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90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91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92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93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94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95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96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97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98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599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600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601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602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603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604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151605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51606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607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608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609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610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611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1612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grpSp>
            <p:nvGrpSpPr>
              <p:cNvPr id="151613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51614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151615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151616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151617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</p:grpSp>
        </p:grpSp>
      </p:grpSp>
      <p:sp>
        <p:nvSpPr>
          <p:cNvPr id="15161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5161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51620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51621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51622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8786B1-80B2-4308-92E6-A50585E4A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33743-3AAC-4538-9666-92BDB699C7E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B4BC2A-BBAE-400B-9BFE-16ED6B0EC68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92A93-9E25-4B62-8128-39D9CA7578D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36DE1-9968-448D-8B6B-28EB5502BB3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EA3F7-BA4E-4F50-A46C-C27F126D5E9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B0842-8B6C-4838-BFCC-7A4B25B3B6D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DCFAB-4F85-4336-A6C2-6F9F97F5528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E35A5-8D59-41A5-8A31-9B2DC4CECA5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C062E-C078-4F94-8465-2CC1EFDCAC9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F2BF1F-CDFE-470F-A79E-DB6F33CC33F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a-IR"/>
          </a:p>
        </p:txBody>
      </p:sp>
      <p:grpSp>
        <p:nvGrpSpPr>
          <p:cNvPr id="150531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50532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a-IR"/>
            </a:p>
          </p:txBody>
        </p:sp>
        <p:grpSp>
          <p:nvGrpSpPr>
            <p:cNvPr id="150533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5053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3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3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3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3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3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4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4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4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4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4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15054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5054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4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4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4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5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5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5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5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5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5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5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5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58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59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6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6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6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63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150564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5056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6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6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6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6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7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7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72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7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7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7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7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7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7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7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8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8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150582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50583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84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85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86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87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88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50589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a-IR"/>
              </a:p>
            </p:txBody>
          </p:sp>
          <p:grpSp>
            <p:nvGrpSpPr>
              <p:cNvPr id="150590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5059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15059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15059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150594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</p:grpSp>
        </p:grpSp>
      </p:grpSp>
      <p:sp>
        <p:nvSpPr>
          <p:cNvPr id="15059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5059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5059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15059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15059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9F5E8E2-AA49-47D9-83ED-08FD594F563E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err="1" smtClean="0"/>
              <a:t>Amirkabir</a:t>
            </a:r>
            <a:r>
              <a:rPr lang="en-US" dirty="0" smtClean="0"/>
              <a:t> imaging center</a:t>
            </a:r>
            <a:br>
              <a:rPr lang="en-US" dirty="0" smtClean="0"/>
            </a:br>
            <a:r>
              <a:rPr lang="en-US" dirty="0" err="1" smtClean="0"/>
              <a:t>dr.m.ali</a:t>
            </a:r>
            <a:r>
              <a:rPr lang="en-US" dirty="0" smtClean="0"/>
              <a:t> </a:t>
            </a:r>
            <a:r>
              <a:rPr lang="en-US" dirty="0" err="1" smtClean="0"/>
              <a:t>mohammadi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/>
              <a:t>2011</a:t>
            </a:r>
            <a:endParaRPr lang="fa-I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i="1"/>
              <a:t>Color doppler</a:t>
            </a:r>
          </a:p>
          <a:p>
            <a:r>
              <a:rPr lang="en-US"/>
              <a:t>Reliable by at least from 16 weeks of gestational age.</a:t>
            </a:r>
          </a:p>
          <a:p>
            <a:r>
              <a:rPr lang="en-US"/>
              <a:t>Doppler velocity best detected when the angle of insonation is parallel to the blood flow. </a:t>
            </a:r>
            <a:endParaRPr lang="en-GB"/>
          </a:p>
        </p:txBody>
      </p:sp>
      <p:pic>
        <p:nvPicPr>
          <p:cNvPr id="41988" name="Picture 4" descr="sua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3357563"/>
            <a:ext cx="6913562" cy="3225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i="1"/>
              <a:t>Associated anomalies:</a:t>
            </a:r>
          </a:p>
          <a:p>
            <a:r>
              <a:rPr lang="en-US" sz="2800"/>
              <a:t>About 2/3 of babies born with SUA are healthy with no chromosomal or structural congenital abnormalities.</a:t>
            </a:r>
          </a:p>
          <a:p>
            <a:r>
              <a:rPr lang="en-US" sz="2800"/>
              <a:t>Of the remaining babies with SUA about 30% will be born with chromosomal abnormalities like trisomy 13,18 &amp; 21.</a:t>
            </a:r>
          </a:p>
          <a:p>
            <a:r>
              <a:rPr lang="en-US" sz="2800"/>
              <a:t>The most common congenital abnormalities: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	Heart defects, gastrointestinal tract, central nervous system, genitourinary tract system, respiratory system and musculoskeletal.</a:t>
            </a:r>
          </a:p>
          <a:p>
            <a:pPr>
              <a:buFont typeface="Wingdings" pitchFamily="2" charset="2"/>
              <a:buNone/>
            </a:pPr>
            <a:endParaRPr lang="en-GB" sz="2800" i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i="1"/>
              <a:t>Associated anomalies cont.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Aside from these anomalies, between 15% &amp; 20% fetuses with SUA will suffer from: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- IUGR.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Miscarriage rate of about 22% is associated with SUA likely due to increased abnormalities.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IUFD or Neonatal death.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Associated with low birth weight  (&lt;2500g).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Preterm delivery(&lt; 37 wks).</a:t>
            </a: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/>
              <a:t> Differential diagnosis: </a:t>
            </a:r>
            <a:r>
              <a:rPr lang="en-US" sz="2400"/>
              <a:t>None.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/>
              <a:t> Prognosis: </a:t>
            </a:r>
            <a:r>
              <a:rPr lang="en-US" sz="2400"/>
              <a:t>Depend on the associated anomalies if present.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/>
              <a:t>Recurrence risk: </a:t>
            </a:r>
            <a:r>
              <a:rPr lang="en-US" sz="2400"/>
              <a:t>Unknown.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/>
              <a:t>Management: </a:t>
            </a:r>
            <a:r>
              <a:rPr lang="en-US" sz="2400"/>
              <a:t>Depends on the associated anomalies if present.</a:t>
            </a:r>
          </a:p>
          <a:p>
            <a:pPr>
              <a:lnSpc>
                <a:spcPct val="90000"/>
              </a:lnSpc>
            </a:pPr>
            <a:r>
              <a:rPr lang="en-US" sz="2400"/>
              <a:t>Echocardiogram – to asses functioning of the heart.</a:t>
            </a:r>
          </a:p>
          <a:p>
            <a:pPr>
              <a:lnSpc>
                <a:spcPct val="90000"/>
              </a:lnSpc>
            </a:pPr>
            <a:r>
              <a:rPr lang="en-US" sz="2400"/>
              <a:t>If isolated- follow up ultrasound scans required towards term to monitor fetal growth.</a:t>
            </a:r>
          </a:p>
          <a:p>
            <a:pPr>
              <a:lnSpc>
                <a:spcPct val="90000"/>
              </a:lnSpc>
            </a:pPr>
            <a:r>
              <a:rPr lang="en-US" sz="2400"/>
              <a:t>Post natal evaluation – asses renal functioning. They have high risk of urinary infections.</a:t>
            </a:r>
            <a:endParaRPr lang="en-US" sz="2400" i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025" y="765175"/>
            <a:ext cx="8435975" cy="52578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US" sz="800" i="1"/>
              <a:t>        </a:t>
            </a:r>
            <a:r>
              <a:rPr lang="en-US" sz="3600" i="1"/>
              <a:t> </a:t>
            </a:r>
            <a:r>
              <a:rPr lang="en-US" sz="3600" b="1" i="1"/>
              <a:t>DISCUSSION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600" b="1" i="1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US" i="1"/>
              <a:t>Screening infants with an isolated SUI for renal anomalies. Essential?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UcPeriod"/>
            </a:pPr>
            <a:r>
              <a:rPr lang="en-US" i="1"/>
              <a:t>Study done by Anatomical Pathology JHB Hospital institute of medical research &amp; University of Witwatersrand ( SA) over one year period July 2000 – July 2001:</a:t>
            </a:r>
          </a:p>
          <a:p>
            <a:pPr marL="609600" indent="-609600">
              <a:lnSpc>
                <a:spcPct val="80000"/>
              </a:lnSpc>
            </a:pPr>
            <a:r>
              <a:rPr lang="en-US" i="1"/>
              <a:t>About 15 still born fetuses were autopsied.</a:t>
            </a:r>
          </a:p>
          <a:p>
            <a:pPr marL="609600" indent="-609600">
              <a:lnSpc>
                <a:spcPct val="80000"/>
              </a:lnSpc>
            </a:pPr>
            <a:r>
              <a:rPr lang="en-US" i="1"/>
              <a:t>Maternal age range from 20 - 35 years.</a:t>
            </a:r>
          </a:p>
          <a:p>
            <a:pPr marL="609600" indent="-609600">
              <a:lnSpc>
                <a:spcPct val="80000"/>
              </a:lnSpc>
            </a:pPr>
            <a:r>
              <a:rPr lang="en-US" i="1"/>
              <a:t>GA from 17 – 36 wks.</a:t>
            </a:r>
          </a:p>
          <a:p>
            <a:pPr marL="1371600" lvl="2" indent="-457200">
              <a:lnSpc>
                <a:spcPct val="80000"/>
              </a:lnSpc>
            </a:pPr>
            <a:endParaRPr lang="en-US" sz="4400" i="1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i="1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1600" i="1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700" i="1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800" i="1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US" sz="800"/>
              <a:t>              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US" sz="800"/>
              <a:t>      </a:t>
            </a:r>
            <a:endParaRPr lang="en-GB" sz="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r>
              <a:rPr lang="en-US" sz="2800"/>
              <a:t>Apart from common other malformations like NTD, chromosomal and structural abnormalities,</a:t>
            </a:r>
          </a:p>
          <a:p>
            <a:r>
              <a:rPr lang="en-US" sz="2800"/>
              <a:t>Five cases </a:t>
            </a:r>
            <a:r>
              <a:rPr lang="en-US" sz="2800">
                <a:sym typeface="Wingdings" pitchFamily="2" charset="2"/>
              </a:rPr>
              <a:t>bilateral or unilateral cystic renal dysplasia.</a:t>
            </a:r>
          </a:p>
          <a:p>
            <a:r>
              <a:rPr lang="en-US" sz="2800"/>
              <a:t>Two of the above cases </a:t>
            </a:r>
            <a:r>
              <a:rPr lang="en-US" sz="2800">
                <a:sym typeface="Wingdings" pitchFamily="2" charset="2"/>
              </a:rPr>
              <a:t> posterior urethral valves.</a:t>
            </a:r>
          </a:p>
          <a:p>
            <a:r>
              <a:rPr lang="en-US" sz="2800">
                <a:sym typeface="Wingdings" pitchFamily="2" charset="2"/>
              </a:rPr>
              <a:t>Two cases  additional of Potter’s sequence.</a:t>
            </a:r>
          </a:p>
          <a:p>
            <a:r>
              <a:rPr lang="en-US" sz="2800">
                <a:sym typeface="Wingdings" pitchFamily="2" charset="2"/>
              </a:rPr>
              <a:t>One case  Meckel’s syndrome.  </a:t>
            </a:r>
            <a:r>
              <a:rPr lang="en-US" sz="2800"/>
              <a:t> 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These abnormalities thought to be due to obstruction to the urinary outflow resulting to cystic renal dysplasia or resulting from ischaemia  due to SUA.</a:t>
            </a:r>
          </a:p>
          <a:p>
            <a:pPr>
              <a:buFont typeface="Wingdings" pitchFamily="2" charset="2"/>
              <a:buNone/>
            </a:pPr>
            <a:endParaRPr lang="en-US" sz="2800"/>
          </a:p>
          <a:p>
            <a:pPr>
              <a:buFont typeface="Wingdings" pitchFamily="2" charset="2"/>
              <a:buNone/>
            </a:pPr>
            <a:endParaRPr lang="en-US" sz="2800"/>
          </a:p>
          <a:p>
            <a:pPr>
              <a:buFont typeface="Wingdings" pitchFamily="2" charset="2"/>
              <a:buNone/>
            </a:pP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r>
              <a:rPr lang="en-US" sz="2800"/>
              <a:t>Conclusion from above: Post natal renal evaluation is essential.</a:t>
            </a:r>
          </a:p>
          <a:p>
            <a:pPr>
              <a:buFont typeface="Wingdings" pitchFamily="2" charset="2"/>
              <a:buNone/>
            </a:pPr>
            <a:endParaRPr lang="en-US" sz="2800"/>
          </a:p>
          <a:p>
            <a:pPr>
              <a:buFont typeface="Wingdings" pitchFamily="2" charset="2"/>
              <a:buNone/>
            </a:pPr>
            <a:r>
              <a:rPr lang="en-US" sz="2800"/>
              <a:t>B. Study published by Department of Pediatrics ( Beatrix Children Hospital) Netherlands in November 2006 :</a:t>
            </a:r>
          </a:p>
          <a:p>
            <a:r>
              <a:rPr lang="en-US" sz="2800"/>
              <a:t>Some studies advise to perform renal ultrasound in infants born with an isolated SUA due to its association with silent renal anomalies.</a:t>
            </a:r>
          </a:p>
          <a:p>
            <a:r>
              <a:rPr lang="en-US" sz="2800"/>
              <a:t>Conclusion : It is unnecessary to screen for renal anomalies without other anomalies seen at physical examination. </a:t>
            </a:r>
          </a:p>
          <a:p>
            <a:endParaRPr lang="en-US" sz="2800"/>
          </a:p>
          <a:p>
            <a:endParaRPr lang="en-GB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 b="1"/>
              <a:t>IS IT NECESSARY TO SCREEN POSTNATALY ?</a:t>
            </a:r>
            <a:endParaRPr lang="en-GB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    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     </a:t>
            </a:r>
            <a:r>
              <a:rPr lang="en-US" sz="6600"/>
              <a:t>THANK YOU!</a:t>
            </a:r>
            <a:r>
              <a:rPr lang="en-US" sz="5400"/>
              <a:t>               </a:t>
            </a:r>
            <a:endParaRPr lang="en-GB" sz="5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5678488"/>
          </a:xfrm>
        </p:spPr>
        <p:txBody>
          <a:bodyPr/>
          <a:lstStyle/>
          <a:p>
            <a:pPr marL="533400" indent="-533400"/>
            <a:r>
              <a:rPr lang="en-US" sz="2800" b="1"/>
              <a:t>Synonym</a:t>
            </a:r>
            <a:r>
              <a:rPr lang="en-US" sz="2800"/>
              <a:t>: Two- vessel cord.</a:t>
            </a:r>
          </a:p>
          <a:p>
            <a:pPr marL="533400" indent="-533400">
              <a:buFont typeface="Wingdings" pitchFamily="2" charset="2"/>
              <a:buNone/>
            </a:pPr>
            <a:endParaRPr lang="en-US" sz="2800"/>
          </a:p>
          <a:p>
            <a:pPr marL="533400" indent="-533400"/>
            <a:r>
              <a:rPr lang="en-US" sz="2800" b="1"/>
              <a:t>Definition</a:t>
            </a:r>
            <a:r>
              <a:rPr lang="en-US" sz="2800"/>
              <a:t>: Absence of one umbilical artery.</a:t>
            </a:r>
            <a:endParaRPr lang="en-US" sz="2800" b="1"/>
          </a:p>
          <a:p>
            <a:pPr marL="533400" indent="-533400">
              <a:buFont typeface="Wingdings" pitchFamily="2" charset="2"/>
              <a:buNone/>
            </a:pPr>
            <a:endParaRPr lang="en-US" sz="2800"/>
          </a:p>
          <a:p>
            <a:pPr marL="533400" indent="-533400"/>
            <a:r>
              <a:rPr lang="en-US" sz="2800" b="1"/>
              <a:t>Etiology:</a:t>
            </a:r>
            <a:r>
              <a:rPr lang="en-US" sz="2800"/>
              <a:t> Single umbilical artery affect about  7% of pregnancies and about 1% live births.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sz="2800"/>
              <a:t>   - Caucasian women are twice as likely to experience this complication as compared to Japanese and Black women.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sz="2800"/>
              <a:t>      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sz="2800"/>
              <a:t>   </a:t>
            </a:r>
          </a:p>
          <a:p>
            <a:pPr marL="533400" indent="-533400"/>
            <a:endParaRPr lang="en-GB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832475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/>
              <a:t>    Other factors that increase the risk are: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/>
              <a:t>    - Advance maternal age ( over 40yrs)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 - High parity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 - Multiple gestation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 - Diabetes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 - Female fetal sex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 - IUGR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	 Affect either artery, but left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 artery tends to be more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 absent than right.</a:t>
            </a:r>
            <a:endParaRPr lang="en-GB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888" y="2781300"/>
            <a:ext cx="2898775" cy="367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609600" indent="-609600"/>
            <a:r>
              <a:rPr lang="en-US" b="1"/>
              <a:t>Pathogenesis</a:t>
            </a:r>
            <a:r>
              <a:rPr lang="en-US"/>
              <a:t>: Exact cause is unknown. Three theories have been proposed.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/>
              <a:t>        1.Primary agenesis of one of the   		   umbilical arteries.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/>
              <a:t> 	   2. Atrophy of one artery.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/>
              <a:t>    	   3.Failure of division of the transient 	    primordial umbilical artery. </a:t>
            </a:r>
          </a:p>
          <a:p>
            <a:pPr marL="609600" indent="-609600">
              <a:buFont typeface="Wingdings" pitchFamily="2" charset="2"/>
              <a:buNone/>
            </a:pPr>
            <a:endParaRPr lang="en-GB"/>
          </a:p>
        </p:txBody>
      </p:sp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4194175"/>
            <a:ext cx="255587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Sonographic evaluation of SUA: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Real- time ultrasound imaging will demonstrate one abnormally large artery and only two vessels visible instead of three.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Ultrasound is the most accurate diagnostic tool, about 90% accurate with some low false positive rate even with experienced operators.</a:t>
            </a:r>
          </a:p>
          <a:p>
            <a:pPr>
              <a:lnSpc>
                <a:spcPct val="90000"/>
              </a:lnSpc>
            </a:pPr>
            <a:r>
              <a:rPr lang="en-US"/>
              <a:t>About 66% accurate at 16-17wks.</a:t>
            </a:r>
          </a:p>
          <a:p>
            <a:pPr>
              <a:lnSpc>
                <a:spcPct val="90000"/>
              </a:lnSpc>
            </a:pPr>
            <a:r>
              <a:rPr lang="en-US"/>
              <a:t>About 97% accurate at 18-20 wks.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7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4537075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08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1638" y="765175"/>
            <a:ext cx="4932362" cy="547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09" name="Rectangle 9"/>
          <p:cNvSpPr>
            <a:spLocks noChangeArrowheads="1"/>
          </p:cNvSpPr>
          <p:nvPr/>
        </p:nvSpPr>
        <p:spPr bwMode="auto">
          <a:xfrm>
            <a:off x="4572000" y="981075"/>
            <a:ext cx="936625" cy="144463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229600" cy="6237287"/>
          </a:xfrm>
        </p:spPr>
        <p:txBody>
          <a:bodyPr/>
          <a:lstStyle/>
          <a:p>
            <a:r>
              <a:rPr lang="en-US"/>
              <a:t>Atrophied artery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endParaRPr lang="en-GB"/>
          </a:p>
        </p:txBody>
      </p:sp>
      <p:pic>
        <p:nvPicPr>
          <p:cNvPr id="161796" name="Picture 4" descr="SUA_0"/>
          <p:cNvPicPr>
            <a:picLocks noChangeAspect="1" noChangeArrowheads="1"/>
          </p:cNvPicPr>
          <p:nvPr/>
        </p:nvPicPr>
        <p:blipFill>
          <a:blip r:embed="rId2">
            <a:lum bright="-24000"/>
          </a:blip>
          <a:srcRect/>
          <a:stretch>
            <a:fillRect/>
          </a:stretch>
        </p:blipFill>
        <p:spPr bwMode="auto">
          <a:xfrm>
            <a:off x="1187450" y="1125538"/>
            <a:ext cx="7056438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</p:txBody>
      </p:sp>
      <p:pic>
        <p:nvPicPr>
          <p:cNvPr id="1607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628775"/>
            <a:ext cx="4176713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077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1557338"/>
            <a:ext cx="395922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900113" y="1773238"/>
            <a:ext cx="936625" cy="1444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60775" name="Rectangle 7"/>
          <p:cNvSpPr>
            <a:spLocks noChangeArrowheads="1"/>
          </p:cNvSpPr>
          <p:nvPr/>
        </p:nvSpPr>
        <p:spPr bwMode="auto">
          <a:xfrm>
            <a:off x="5003800" y="1700213"/>
            <a:ext cx="936625" cy="144462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Diagnosis can be affected by several factors: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Maternal obesity.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Maternal abdominal scar.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Gestational age.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Amniotic fluid amount (oligohydramnios).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Fetal position.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Vessel tortuosity.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Scanning experience.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/>
              <a:t>Lateral resolution of the equipment.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889</TotalTime>
  <Words>648</Words>
  <Application>Microsoft Office PowerPoint</Application>
  <PresentationFormat>On-screen Show (4:3)</PresentationFormat>
  <Paragraphs>99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Wingdings</vt:lpstr>
      <vt:lpstr>Ripple</vt:lpstr>
      <vt:lpstr>Amirkabir imaging center dr.m.ali mohammadi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UMBILICAL ARTERY</dc:title>
  <dc:creator>omid</dc:creator>
  <cp:lastModifiedBy>omid</cp:lastModifiedBy>
  <cp:revision>41</cp:revision>
  <dcterms:created xsi:type="dcterms:W3CDTF">2007-06-13T08:56:18Z</dcterms:created>
  <dcterms:modified xsi:type="dcterms:W3CDTF">2011-04-07T12:33:56Z</dcterms:modified>
</cp:coreProperties>
</file>